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4"/>
      <p:bold r:id="rId25"/>
      <p:italic r:id="rId26"/>
      <p:boldItalic r:id="rId2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9900FF"/>
    <a:srgbClr val="000000"/>
    <a:srgbClr val="FFFFCC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4.fntdata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7" Type="http://schemas.openxmlformats.org/officeDocument/2006/relationships/image" Target="../media/image51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6" Type="http://schemas.openxmlformats.org/officeDocument/2006/relationships/image" Target="../media/image50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2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5" Type="http://schemas.openxmlformats.org/officeDocument/2006/relationships/image" Target="../media/image57.wmf"/><Relationship Id="rId4" Type="http://schemas.openxmlformats.org/officeDocument/2006/relationships/image" Target="../media/image56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Relationship Id="rId9" Type="http://schemas.openxmlformats.org/officeDocument/2006/relationships/image" Target="../media/image40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8047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DD752C-356F-4FBD-90F8-072F649895C6}" type="datetimeFigureOut">
              <a:rPr lang="en-US" smtClean="0"/>
              <a:pPr/>
              <a:t>8/3/2017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8C30E1-D7A5-43FC-AB25-219CC1E830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230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6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33.bin"/><Relationship Id="rId18" Type="http://schemas.openxmlformats.org/officeDocument/2006/relationships/image" Target="../media/image39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6.wmf"/><Relationship Id="rId1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8.wmf"/><Relationship Id="rId20" Type="http://schemas.openxmlformats.org/officeDocument/2006/relationships/image" Target="../media/image40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5" Type="http://schemas.openxmlformats.org/officeDocument/2006/relationships/oleObject" Target="../embeddings/oleObject34.bin"/><Relationship Id="rId10" Type="http://schemas.openxmlformats.org/officeDocument/2006/relationships/image" Target="../media/image35.wmf"/><Relationship Id="rId19" Type="http://schemas.openxmlformats.org/officeDocument/2006/relationships/oleObject" Target="../embeddings/oleObject36.bin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37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38.bin"/><Relationship Id="rId4" Type="http://schemas.openxmlformats.org/officeDocument/2006/relationships/image" Target="../media/image41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43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13" Type="http://schemas.openxmlformats.org/officeDocument/2006/relationships/oleObject" Target="../embeddings/oleObject45.bin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49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1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6.wmf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41.bin"/><Relationship Id="rId15" Type="http://schemas.openxmlformats.org/officeDocument/2006/relationships/oleObject" Target="../embeddings/oleObject46.bin"/><Relationship Id="rId10" Type="http://schemas.openxmlformats.org/officeDocument/2006/relationships/image" Target="../media/image48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43.bin"/><Relationship Id="rId14" Type="http://schemas.openxmlformats.org/officeDocument/2006/relationships/image" Target="../media/image50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52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5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4.w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0" Type="http://schemas.openxmlformats.org/officeDocument/2006/relationships/image" Target="../media/image56.wmf"/><Relationship Id="rId4" Type="http://schemas.openxmlformats.org/officeDocument/2006/relationships/image" Target="../media/image53.wmf"/><Relationship Id="rId9" Type="http://schemas.openxmlformats.org/officeDocument/2006/relationships/oleObject" Target="../embeddings/oleObject51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5.bin"/><Relationship Id="rId12" Type="http://schemas.openxmlformats.org/officeDocument/2006/relationships/image" Target="../media/image6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9.wmf"/><Relationship Id="rId11" Type="http://schemas.openxmlformats.org/officeDocument/2006/relationships/oleObject" Target="../embeddings/oleObject57.bin"/><Relationship Id="rId5" Type="http://schemas.openxmlformats.org/officeDocument/2006/relationships/oleObject" Target="../embeddings/oleObject54.bin"/><Relationship Id="rId10" Type="http://schemas.openxmlformats.org/officeDocument/2006/relationships/image" Target="../media/image61.wmf"/><Relationship Id="rId4" Type="http://schemas.openxmlformats.org/officeDocument/2006/relationships/image" Target="../media/image58.wmf"/><Relationship Id="rId9" Type="http://schemas.openxmlformats.org/officeDocument/2006/relationships/oleObject" Target="../embeddings/oleObject56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63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oleObject" Target="../embeddings/oleObject2.bin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8.png"/><Relationship Id="rId10" Type="http://schemas.openxmlformats.org/officeDocument/2006/relationships/oleObject" Target="../embeddings/oleObject5.bin"/><Relationship Id="rId4" Type="http://schemas.openxmlformats.org/officeDocument/2006/relationships/image" Target="../media/image3.wmf"/><Relationship Id="rId9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3.wmf"/><Relationship Id="rId3" Type="http://schemas.openxmlformats.org/officeDocument/2006/relationships/oleObject" Target="../embeddings/oleObject7.bin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2.wmf"/><Relationship Id="rId5" Type="http://schemas.openxmlformats.org/officeDocument/2006/relationships/image" Target="../media/image14.png"/><Relationship Id="rId10" Type="http://schemas.openxmlformats.org/officeDocument/2006/relationships/oleObject" Target="../embeddings/oleObject10.bin"/><Relationship Id="rId4" Type="http://schemas.openxmlformats.org/officeDocument/2006/relationships/image" Target="../media/image9.wmf"/><Relationship Id="rId9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5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image" Target="../media/image23.png"/><Relationship Id="rId7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22.wmf"/><Relationship Id="rId5" Type="http://schemas.openxmlformats.org/officeDocument/2006/relationships/image" Target="../media/image19.wmf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6.bin"/><Relationship Id="rId9" Type="http://schemas.openxmlformats.org/officeDocument/2006/relationships/image" Target="../media/image21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6.4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Area (with Applications)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Total Area (cont.)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876800" y="1371600"/>
            <a:ext cx="38862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Note: Adding a minus sign will not apply to other examples in this book. In this case the goal was to find the area bounded by the curve and the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-axis.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685800" y="1219200"/>
          <a:ext cx="26924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3" imgW="2692080" imgH="698400" progId="Equation.DSMT4">
                  <p:embed/>
                </p:oleObj>
              </mc:Choice>
              <mc:Fallback>
                <p:oleObj name="Equation" r:id="rId3" imgW="2692080" imgH="698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219200"/>
                        <a:ext cx="26924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037304" y="2013156"/>
          <a:ext cx="22479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5" imgW="2247840" imgH="1168200" progId="Equation.DSMT4">
                  <p:embed/>
                </p:oleObj>
              </mc:Choice>
              <mc:Fallback>
                <p:oleObj name="Equation" r:id="rId5" imgW="2247840" imgH="1168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7304" y="2013156"/>
                        <a:ext cx="22479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066800" y="3276600"/>
          <a:ext cx="49657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7" imgW="4965480" imgH="1206360" progId="Equation.DSMT4">
                  <p:embed/>
                </p:oleObj>
              </mc:Choice>
              <mc:Fallback>
                <p:oleObj name="Equation" r:id="rId7" imgW="4965480" imgH="1206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276600"/>
                        <a:ext cx="4965700" cy="120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1066800" y="4648200"/>
          <a:ext cx="33274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9" imgW="3327120" imgH="977760" progId="Equation.DSMT4">
                  <p:embed/>
                </p:oleObj>
              </mc:Choice>
              <mc:Fallback>
                <p:oleObj name="Equation" r:id="rId9" imgW="3327120" imgH="9777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648200"/>
                        <a:ext cx="33274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4416028" y="4648200"/>
          <a:ext cx="2781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11" imgW="2781000" imgH="927000" progId="Equation.DSMT4">
                  <p:embed/>
                </p:oleObj>
              </mc:Choice>
              <mc:Fallback>
                <p:oleObj name="Equation" r:id="rId11" imgW="2781000" imgH="927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6028" y="4648200"/>
                        <a:ext cx="27813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Total Area (cont.)</a:t>
            </a:r>
            <a:endParaRPr lang="en-US" dirty="0"/>
          </a:p>
        </p:txBody>
      </p:sp>
      <p:sp>
        <p:nvSpPr>
          <p:cNvPr id="9" name="Content Placeholder 3"/>
          <p:cNvSpPr>
            <a:spLocks noGrp="1"/>
          </p:cNvSpPr>
          <p:nvPr>
            <p:ph idx="1"/>
          </p:nvPr>
        </p:nvSpPr>
        <p:spPr>
          <a:xfrm>
            <a:off x="457200" y="4149216"/>
            <a:ext cx="8229600" cy="1769715"/>
          </a:xfrm>
        </p:spPr>
        <p:txBody>
          <a:bodyPr>
            <a:spAutoFit/>
          </a:bodyPr>
          <a:lstStyle/>
          <a:p>
            <a:r>
              <a:rPr lang="en-US" dirty="0" smtClean="0"/>
              <a:t>Total Area =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Note that 						     which is 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not the total area.</a:t>
            </a:r>
            <a:endParaRPr lang="en-US" dirty="0"/>
          </a:p>
        </p:txBody>
      </p:sp>
      <p:graphicFrame>
        <p:nvGraphicFramePr>
          <p:cNvPr id="16896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3913789"/>
              </p:ext>
            </p:extLst>
          </p:nvPr>
        </p:nvGraphicFramePr>
        <p:xfrm>
          <a:off x="2006600" y="4724069"/>
          <a:ext cx="528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Equation" r:id="rId3" imgW="5283000" imgH="838080" progId="Equation.DSMT4">
                  <p:embed/>
                </p:oleObj>
              </mc:Choice>
              <mc:Fallback>
                <p:oleObj name="Equation" r:id="rId3" imgW="5283000" imgH="83808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600" y="4724069"/>
                        <a:ext cx="528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914400" y="1143000"/>
          <a:ext cx="1828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5" name="Equation" r:id="rId5" imgW="1828800" imgH="927000" progId="Equation.DSMT4">
                  <p:embed/>
                </p:oleObj>
              </mc:Choice>
              <mc:Fallback>
                <p:oleObj name="Equation" r:id="rId5" imgW="182880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143000"/>
                        <a:ext cx="1828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914400" y="2180304"/>
          <a:ext cx="20955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6" name="Equation" r:id="rId7" imgW="2095200" imgH="927000" progId="Equation.DSMT4">
                  <p:embed/>
                </p:oleObj>
              </mc:Choice>
              <mc:Fallback>
                <p:oleObj name="Equation" r:id="rId7" imgW="2095200" imgH="927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180304"/>
                        <a:ext cx="20955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914400" y="3229896"/>
          <a:ext cx="1384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7" name="Equation" r:id="rId9" imgW="1384200" imgH="927000" progId="Equation.DSMT4">
                  <p:embed/>
                </p:oleObj>
              </mc:Choice>
              <mc:Fallback>
                <p:oleObj name="Equation" r:id="rId9" imgW="1384200" imgH="927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229896"/>
                        <a:ext cx="13843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2315496" y="3247104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8" name="Equation" r:id="rId11" imgW="533160" imgH="838080" progId="Equation.DSMT4">
                  <p:embed/>
                </p:oleObj>
              </mc:Choice>
              <mc:Fallback>
                <p:oleObj name="Equation" r:id="rId11" imgW="5331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5496" y="3247104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2362200" y="4252452"/>
          <a:ext cx="977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9" name="Equation" r:id="rId13" imgW="977760" imgH="431640" progId="Equation.DSMT4">
                  <p:embed/>
                </p:oleObj>
              </mc:Choice>
              <mc:Fallback>
                <p:oleObj name="Equation" r:id="rId13" imgW="977760" imgH="4316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252452"/>
                        <a:ext cx="9779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3370008" y="4023852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0" name="Equation" r:id="rId15" imgW="1257120" imgH="838080" progId="Equation.DSMT4">
                  <p:embed/>
                </p:oleObj>
              </mc:Choice>
              <mc:Fallback>
                <p:oleObj name="Equation" r:id="rId15" imgW="125712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0008" y="4023852"/>
                        <a:ext cx="1257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4648200" y="4023852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1" name="Equation" r:id="rId17" imgW="711000" imgH="838080" progId="Equation.DSMT4">
                  <p:embed/>
                </p:oleObj>
              </mc:Choice>
              <mc:Fallback>
                <p:oleObj name="Equation" r:id="rId17" imgW="71100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023852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5395452" y="4296696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2" name="Equation" r:id="rId19" imgW="634680" imgH="291960" progId="Equation.DSMT4">
                  <p:embed/>
                </p:oleObj>
              </mc:Choice>
              <mc:Fallback>
                <p:oleObj name="Equation" r:id="rId19" imgW="63468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452" y="4296696"/>
                        <a:ext cx="635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Area Bounded by a Curve and the </a:t>
            </a:r>
            <a:r>
              <a:rPr lang="en-US" i="1" dirty="0" smtClean="0"/>
              <a:t>x</a:t>
            </a:r>
            <a:r>
              <a:rPr lang="en-US" dirty="0" smtClean="0"/>
              <a:t>-Axis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Graphs, as shown in Examples 1 and 2, are valuable visual aids in understanding definite integrals. A sketch of the graph of the function being integrated should be made whenever possible.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Area Bounded by a Curve and the </a:t>
            </a:r>
            <a:r>
              <a:rPr lang="en-US" i="1" dirty="0" smtClean="0"/>
              <a:t>x</a:t>
            </a:r>
            <a:r>
              <a:rPr lang="en-US" dirty="0" smtClean="0"/>
              <a:t>-Axis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" y="1295400"/>
            <a:ext cx="8229600" cy="309315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Additional Properties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the Definite Integral</a:t>
            </a:r>
            <a:endParaRPr kumimoji="0" lang="en-US" sz="2800" b="1" i="1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>
              <a:spcBef>
                <a:spcPts val="1200"/>
              </a:spcBef>
            </a:pPr>
            <a:endParaRPr lang="en-US" sz="2800" dirty="0" smtClean="0">
              <a:solidFill>
                <a:srgbClr val="000000"/>
              </a:solidFill>
            </a:endParaRPr>
          </a:p>
          <a:p>
            <a:pPr>
              <a:spcBef>
                <a:spcPts val="1200"/>
              </a:spcBef>
            </a:pPr>
            <a:endParaRPr lang="en-US" sz="2800" dirty="0" smtClean="0">
              <a:solidFill>
                <a:srgbClr val="000000"/>
              </a:solidFill>
            </a:endParaRPr>
          </a:p>
          <a:p>
            <a:pPr>
              <a:spcBef>
                <a:spcPts val="1200"/>
              </a:spcBef>
            </a:pPr>
            <a:r>
              <a:rPr lang="en-US" sz="2800" dirty="0" smtClean="0">
                <a:solidFill>
                  <a:srgbClr val="000000"/>
                </a:solidFill>
              </a:rPr>
              <a:t>					    </a:t>
            </a:r>
          </a:p>
          <a:p>
            <a:pPr>
              <a:spcBef>
                <a:spcPts val="3000"/>
              </a:spcBef>
            </a:pPr>
            <a:r>
              <a:rPr lang="en-US" sz="2800" dirty="0" smtClean="0">
                <a:solidFill>
                  <a:srgbClr val="000000"/>
                </a:solidFill>
              </a:rPr>
              <a:t>where </a:t>
            </a:r>
            <a:r>
              <a:rPr lang="en-US" sz="2800" i="1" dirty="0" smtClean="0">
                <a:solidFill>
                  <a:srgbClr val="000000"/>
                </a:solidFill>
              </a:rPr>
              <a:t>c</a:t>
            </a:r>
            <a:r>
              <a:rPr lang="en-US" sz="2800" dirty="0" smtClean="0">
                <a:solidFill>
                  <a:srgbClr val="000000"/>
                </a:solidFill>
              </a:rPr>
              <a:t> is any point with </a:t>
            </a:r>
            <a:endParaRPr kumimoji="0" lang="en-US" sz="280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77155" name="Object 3"/>
          <p:cNvGraphicFramePr>
            <a:graphicFrameLocks noChangeAspect="1"/>
          </p:cNvGraphicFramePr>
          <p:nvPr/>
        </p:nvGraphicFramePr>
        <p:xfrm>
          <a:off x="2114550" y="1929248"/>
          <a:ext cx="4914901" cy="173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3" imgW="4914900" imgH="1739900" progId="Equation.DSMT4">
                  <p:embed/>
                </p:oleObj>
              </mc:Choice>
              <mc:Fallback>
                <p:oleObj name="Equation" r:id="rId3" imgW="4914900" imgH="17399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4550" y="1929248"/>
                        <a:ext cx="4914901" cy="173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715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3761417"/>
              </p:ext>
            </p:extLst>
          </p:nvPr>
        </p:nvGraphicFramePr>
        <p:xfrm>
          <a:off x="4235450" y="3959352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5" imgW="1257120" imgH="304560" progId="Equation.DSMT4">
                  <p:embed/>
                </p:oleObj>
              </mc:Choice>
              <mc:Fallback>
                <p:oleObj name="Equation" r:id="rId5" imgW="1257120" imgH="30456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5450" y="3959352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Bounded Area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area of the region bounded by the function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spcBef>
                <a:spcPts val="1800"/>
              </a:spcBef>
            </a:pPr>
            <a:r>
              <a:rPr lang="en-US" dirty="0" smtClean="0"/>
              <a:t>and the </a:t>
            </a:r>
            <a:r>
              <a:rPr lang="en-US" i="1" dirty="0" smtClean="0"/>
              <a:t>x</a:t>
            </a:r>
            <a:r>
              <a:rPr lang="en-US" dirty="0" smtClean="0"/>
              <a:t>-axis from </a:t>
            </a:r>
            <a:r>
              <a:rPr lang="en-US" i="1" dirty="0" smtClean="0">
                <a:solidFill>
                  <a:srgbClr val="9900FF"/>
                </a:solidFill>
              </a:rPr>
              <a:t>x</a:t>
            </a:r>
            <a:r>
              <a:rPr lang="en-US" dirty="0" smtClean="0">
                <a:solidFill>
                  <a:srgbClr val="9900FF"/>
                </a:solidFill>
              </a:rPr>
              <a:t> = −1 </a:t>
            </a:r>
            <a:r>
              <a:rPr lang="en-US" dirty="0" smtClean="0"/>
              <a:t>to </a:t>
            </a:r>
            <a:r>
              <a:rPr lang="en-US" i="1" dirty="0" smtClean="0">
                <a:solidFill>
                  <a:srgbClr val="006600"/>
                </a:solidFill>
              </a:rPr>
              <a:t>x</a:t>
            </a:r>
            <a:r>
              <a:rPr lang="en-US" dirty="0" smtClean="0">
                <a:solidFill>
                  <a:srgbClr val="006600"/>
                </a:solidFill>
              </a:rPr>
              <a:t> = 2</a:t>
            </a:r>
            <a:r>
              <a:rPr lang="en-US" dirty="0" smtClean="0"/>
              <a:t>. </a:t>
            </a:r>
          </a:p>
        </p:txBody>
      </p:sp>
      <p:graphicFrame>
        <p:nvGraphicFramePr>
          <p:cNvPr id="178181" name="Object 5"/>
          <p:cNvGraphicFramePr>
            <a:graphicFrameLocks noChangeAspect="1"/>
          </p:cNvGraphicFramePr>
          <p:nvPr/>
        </p:nvGraphicFramePr>
        <p:xfrm>
          <a:off x="2057400" y="1905000"/>
          <a:ext cx="30988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Equation" r:id="rId3" imgW="3098800" imgH="1028700" progId="Equation.DSMT4">
                  <p:embed/>
                </p:oleObj>
              </mc:Choice>
              <mc:Fallback>
                <p:oleObj name="Equation" r:id="rId3" imgW="3098800" imgH="10287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905000"/>
                        <a:ext cx="30988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Bounded </a:t>
            </a:r>
            <a:r>
              <a:rPr lang="en-US" dirty="0" smtClean="0"/>
              <a:t>Area (cont.)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800"/>
              </a:spcBef>
            </a:pPr>
            <a:r>
              <a:rPr lang="en-US" b="1" dirty="0"/>
              <a:t>Solution: </a:t>
            </a:r>
          </a:p>
          <a:p>
            <a:pPr>
              <a:spcBef>
                <a:spcPts val="600"/>
              </a:spcBef>
            </a:pPr>
            <a:r>
              <a:rPr lang="en-US" dirty="0"/>
              <a:t>The graph consists of two line segments.</a:t>
            </a:r>
          </a:p>
          <a:p>
            <a:endParaRPr lang="en-US" dirty="0"/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2362200"/>
            <a:ext cx="3505200" cy="353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87115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Bounded Area (cont.)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2074196" y="1981200"/>
          <a:ext cx="39497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2" name="Equation" r:id="rId3" imgW="3949560" imgH="1168200" progId="Equation.DSMT4">
                  <p:embed/>
                </p:oleObj>
              </mc:Choice>
              <mc:Fallback>
                <p:oleObj name="Equation" r:id="rId3" imgW="3949560" imgH="1168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4196" y="1981200"/>
                        <a:ext cx="39497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2074196" y="3276600"/>
          <a:ext cx="70231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3" name="Equation" r:id="rId5" imgW="7022880" imgH="1206360" progId="Equation.DSMT4">
                  <p:embed/>
                </p:oleObj>
              </mc:Choice>
              <mc:Fallback>
                <p:oleObj name="Equation" r:id="rId5" imgW="7022880" imgH="1206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4196" y="3276600"/>
                        <a:ext cx="7023100" cy="120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074196" y="4648200"/>
          <a:ext cx="47371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4" name="Equation" r:id="rId7" imgW="4736880" imgH="927000" progId="Equation.DSMT4">
                  <p:embed/>
                </p:oleObj>
              </mc:Choice>
              <mc:Fallback>
                <p:oleObj name="Equation" r:id="rId7" imgW="4736880" imgH="927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4196" y="4648200"/>
                        <a:ext cx="47371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2074196" y="5683044"/>
          <a:ext cx="977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5" name="Equation" r:id="rId9" imgW="977760" imgH="279360" progId="Equation.DSMT4">
                  <p:embed/>
                </p:oleObj>
              </mc:Choice>
              <mc:Fallback>
                <p:oleObj name="Equation" r:id="rId9" imgW="97776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4196" y="5683044"/>
                        <a:ext cx="977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3109452" y="5683044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6" name="Equation" r:id="rId11" imgW="482400" imgH="291960" progId="Equation.DSMT4">
                  <p:embed/>
                </p:oleObj>
              </mc:Choice>
              <mc:Fallback>
                <p:oleObj name="Equation" r:id="rId11" imgW="4824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9452" y="5683044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2074196" y="1219200"/>
          <a:ext cx="40894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7" name="Equation" r:id="rId13" imgW="4089240" imgH="698400" progId="Equation.DSMT4">
                  <p:embed/>
                </p:oleObj>
              </mc:Choice>
              <mc:Fallback>
                <p:oleObj name="Equation" r:id="rId13" imgW="4089240" imgH="698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4196" y="1219200"/>
                        <a:ext cx="40894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562896" y="1219200"/>
          <a:ext cx="14605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8" name="Equation" r:id="rId15" imgW="1460160" imgH="698400" progId="Equation.DSMT4">
                  <p:embed/>
                </p:oleObj>
              </mc:Choice>
              <mc:Fallback>
                <p:oleObj name="Equation" r:id="rId15" imgW="1460160" imgH="698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896" y="1219200"/>
                        <a:ext cx="14605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Marginal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 smtClean="0"/>
              <a:t>A picture frame maker knows that his profit (in dollars) is changing at a rate given by the function 						where </a:t>
            </a:r>
            <a:r>
              <a:rPr lang="en-US" i="1" dirty="0" smtClean="0"/>
              <a:t>x</a:t>
            </a:r>
            <a:r>
              <a:rPr lang="en-US" dirty="0" smtClean="0"/>
              <a:t> is the number of frames he makes and sells.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a.</a:t>
            </a:r>
            <a:r>
              <a:rPr lang="en-US" dirty="0" smtClean="0"/>
              <a:t>	Find the profit from selling the first 200 frames. 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b.</a:t>
            </a:r>
            <a:r>
              <a:rPr lang="en-US" dirty="0" smtClean="0"/>
              <a:t>	Find the change in his profit when sales increase 	from 200 to 400 frames. </a:t>
            </a:r>
          </a:p>
        </p:txBody>
      </p:sp>
      <p:graphicFrame>
        <p:nvGraphicFramePr>
          <p:cNvPr id="1802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5427255"/>
              </p:ext>
            </p:extLst>
          </p:nvPr>
        </p:nvGraphicFramePr>
        <p:xfrm>
          <a:off x="533400" y="2163096"/>
          <a:ext cx="2667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Equation" r:id="rId3" imgW="2667000" imgH="469900" progId="Equation.DSMT4">
                  <p:embed/>
                </p:oleObj>
              </mc:Choice>
              <mc:Fallback>
                <p:oleObj name="Equation" r:id="rId3" imgW="2667000" imgH="4699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163096"/>
                        <a:ext cx="2667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Marginal Analysis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Solution: </a:t>
            </a:r>
            <a:endParaRPr lang="en-US" dirty="0" smtClean="0"/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b="1" dirty="0" smtClean="0"/>
              <a:t>a.</a:t>
            </a:r>
            <a:r>
              <a:rPr lang="en-US" dirty="0" smtClean="0"/>
              <a:t>	Integrate the marginal profit function from </a:t>
            </a:r>
            <a:r>
              <a:rPr lang="en-US" i="1" dirty="0" smtClean="0">
                <a:solidFill>
                  <a:srgbClr val="006600"/>
                </a:solidFill>
              </a:rPr>
              <a:t>x</a:t>
            </a:r>
            <a:r>
              <a:rPr lang="en-US" dirty="0" smtClean="0">
                <a:solidFill>
                  <a:srgbClr val="006600"/>
                </a:solidFill>
              </a:rPr>
              <a:t> = 0</a:t>
            </a:r>
            <a:r>
              <a:rPr lang="en-US" dirty="0" smtClean="0">
                <a:solidFill>
                  <a:srgbClr val="008080"/>
                </a:solidFill>
              </a:rPr>
              <a:t> </a:t>
            </a:r>
            <a:r>
              <a:rPr lang="en-US" dirty="0" smtClean="0"/>
              <a:t>to </a:t>
            </a:r>
          </a:p>
          <a:p>
            <a:pPr>
              <a:tabLst>
                <a:tab pos="463550" algn="l"/>
              </a:tabLst>
            </a:pPr>
            <a:r>
              <a:rPr lang="en-US" i="1" dirty="0" smtClean="0"/>
              <a:t>	</a:t>
            </a:r>
            <a:r>
              <a:rPr lang="en-US" i="1" dirty="0" smtClean="0">
                <a:solidFill>
                  <a:srgbClr val="9900FF"/>
                </a:solidFill>
              </a:rPr>
              <a:t>x</a:t>
            </a:r>
            <a:r>
              <a:rPr lang="en-US" dirty="0" smtClean="0">
                <a:solidFill>
                  <a:srgbClr val="9900FF"/>
                </a:solidFill>
              </a:rPr>
              <a:t> =200</a:t>
            </a:r>
            <a:r>
              <a:rPr lang="en-US" dirty="0" smtClean="0"/>
              <a:t>. </a:t>
            </a:r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4953000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His profit is </a:t>
            </a:r>
            <a:r>
              <a:rPr lang="en-US" sz="2800" dirty="0" smtClean="0">
                <a:solidFill>
                  <a:srgbClr val="FF0000"/>
                </a:solidFill>
              </a:rPr>
              <a:t>$3000</a:t>
            </a:r>
            <a:r>
              <a:rPr lang="en-US" sz="2800" dirty="0" smtClean="0"/>
              <a:t> on the first 200 frames if we ignore any fixed costs.</a:t>
            </a:r>
            <a:endParaRPr lang="en-US" sz="2800" dirty="0"/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838200" y="2743200"/>
          <a:ext cx="26543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Equation" r:id="rId3" imgW="2654280" imgH="698400" progId="Equation.DSMT4">
                  <p:embed/>
                </p:oleObj>
              </mc:Choice>
              <mc:Fallback>
                <p:oleObj name="Equation" r:id="rId3" imgW="2654280" imgH="698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743200"/>
                        <a:ext cx="26543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3581400" y="2804652"/>
          <a:ext cx="27559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6" name="Equation" r:id="rId5" imgW="2755800" imgH="660240" progId="Equation.DSMT4">
                  <p:embed/>
                </p:oleObj>
              </mc:Choice>
              <mc:Fallback>
                <p:oleObj name="Equation" r:id="rId5" imgW="2755800" imgH="660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804652"/>
                        <a:ext cx="27559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2070100" y="3598196"/>
          <a:ext cx="6921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7" name="Equation" r:id="rId7" imgW="6921360" imgH="672840" progId="Equation.DSMT4">
                  <p:embed/>
                </p:oleObj>
              </mc:Choice>
              <mc:Fallback>
                <p:oleObj name="Equation" r:id="rId7" imgW="6921360" imgH="6728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100" y="3598196"/>
                        <a:ext cx="69215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2070100" y="4360196"/>
          <a:ext cx="2768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8" name="Equation" r:id="rId9" imgW="2768400" imgH="469800" progId="Equation.DSMT4">
                  <p:embed/>
                </p:oleObj>
              </mc:Choice>
              <mc:Fallback>
                <p:oleObj name="Equation" r:id="rId9" imgW="276840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100" y="4360196"/>
                        <a:ext cx="2768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4889500" y="4436396"/>
          <a:ext cx="1016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9" name="Equation" r:id="rId11" imgW="1015920" imgH="291960" progId="Equation.DSMT4">
                  <p:embed/>
                </p:oleObj>
              </mc:Choice>
              <mc:Fallback>
                <p:oleObj name="Equation" r:id="rId11" imgW="101592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500" y="4436396"/>
                        <a:ext cx="1016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Marginal Analysis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b.</a:t>
            </a:r>
            <a:r>
              <a:rPr lang="en-US" dirty="0" smtClean="0"/>
              <a:t>	Integrate from </a:t>
            </a:r>
            <a:r>
              <a:rPr lang="en-US" i="1" dirty="0" smtClean="0">
                <a:solidFill>
                  <a:srgbClr val="006600"/>
                </a:solidFill>
              </a:rPr>
              <a:t>x</a:t>
            </a:r>
            <a:r>
              <a:rPr lang="en-US" dirty="0" smtClean="0">
                <a:solidFill>
                  <a:srgbClr val="006600"/>
                </a:solidFill>
              </a:rPr>
              <a:t> = 200</a:t>
            </a:r>
            <a:r>
              <a:rPr lang="en-US" dirty="0" smtClean="0"/>
              <a:t> to </a:t>
            </a:r>
            <a:r>
              <a:rPr lang="en-US" i="1" dirty="0" smtClean="0">
                <a:solidFill>
                  <a:srgbClr val="9900FF"/>
                </a:solidFill>
              </a:rPr>
              <a:t>x</a:t>
            </a:r>
            <a:r>
              <a:rPr lang="en-US" dirty="0" smtClean="0">
                <a:solidFill>
                  <a:srgbClr val="9900FF"/>
                </a:solidFill>
              </a:rPr>
              <a:t> = 400</a:t>
            </a:r>
            <a:r>
              <a:rPr lang="en-US" dirty="0" smtClean="0"/>
              <a:t>. </a:t>
            </a:r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4953000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His profit changes by </a:t>
            </a:r>
            <a:r>
              <a:rPr lang="en-US" sz="2800" dirty="0" smtClean="0">
                <a:solidFill>
                  <a:srgbClr val="FF0000"/>
                </a:solidFill>
              </a:rPr>
              <a:t>$1000</a:t>
            </a:r>
            <a:r>
              <a:rPr lang="en-US" sz="2800" dirty="0" smtClean="0"/>
              <a:t> when sales increase from 200 to 400 frames.</a:t>
            </a:r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639096" y="1981200"/>
          <a:ext cx="26543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9" name="Equation" r:id="rId3" imgW="2654280" imgH="698400" progId="Equation.DSMT4">
                  <p:embed/>
                </p:oleObj>
              </mc:Choice>
              <mc:Fallback>
                <p:oleObj name="Equation" r:id="rId3" imgW="2654280" imgH="698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096" y="1981200"/>
                        <a:ext cx="26543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1282700" y="2789904"/>
          <a:ext cx="27559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0" name="Equation" r:id="rId5" imgW="2755800" imgH="660240" progId="Equation.DSMT4">
                  <p:embed/>
                </p:oleObj>
              </mc:Choice>
              <mc:Fallback>
                <p:oleObj name="Equation" r:id="rId5" imgW="2755800" imgH="660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2700" y="2789904"/>
                        <a:ext cx="27559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1282700" y="3549444"/>
          <a:ext cx="76327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1" name="Equation" r:id="rId7" imgW="7632360" imgH="672840" progId="Equation.DSMT4">
                  <p:embed/>
                </p:oleObj>
              </mc:Choice>
              <mc:Fallback>
                <p:oleObj name="Equation" r:id="rId7" imgW="7632360" imgH="6728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2700" y="3549444"/>
                        <a:ext cx="76327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1282700" y="4313904"/>
          <a:ext cx="4559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2" name="Equation" r:id="rId9" imgW="4559040" imgH="469800" progId="Equation.DSMT4">
                  <p:embed/>
                </p:oleObj>
              </mc:Choice>
              <mc:Fallback>
                <p:oleObj name="Equation" r:id="rId9" imgW="455904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2700" y="4313904"/>
                        <a:ext cx="4559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5943600" y="4417140"/>
          <a:ext cx="1003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3" name="Equation" r:id="rId11" imgW="1002960" imgH="291960" progId="Equation.DSMT4">
                  <p:embed/>
                </p:oleObj>
              </mc:Choice>
              <mc:Fallback>
                <p:oleObj name="Equation" r:id="rId11" imgW="10029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417140"/>
                        <a:ext cx="1003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 smtClean="0"/>
              <a:t>Use definite integrals to find area when a function has negative values.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 smtClean="0"/>
              <a:t>Apply what you have learned about definite integrals to marginal analysis.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Marginal Analysis (cont.)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32092"/>
          </a:xfrm>
        </p:spPr>
        <p:txBody>
          <a:bodyPr>
            <a:spAutoFit/>
          </a:bodyPr>
          <a:lstStyle/>
          <a:p>
            <a:r>
              <a:rPr lang="en-US" dirty="0" smtClean="0"/>
              <a:t>Note that from parts </a:t>
            </a:r>
            <a:r>
              <a:rPr lang="en-US" b="1" dirty="0" smtClean="0"/>
              <a:t>a.</a:t>
            </a:r>
            <a:r>
              <a:rPr lang="en-US" dirty="0" smtClean="0"/>
              <a:t> and </a:t>
            </a:r>
            <a:r>
              <a:rPr lang="en-US" b="1" dirty="0" smtClean="0"/>
              <a:t>b.</a:t>
            </a:r>
            <a:r>
              <a:rPr lang="en-US" dirty="0" smtClean="0"/>
              <a:t> we see that the profit on sales for the first 200 frames (</a:t>
            </a:r>
            <a:r>
              <a:rPr lang="en-US" i="1" dirty="0" smtClean="0">
                <a:solidFill>
                  <a:srgbClr val="006600"/>
                </a:solidFill>
              </a:rPr>
              <a:t>x</a:t>
            </a:r>
            <a:r>
              <a:rPr lang="en-US" dirty="0" smtClean="0">
                <a:solidFill>
                  <a:srgbClr val="006600"/>
                </a:solidFill>
              </a:rPr>
              <a:t> = 0</a:t>
            </a:r>
            <a:r>
              <a:rPr lang="en-US" dirty="0" smtClean="0"/>
              <a:t> to </a:t>
            </a:r>
            <a:r>
              <a:rPr lang="en-US" i="1" dirty="0" smtClean="0">
                <a:solidFill>
                  <a:srgbClr val="9900FF"/>
                </a:solidFill>
              </a:rPr>
              <a:t>x</a:t>
            </a:r>
            <a:r>
              <a:rPr lang="en-US" dirty="0" smtClean="0">
                <a:solidFill>
                  <a:srgbClr val="9900FF"/>
                </a:solidFill>
              </a:rPr>
              <a:t> = 200</a:t>
            </a:r>
            <a:r>
              <a:rPr lang="en-US" dirty="0" smtClean="0"/>
              <a:t>) is greater than for the second 200 frames (</a:t>
            </a:r>
            <a:r>
              <a:rPr lang="en-US" i="1" dirty="0" smtClean="0">
                <a:solidFill>
                  <a:srgbClr val="006600"/>
                </a:solidFill>
              </a:rPr>
              <a:t>x</a:t>
            </a:r>
            <a:r>
              <a:rPr lang="en-US" dirty="0" smtClean="0">
                <a:solidFill>
                  <a:srgbClr val="006600"/>
                </a:solidFill>
              </a:rPr>
              <a:t> = 200</a:t>
            </a:r>
            <a:r>
              <a:rPr lang="en-US" dirty="0" smtClean="0"/>
              <a:t> to </a:t>
            </a:r>
            <a:r>
              <a:rPr lang="en-US" i="1" dirty="0" smtClean="0">
                <a:solidFill>
                  <a:srgbClr val="9900FF"/>
                </a:solidFill>
              </a:rPr>
              <a:t>x</a:t>
            </a:r>
            <a:r>
              <a:rPr lang="en-US" dirty="0" smtClean="0">
                <a:solidFill>
                  <a:srgbClr val="9900FF"/>
                </a:solidFill>
              </a:rPr>
              <a:t> = 400</a:t>
            </a:r>
            <a:r>
              <a:rPr lang="en-US" dirty="0" smtClean="0"/>
              <a:t>). This result is quite reasonable because the marginal profit, 		           is decreasing by 5 percent per frame. In this problem, the fixed costs are relevant. Suppose the fixed costs are $1000. Then </a:t>
            </a:r>
          </a:p>
          <a:p>
            <a:pPr>
              <a:spcBef>
                <a:spcPts val="0"/>
              </a:spcBef>
            </a:pPr>
            <a:r>
              <a:rPr lang="en-US" i="1" dirty="0" smtClean="0">
                <a:solidFill>
                  <a:srgbClr val="000099"/>
                </a:solidFill>
              </a:rPr>
              <a:t>P</a:t>
            </a:r>
            <a:r>
              <a:rPr lang="en-US" dirty="0" smtClean="0">
                <a:solidFill>
                  <a:srgbClr val="000099"/>
                </a:solidFill>
              </a:rPr>
              <a:t>(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>
                <a:solidFill>
                  <a:srgbClr val="000099"/>
                </a:solidFill>
              </a:rPr>
              <a:t>) = 20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>
                <a:solidFill>
                  <a:srgbClr val="000099"/>
                </a:solidFill>
              </a:rPr>
              <a:t> − 0.025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baseline="30000" dirty="0" smtClean="0">
                <a:solidFill>
                  <a:srgbClr val="000099"/>
                </a:solidFill>
              </a:rPr>
              <a:t>2 </a:t>
            </a:r>
            <a:r>
              <a:rPr lang="en-US" dirty="0" smtClean="0">
                <a:solidFill>
                  <a:srgbClr val="000099"/>
                </a:solidFill>
              </a:rPr>
              <a:t>− 1000</a:t>
            </a:r>
            <a:r>
              <a:rPr lang="en-US" dirty="0" smtClean="0"/>
              <a:t> dollars, and </a:t>
            </a:r>
            <a:r>
              <a:rPr lang="en-US" i="1" dirty="0" smtClean="0">
                <a:solidFill>
                  <a:srgbClr val="000099"/>
                </a:solidFill>
              </a:rPr>
              <a:t>P</a:t>
            </a:r>
            <a:r>
              <a:rPr lang="en-US" dirty="0" smtClean="0">
                <a:solidFill>
                  <a:srgbClr val="000099"/>
                </a:solidFill>
              </a:rPr>
              <a:t>(200) = $2000</a:t>
            </a:r>
            <a:r>
              <a:rPr lang="en-US" dirty="0" smtClean="0"/>
              <a:t>, which is the </a:t>
            </a:r>
            <a:r>
              <a:rPr lang="en-US" b="1" dirty="0" smtClean="0"/>
              <a:t>net profit</a:t>
            </a:r>
            <a:r>
              <a:rPr lang="en-US" dirty="0" smtClean="0"/>
              <a:t>.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The integral from </a:t>
            </a:r>
            <a:r>
              <a:rPr lang="en-US" i="1" dirty="0" smtClean="0"/>
              <a:t>x</a:t>
            </a:r>
            <a:r>
              <a:rPr lang="en-US" dirty="0" smtClean="0"/>
              <a:t> = 0 to </a:t>
            </a:r>
            <a:r>
              <a:rPr lang="en-US" i="1" dirty="0" smtClean="0"/>
              <a:t>x</a:t>
            </a:r>
            <a:r>
              <a:rPr lang="en-US" dirty="0" smtClean="0"/>
              <a:t> = 200 gives the increase in profits, </a:t>
            </a:r>
            <a:r>
              <a:rPr lang="en-US" i="1" dirty="0" smtClean="0">
                <a:solidFill>
                  <a:srgbClr val="0000FF"/>
                </a:solidFill>
              </a:rPr>
              <a:t>P</a:t>
            </a:r>
            <a:r>
              <a:rPr lang="en-US" dirty="0" smtClean="0">
                <a:solidFill>
                  <a:srgbClr val="0000FF"/>
                </a:solidFill>
              </a:rPr>
              <a:t>(200) − </a:t>
            </a:r>
            <a:r>
              <a:rPr lang="en-US" i="1" dirty="0" smtClean="0">
                <a:solidFill>
                  <a:srgbClr val="0000FF"/>
                </a:solidFill>
              </a:rPr>
              <a:t>P</a:t>
            </a:r>
            <a:r>
              <a:rPr lang="en-US" dirty="0" smtClean="0">
                <a:solidFill>
                  <a:srgbClr val="0000FF"/>
                </a:solidFill>
              </a:rPr>
              <a:t>(0)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99"/>
                </a:solidFill>
              </a:rPr>
              <a:t>= 2000 − (−1000) = </a:t>
            </a:r>
            <a:r>
              <a:rPr lang="en-US" dirty="0" smtClean="0">
                <a:solidFill>
                  <a:srgbClr val="FF0000"/>
                </a:solidFill>
              </a:rPr>
              <a:t>3000</a:t>
            </a:r>
            <a:r>
              <a:rPr lang="en-US" dirty="0" smtClean="0"/>
              <a:t>.</a:t>
            </a:r>
          </a:p>
        </p:txBody>
      </p:sp>
      <p:graphicFrame>
        <p:nvGraphicFramePr>
          <p:cNvPr id="183300" name="Object 4"/>
          <p:cNvGraphicFramePr>
            <a:graphicFrameLocks noChangeAspect="1"/>
          </p:cNvGraphicFramePr>
          <p:nvPr/>
        </p:nvGraphicFramePr>
        <p:xfrm>
          <a:off x="1475096" y="3020552"/>
          <a:ext cx="2667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" name="Equation" r:id="rId3" imgW="2667000" imgH="469900" progId="Equation.DSMT4">
                  <p:embed/>
                </p:oleObj>
              </mc:Choice>
              <mc:Fallback>
                <p:oleObj name="Equation" r:id="rId3" imgW="2667000" imgH="4699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096" y="3020552"/>
                        <a:ext cx="2667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Area Bounded by a Curve and the </a:t>
            </a:r>
            <a:r>
              <a:rPr lang="en-US" i="1" dirty="0" smtClean="0"/>
              <a:t>x</a:t>
            </a:r>
            <a:r>
              <a:rPr lang="en-US" dirty="0" smtClean="0"/>
              <a:t>-Axis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 lnSpcReduction="10000"/>
          </a:bodyPr>
          <a:lstStyle/>
          <a:p>
            <a:pPr lvl="0" algn="ctr" eaLnBrk="0" fontAlgn="base" hangingPunct="0">
              <a:spcAft>
                <a:spcPct val="0"/>
              </a:spcAft>
              <a:defRPr/>
            </a:pPr>
            <a:r>
              <a:rPr lang="en-US" b="1" dirty="0" smtClean="0">
                <a:solidFill>
                  <a:srgbClr val="000000"/>
                </a:solidFill>
              </a:rPr>
              <a:t>The Integral as Area</a:t>
            </a:r>
            <a:endParaRPr lang="en-US" b="1" i="1" dirty="0" smtClean="0">
              <a:solidFill>
                <a:srgbClr val="000000"/>
              </a:solidFill>
            </a:endParaRPr>
          </a:p>
          <a:p>
            <a:pPr lvl="0" eaLnBrk="0" hangingPunct="0"/>
            <a:r>
              <a:rPr lang="en-US" dirty="0" smtClean="0">
                <a:solidFill>
                  <a:srgbClr val="000000"/>
                </a:solidFill>
              </a:rPr>
              <a:t>For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 =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), a continuous function on the interval [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], </a:t>
            </a:r>
          </a:p>
          <a:p>
            <a:pPr lvl="0" eaLnBrk="0" hangingPunct="0"/>
            <a:r>
              <a:rPr lang="en-US" dirty="0" smtClean="0">
                <a:solidFill>
                  <a:srgbClr val="000000"/>
                </a:solidFill>
              </a:rPr>
              <a:t>the integral 		      represents: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1.</a:t>
            </a:r>
            <a:r>
              <a:rPr lang="en-US" dirty="0" smtClean="0">
                <a:solidFill>
                  <a:srgbClr val="000000"/>
                </a:solidFill>
              </a:rPr>
              <a:t>	The total area bounded by the curve and the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-axis 	from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=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to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=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if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 is nonnegative for all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in </a:t>
            </a:r>
            <a:br>
              <a:rPr lang="en-US" dirty="0" smtClean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0000"/>
                </a:solidFill>
              </a:rPr>
              <a:t>	[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]. </a:t>
            </a:r>
          </a:p>
          <a:p>
            <a:pPr>
              <a:spcBef>
                <a:spcPts val="600"/>
              </a:spcBef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2.</a:t>
            </a:r>
            <a:r>
              <a:rPr lang="en-US" dirty="0" smtClean="0">
                <a:solidFill>
                  <a:srgbClr val="000000"/>
                </a:solidFill>
              </a:rPr>
              <a:t>	The difference between the areas above the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-axis 	and below the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-axis that are bounded by the curve 	and the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-axis from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=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to </a:t>
            </a:r>
            <a:r>
              <a:rPr lang="en-US" i="1" dirty="0" smtClean="0">
                <a:solidFill>
                  <a:srgbClr val="000000"/>
                </a:solidFill>
              </a:rPr>
              <a:t>x </a:t>
            </a:r>
            <a:r>
              <a:rPr lang="en-US" dirty="0" smtClean="0">
                <a:solidFill>
                  <a:srgbClr val="000000"/>
                </a:solidFill>
              </a:rPr>
              <a:t>=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if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 is negative 	for any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in [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]. </a:t>
            </a:r>
          </a:p>
        </p:txBody>
      </p:sp>
      <p:graphicFrame>
        <p:nvGraphicFramePr>
          <p:cNvPr id="142349" name="Object 13"/>
          <p:cNvGraphicFramePr>
            <a:graphicFrameLocks noChangeAspect="1"/>
          </p:cNvGraphicFramePr>
          <p:nvPr/>
        </p:nvGraphicFramePr>
        <p:xfrm>
          <a:off x="2272352" y="2086896"/>
          <a:ext cx="14478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1447800" imgH="698500" progId="Equation.DSMT4">
                  <p:embed/>
                </p:oleObj>
              </mc:Choice>
              <mc:Fallback>
                <p:oleObj name="Equation" r:id="rId3" imgW="1447800" imgH="6985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2352" y="2086896"/>
                        <a:ext cx="14478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Interpreting the Integral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364545"/>
          </a:xfrm>
        </p:spPr>
        <p:txBody>
          <a:bodyPr>
            <a:spAutoFit/>
          </a:bodyPr>
          <a:lstStyle/>
          <a:p>
            <a:pPr>
              <a:spcBef>
                <a:spcPts val="1800"/>
              </a:spcBef>
              <a:tabLst>
                <a:tab pos="463550" algn="l"/>
              </a:tabLst>
            </a:pPr>
            <a:r>
              <a:rPr lang="en-US" b="1" dirty="0" smtClean="0"/>
              <a:t>a.</a:t>
            </a:r>
            <a:r>
              <a:rPr lang="en-US" dirty="0" smtClean="0"/>
              <a:t>	Evaluate 		         and interpret the integral 	geometrically. </a:t>
            </a:r>
          </a:p>
          <a:p>
            <a:pPr>
              <a:spcBef>
                <a:spcPts val="600"/>
              </a:spcBef>
              <a:tabLst>
                <a:tab pos="463550" algn="l"/>
              </a:tabLst>
            </a:pPr>
            <a:r>
              <a:rPr lang="en-US" b="1" dirty="0" smtClean="0"/>
              <a:t>Solution: </a:t>
            </a:r>
          </a:p>
          <a:p>
            <a:pPr>
              <a:spcBef>
                <a:spcPts val="1800"/>
              </a:spcBef>
              <a:tabLst>
                <a:tab pos="463550" algn="l"/>
              </a:tabLst>
            </a:pPr>
            <a:endParaRPr lang="en-US" b="1" dirty="0" smtClean="0"/>
          </a:p>
          <a:p>
            <a:pPr>
              <a:lnSpc>
                <a:spcPct val="200000"/>
              </a:lnSpc>
              <a:spcBef>
                <a:spcPts val="1800"/>
              </a:spcBef>
              <a:tabLst>
                <a:tab pos="463550" algn="l"/>
              </a:tabLst>
            </a:pPr>
            <a:endParaRPr lang="en-US" dirty="0" smtClean="0"/>
          </a:p>
          <a:p>
            <a:pPr>
              <a:spcBef>
                <a:spcPts val="6000"/>
              </a:spcBef>
              <a:tabLst>
                <a:tab pos="463550" algn="l"/>
              </a:tabLst>
            </a:pPr>
            <a:r>
              <a:rPr lang="en-US" dirty="0" smtClean="0"/>
              <a:t>Geometrically, </a:t>
            </a:r>
            <a:r>
              <a:rPr lang="en-US" dirty="0" smtClean="0">
                <a:solidFill>
                  <a:srgbClr val="FF0000"/>
                </a:solidFill>
              </a:rPr>
              <a:t>4</a:t>
            </a:r>
            <a:r>
              <a:rPr lang="en-US" dirty="0" smtClean="0"/>
              <a:t> is the area between the curve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dirty="0" smtClean="0">
                <a:solidFill>
                  <a:srgbClr val="0000FF"/>
                </a:solidFill>
              </a:rPr>
              <a:t> = 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+ 1</a:t>
            </a:r>
            <a:r>
              <a:rPr lang="en-US" dirty="0" smtClean="0"/>
              <a:t> and the </a:t>
            </a:r>
            <a:r>
              <a:rPr lang="en-US" i="1" dirty="0" smtClean="0"/>
              <a:t>x</a:t>
            </a:r>
            <a:r>
              <a:rPr lang="en-US" dirty="0" smtClean="0"/>
              <a:t>-axis on the interval [0, 2]. </a:t>
            </a:r>
            <a:endParaRPr lang="en-US" b="1" dirty="0" smtClean="0"/>
          </a:p>
          <a:p>
            <a:endParaRPr lang="en-US" dirty="0"/>
          </a:p>
        </p:txBody>
      </p:sp>
      <p:graphicFrame>
        <p:nvGraphicFramePr>
          <p:cNvPr id="143376" name="Object 16"/>
          <p:cNvGraphicFramePr>
            <a:graphicFrameLocks noChangeAspect="1"/>
          </p:cNvGraphicFramePr>
          <p:nvPr/>
        </p:nvGraphicFramePr>
        <p:xfrm>
          <a:off x="2286000" y="1189704"/>
          <a:ext cx="1625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3" imgW="1625600" imgH="698500" progId="Equation.DSMT4">
                  <p:embed/>
                </p:oleObj>
              </mc:Choice>
              <mc:Fallback>
                <p:oleObj name="Equation" r:id="rId3" imgW="1625600" imgH="6985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189704"/>
                        <a:ext cx="16256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Picture 11" descr="CH_6_Sec6.4-_Example_1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67400" y="2316973"/>
            <a:ext cx="2743200" cy="2712227"/>
          </a:xfrm>
          <a:prstGeom prst="rect">
            <a:avLst/>
          </a:prstGeom>
        </p:spPr>
      </p:pic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533400" y="2789904"/>
          <a:ext cx="1625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6" imgW="1625400" imgH="698400" progId="Equation.DSMT4">
                  <p:embed/>
                </p:oleObj>
              </mc:Choice>
              <mc:Fallback>
                <p:oleObj name="Equation" r:id="rId6" imgW="1625400" imgH="698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789904"/>
                        <a:ext cx="16256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195052" y="2667000"/>
          <a:ext cx="1422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8" imgW="1422360" imgH="876240" progId="Equation.DSMT4">
                  <p:embed/>
                </p:oleObj>
              </mc:Choice>
              <mc:Fallback>
                <p:oleObj name="Equation" r:id="rId8" imgW="142236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052" y="2667000"/>
                        <a:ext cx="1422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195052" y="3610896"/>
          <a:ext cx="35306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10" imgW="3530520" imgH="1155600" progId="Equation.DSMT4">
                  <p:embed/>
                </p:oleObj>
              </mc:Choice>
              <mc:Fallback>
                <p:oleObj name="Equation" r:id="rId10" imgW="3530520" imgH="1155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052" y="3610896"/>
                        <a:ext cx="35306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195052" y="4876800"/>
          <a:ext cx="495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12" imgW="495000" imgH="279360" progId="Equation.DSMT4">
                  <p:embed/>
                </p:oleObj>
              </mc:Choice>
              <mc:Fallback>
                <p:oleObj name="Equation" r:id="rId12" imgW="49500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052" y="4876800"/>
                        <a:ext cx="495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Interpreting the Integral (cont.)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b.</a:t>
            </a:r>
            <a:r>
              <a:rPr lang="en-US" dirty="0" smtClean="0"/>
              <a:t>	Evaluate 		         and interpret the integral 	geometrically. 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Solution:</a:t>
            </a:r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172034" name="Object 2"/>
          <p:cNvGraphicFramePr>
            <a:graphicFrameLocks noChangeAspect="1"/>
          </p:cNvGraphicFramePr>
          <p:nvPr/>
        </p:nvGraphicFramePr>
        <p:xfrm>
          <a:off x="2258704" y="1174956"/>
          <a:ext cx="1625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3" imgW="1625600" imgH="698500" progId="Equation.DSMT4">
                  <p:embed/>
                </p:oleObj>
              </mc:Choice>
              <mc:Fallback>
                <p:oleObj name="Equation" r:id="rId3" imgW="1625600" imgH="6985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8704" y="1174956"/>
                        <a:ext cx="16256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8" descr="CH_6_Sec6.4-_Example_2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9800" y="2455002"/>
            <a:ext cx="2743200" cy="2726598"/>
          </a:xfrm>
          <a:prstGeom prst="rect">
            <a:avLst/>
          </a:prstGeom>
        </p:spPr>
      </p:pic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33400" y="2819400"/>
          <a:ext cx="1625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6" imgW="1625400" imgH="698400" progId="Equation.DSMT4">
                  <p:embed/>
                </p:oleObj>
              </mc:Choice>
              <mc:Fallback>
                <p:oleObj name="Equation" r:id="rId6" imgW="1625400" imgH="698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819400"/>
                        <a:ext cx="16256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150808" y="2605548"/>
          <a:ext cx="14605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8" imgW="1460160" imgH="1117440" progId="Equation.DSMT4">
                  <p:embed/>
                </p:oleObj>
              </mc:Choice>
              <mc:Fallback>
                <p:oleObj name="Equation" r:id="rId8" imgW="1460160" imgH="1117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0808" y="2605548"/>
                        <a:ext cx="14605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150808" y="3839496"/>
          <a:ext cx="35306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10" imgW="3530520" imgH="1155600" progId="Equation.DSMT4">
                  <p:embed/>
                </p:oleObj>
              </mc:Choice>
              <mc:Fallback>
                <p:oleObj name="Equation" r:id="rId10" imgW="3530520" imgH="1155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0808" y="3839496"/>
                        <a:ext cx="35306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2150808" y="518160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12" imgW="482400" imgH="291960" progId="Equation.DSMT4">
                  <p:embed/>
                </p:oleObj>
              </mc:Choice>
              <mc:Fallback>
                <p:oleObj name="Equation" r:id="rId12" imgW="4824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0808" y="518160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Interpreting the Integral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 smtClean="0"/>
              <a:t>Geometrically, the 0 means the area above the </a:t>
            </a:r>
            <a:r>
              <a:rPr lang="en-US" i="1" dirty="0" smtClean="0"/>
              <a:t>x</a:t>
            </a:r>
            <a:r>
              <a:rPr lang="en-US" dirty="0" smtClean="0"/>
              <a:t>-axis and the area below the </a:t>
            </a:r>
            <a:r>
              <a:rPr lang="en-US" i="1" dirty="0" smtClean="0"/>
              <a:t>x</a:t>
            </a:r>
            <a:r>
              <a:rPr lang="en-US" dirty="0" smtClean="0"/>
              <a:t>-axis on the given interval are exactly equal.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Total Area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dirty="0" smtClean="0"/>
              <a:t>Find the total area bounded by the </a:t>
            </a:r>
            <a:r>
              <a:rPr lang="en-US" i="1" dirty="0" smtClean="0"/>
              <a:t>x</a:t>
            </a:r>
            <a:r>
              <a:rPr lang="en-US" dirty="0" smtClean="0"/>
              <a:t>-axis and the curve 	            on the interval </a:t>
            </a:r>
            <a:r>
              <a:rPr lang="en-US" dirty="0" smtClean="0">
                <a:solidFill>
                  <a:srgbClr val="0000FF"/>
                </a:solidFill>
              </a:rPr>
              <a:t>[−2, 3]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  <a:spcBef>
                <a:spcPts val="0"/>
              </a:spcBef>
              <a:tabLst>
                <a:tab pos="463550" algn="l"/>
              </a:tabLst>
            </a:pPr>
            <a:r>
              <a:rPr lang="en-US" b="1" dirty="0" smtClean="0"/>
              <a:t>Solution: 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dirty="0" smtClean="0"/>
              <a:t>The curve  		 is a parabola that crosses the </a:t>
            </a:r>
            <a:r>
              <a:rPr lang="en-US" i="1" dirty="0" smtClean="0"/>
              <a:t>x</a:t>
            </a:r>
            <a:r>
              <a:rPr lang="en-US" dirty="0" smtClean="0"/>
              <a:t>-axis at </a:t>
            </a:r>
            <a:r>
              <a:rPr lang="en-US" i="1" dirty="0" smtClean="0">
                <a:solidFill>
                  <a:srgbClr val="9900FF"/>
                </a:solidFill>
              </a:rPr>
              <a:t>x</a:t>
            </a:r>
            <a:r>
              <a:rPr lang="en-US" dirty="0" smtClean="0">
                <a:solidFill>
                  <a:srgbClr val="9900FF"/>
                </a:solidFill>
              </a:rPr>
              <a:t> = −2 </a:t>
            </a:r>
            <a:r>
              <a:rPr lang="en-US" dirty="0" smtClean="0"/>
              <a:t>and </a:t>
            </a:r>
            <a:r>
              <a:rPr lang="en-US" i="1" dirty="0" smtClean="0">
                <a:solidFill>
                  <a:srgbClr val="006600"/>
                </a:solidFill>
              </a:rPr>
              <a:t>x</a:t>
            </a:r>
            <a:r>
              <a:rPr lang="en-US" dirty="0" smtClean="0">
                <a:solidFill>
                  <a:srgbClr val="006600"/>
                </a:solidFill>
              </a:rPr>
              <a:t> = 2</a:t>
            </a:r>
            <a:r>
              <a:rPr lang="en-US" dirty="0" smtClean="0"/>
              <a:t>. We integrate the function from 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i="1" dirty="0" smtClean="0">
                <a:solidFill>
                  <a:srgbClr val="9900FF"/>
                </a:solidFill>
              </a:rPr>
              <a:t>x</a:t>
            </a:r>
            <a:r>
              <a:rPr lang="en-US" dirty="0" smtClean="0">
                <a:solidFill>
                  <a:srgbClr val="9900FF"/>
                </a:solidFill>
              </a:rPr>
              <a:t> = −2 </a:t>
            </a:r>
            <a:r>
              <a:rPr lang="en-US" dirty="0" smtClean="0"/>
              <a:t>to </a:t>
            </a:r>
            <a:r>
              <a:rPr lang="en-US" i="1" dirty="0" smtClean="0">
                <a:solidFill>
                  <a:srgbClr val="006600"/>
                </a:solidFill>
              </a:rPr>
              <a:t>x</a:t>
            </a:r>
            <a:r>
              <a:rPr lang="en-US" dirty="0" smtClean="0">
                <a:solidFill>
                  <a:srgbClr val="006600"/>
                </a:solidFill>
              </a:rPr>
              <a:t> = 2 </a:t>
            </a:r>
            <a:r>
              <a:rPr lang="en-US" dirty="0" smtClean="0"/>
              <a:t>to find 	Then, to find       we take the additive inverse (negative) of the integral from </a:t>
            </a:r>
            <a:r>
              <a:rPr lang="en-US" i="1" dirty="0" smtClean="0"/>
              <a:t>x</a:t>
            </a:r>
            <a:r>
              <a:rPr lang="en-US" dirty="0" smtClean="0"/>
              <a:t> = 2 to </a:t>
            </a:r>
            <a:r>
              <a:rPr lang="en-US" i="1" dirty="0" smtClean="0"/>
              <a:t>x</a:t>
            </a:r>
            <a:r>
              <a:rPr lang="en-US" dirty="0" smtClean="0"/>
              <a:t> = 3. </a:t>
            </a:r>
            <a:endParaRPr lang="en-US" dirty="0"/>
          </a:p>
        </p:txBody>
      </p:sp>
      <p:graphicFrame>
        <p:nvGraphicFramePr>
          <p:cNvPr id="169989" name="Object 5"/>
          <p:cNvGraphicFramePr>
            <a:graphicFrameLocks noChangeAspect="1"/>
          </p:cNvGraphicFramePr>
          <p:nvPr/>
        </p:nvGraphicFramePr>
        <p:xfrm>
          <a:off x="533400" y="1737852"/>
          <a:ext cx="1346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3" imgW="1345616" imgH="444307" progId="Equation.DSMT4">
                  <p:embed/>
                </p:oleObj>
              </mc:Choice>
              <mc:Fallback>
                <p:oleObj name="Equation" r:id="rId3" imgW="1345616" imgH="444307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737852"/>
                        <a:ext cx="1346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9990" name="Object 6"/>
          <p:cNvGraphicFramePr>
            <a:graphicFrameLocks noChangeAspect="1"/>
          </p:cNvGraphicFramePr>
          <p:nvPr/>
        </p:nvGraphicFramePr>
        <p:xfrm>
          <a:off x="1994848" y="2797792"/>
          <a:ext cx="1346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5" imgW="1345616" imgH="444307" progId="Equation.DSMT4">
                  <p:embed/>
                </p:oleObj>
              </mc:Choice>
              <mc:Fallback>
                <p:oleObj name="Equation" r:id="rId5" imgW="1345616" imgH="444307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4848" y="2797792"/>
                        <a:ext cx="1346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9992" name="Object 8"/>
          <p:cNvGraphicFramePr>
            <a:graphicFrameLocks noChangeAspect="1"/>
          </p:cNvGraphicFramePr>
          <p:nvPr/>
        </p:nvGraphicFramePr>
        <p:xfrm>
          <a:off x="3622344" y="3698544"/>
          <a:ext cx="431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7" imgW="431613" imgH="431613" progId="Equation.DSMT4">
                  <p:embed/>
                </p:oleObj>
              </mc:Choice>
              <mc:Fallback>
                <p:oleObj name="Equation" r:id="rId7" imgW="431613" imgH="431613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2344" y="3698544"/>
                        <a:ext cx="4318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999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04743"/>
              </p:ext>
            </p:extLst>
          </p:nvPr>
        </p:nvGraphicFramePr>
        <p:xfrm>
          <a:off x="6096000" y="3698544"/>
          <a:ext cx="457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9" imgW="457200" imgH="431800" progId="Equation.DSMT4">
                  <p:embed/>
                </p:oleObj>
              </mc:Choice>
              <mc:Fallback>
                <p:oleObj name="Equation" r:id="rId9" imgW="457200" imgH="43180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698544"/>
                        <a:ext cx="4572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Total Area (cont.)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0" name="Picture 9" descr="CH_6_Sec6.4-_Example_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0200" y="1219200"/>
            <a:ext cx="3641897" cy="3581400"/>
          </a:xfrm>
          <a:prstGeom prst="rect">
            <a:avLst/>
          </a:prstGeom>
        </p:spPr>
      </p:pic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457200" y="1295400"/>
          <a:ext cx="2540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4" imgW="2539800" imgH="698400" progId="Equation.DSMT4">
                  <p:embed/>
                </p:oleObj>
              </mc:Choice>
              <mc:Fallback>
                <p:oleObj name="Equation" r:id="rId4" imgW="2539800" imgH="698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295400"/>
                        <a:ext cx="25400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852948" y="2089356"/>
          <a:ext cx="17653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6" imgW="1765080" imgH="1104840" progId="Equation.DSMT4">
                  <p:embed/>
                </p:oleObj>
              </mc:Choice>
              <mc:Fallback>
                <p:oleObj name="Equation" r:id="rId6" imgW="1765080" imgH="11048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2948" y="2089356"/>
                        <a:ext cx="17653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852948" y="3320844"/>
          <a:ext cx="47498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8" imgW="4749480" imgH="1155600" progId="Equation.DSMT4">
                  <p:embed/>
                </p:oleObj>
              </mc:Choice>
              <mc:Fallback>
                <p:oleObj name="Equation" r:id="rId8" imgW="4749480" imgH="1155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2948" y="3320844"/>
                        <a:ext cx="47498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838200" y="4572000"/>
          <a:ext cx="2997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10" imgW="2997000" imgH="927000" progId="Equation.DSMT4">
                  <p:embed/>
                </p:oleObj>
              </mc:Choice>
              <mc:Fallback>
                <p:oleObj name="Equation" r:id="rId10" imgW="2997000" imgH="927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572000"/>
                        <a:ext cx="2997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Total Area (cont.)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57200" y="1868031"/>
            <a:ext cx="8229600" cy="440120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990600" y="1371600"/>
          <a:ext cx="207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3" imgW="2070000" imgH="838080" progId="Equation.DSMT4">
                  <p:embed/>
                </p:oleObj>
              </mc:Choice>
              <mc:Fallback>
                <p:oleObj name="Equation" r:id="rId3" imgW="20700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371600"/>
                        <a:ext cx="207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990600" y="2332704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5" imgW="1358640" imgH="838080" progId="Equation.DSMT4">
                  <p:embed/>
                </p:oleObj>
              </mc:Choice>
              <mc:Fallback>
                <p:oleObj name="Equation" r:id="rId5" imgW="13586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332704"/>
                        <a:ext cx="1358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973392" y="3247104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7" imgW="711000" imgH="838080" progId="Equation.DSMT4">
                  <p:embed/>
                </p:oleObj>
              </mc:Choice>
              <mc:Fallback>
                <p:oleObj name="Equation" r:id="rId7" imgW="7110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3392" y="3247104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459</Words>
  <Application>Microsoft Office PowerPoint</Application>
  <PresentationFormat>On-screen Show (4:3)</PresentationFormat>
  <Paragraphs>105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Courier New</vt:lpstr>
      <vt:lpstr>Office Theme</vt:lpstr>
      <vt:lpstr>Equation</vt:lpstr>
      <vt:lpstr>Section 6.4</vt:lpstr>
      <vt:lpstr>Objectives</vt:lpstr>
      <vt:lpstr>Area Bounded by a Curve and the x-Axis </vt:lpstr>
      <vt:lpstr>Example 1: Interpreting the Integral</vt:lpstr>
      <vt:lpstr>Example 1: Interpreting the Integral (cont.)</vt:lpstr>
      <vt:lpstr>Example 1: Interpreting the Integral (cont.)</vt:lpstr>
      <vt:lpstr>Example 2: Total Area</vt:lpstr>
      <vt:lpstr>Example 2: Total Area (cont.)</vt:lpstr>
      <vt:lpstr>Example 2: Total Area (cont.)</vt:lpstr>
      <vt:lpstr>Example 2: Total Area (cont.)</vt:lpstr>
      <vt:lpstr>Example 2: Total Area (cont.)</vt:lpstr>
      <vt:lpstr>Area Bounded by a Curve and the x-Axis</vt:lpstr>
      <vt:lpstr>Area Bounded by a Curve and the x-Axis</vt:lpstr>
      <vt:lpstr>Example 3: Bounded Area</vt:lpstr>
      <vt:lpstr>Example 3: Bounded Area (cont.)</vt:lpstr>
      <vt:lpstr>Example 3: Bounded Area (cont.)</vt:lpstr>
      <vt:lpstr>Example 4: Marginal Analysis</vt:lpstr>
      <vt:lpstr>Example 4: Marginal Analysis (cont.)</vt:lpstr>
      <vt:lpstr>Example 4: Marginal Analysis (cont.)</vt:lpstr>
      <vt:lpstr>Example 4: Marginal Analysis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Calculus</dc:title>
  <dc:creator>Hawkes Learning Systems</dc:creator>
  <cp:lastModifiedBy>ashish.samudre</cp:lastModifiedBy>
  <cp:revision>35</cp:revision>
  <dcterms:created xsi:type="dcterms:W3CDTF">2013-04-26T14:43:13Z</dcterms:created>
  <dcterms:modified xsi:type="dcterms:W3CDTF">2017-08-03T15:01:01Z</dcterms:modified>
</cp:coreProperties>
</file>