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105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AAB79-3141-40ED-8170-D9E6912694F7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2537-415C-42B0-872A-E0797697BE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51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1.wmf"/><Relationship Id="rId3" Type="http://schemas.openxmlformats.org/officeDocument/2006/relationships/image" Target="../media/image32.png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4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Area Between Two Curves (with Applications)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Consumers’ Surplus and Producers’ Surplus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Consumers’ Surplus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consumers’ surplus </a:t>
            </a:r>
            <a:r>
              <a:rPr lang="en-US" dirty="0" smtClean="0">
                <a:solidFill>
                  <a:srgbClr val="000000"/>
                </a:solidFill>
              </a:rPr>
              <a:t>is defined to be</a:t>
            </a:r>
          </a:p>
          <a:p>
            <a:pPr>
              <a:lnSpc>
                <a:spcPct val="20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C00000"/>
                </a:solidFill>
              </a:rPr>
              <a:t> = </a:t>
            </a:r>
            <a:r>
              <a:rPr lang="en-US" i="1" dirty="0" smtClean="0">
                <a:solidFill>
                  <a:srgbClr val="C00000"/>
                </a:solidFill>
              </a:rPr>
              <a:t>D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is the demand curve and 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i="1" baseline="-25000" dirty="0" smtClean="0">
                <a:solidFill>
                  <a:srgbClr val="C00000"/>
                </a:solidFill>
              </a:rPr>
              <a:t>E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i="1" baseline="-25000" dirty="0" smtClean="0">
                <a:solidFill>
                  <a:srgbClr val="C00000"/>
                </a:solidFill>
              </a:rPr>
              <a:t>E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is the equilibrium point.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024725"/>
              </p:ext>
            </p:extLst>
          </p:nvPr>
        </p:nvGraphicFramePr>
        <p:xfrm>
          <a:off x="2794000" y="2438400"/>
          <a:ext cx="3556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3555720" imgH="685800" progId="Equation.DSMT4">
                  <p:embed/>
                </p:oleObj>
              </mc:Choice>
              <mc:Fallback>
                <p:oleObj name="Equation" r:id="rId3" imgW="355572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2438400"/>
                        <a:ext cx="3556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Consumers’ Surplus and Producers’ Surplus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Producers’ Surplus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producers’ surplus </a:t>
            </a:r>
            <a:r>
              <a:rPr lang="en-US" dirty="0" smtClean="0">
                <a:solidFill>
                  <a:srgbClr val="000000"/>
                </a:solidFill>
              </a:rPr>
              <a:t>is defined to be</a:t>
            </a:r>
          </a:p>
          <a:p>
            <a:pPr algn="ctr">
              <a:lnSpc>
                <a:spcPct val="20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C00000"/>
                </a:solidFill>
              </a:rPr>
              <a:t> = </a:t>
            </a:r>
            <a:r>
              <a:rPr lang="en-US" i="1" dirty="0" smtClean="0">
                <a:solidFill>
                  <a:srgbClr val="C00000"/>
                </a:solidFill>
              </a:rPr>
              <a:t>S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is the supply curve and 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i="1" baseline="-25000" dirty="0" smtClean="0">
                <a:solidFill>
                  <a:srgbClr val="C00000"/>
                </a:solidFill>
              </a:rPr>
              <a:t>E</a:t>
            </a:r>
            <a:r>
              <a:rPr lang="en-US" dirty="0" smtClean="0">
                <a:solidFill>
                  <a:srgbClr val="C00000"/>
                </a:solidFill>
              </a:rPr>
              <a:t> , 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i="1" baseline="-25000" dirty="0" smtClean="0">
                <a:solidFill>
                  <a:srgbClr val="C00000"/>
                </a:solidFill>
              </a:rPr>
              <a:t>E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is the equilibrium point.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/>
        </p:nvGraphicFramePr>
        <p:xfrm>
          <a:off x="2851150" y="2514600"/>
          <a:ext cx="344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3441700" imgH="698500" progId="Equation.DSMT4">
                  <p:embed/>
                </p:oleObj>
              </mc:Choice>
              <mc:Fallback>
                <p:oleObj name="Equation" r:id="rId3" imgW="3441700" imgH="698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2514600"/>
                        <a:ext cx="344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Determining Surpluses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Suppose, for a certain new brand of car stereo, the demand function is </a:t>
            </a:r>
            <a:r>
              <a:rPr lang="en-US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6 −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the supply function is 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equilibrium point.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consumers’ surplus.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Find the producers’ surplus.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.png"/>
          <p:cNvPicPr>
            <a:picLocks noChangeAspect="1"/>
          </p:cNvPicPr>
          <p:nvPr/>
        </p:nvPicPr>
        <p:blipFill>
          <a:blip r:embed="rId3"/>
          <a:srcRect r="5405"/>
          <a:stretch>
            <a:fillRect/>
          </a:stretch>
        </p:blipFill>
        <p:spPr>
          <a:xfrm>
            <a:off x="5715000" y="1600201"/>
            <a:ext cx="3200400" cy="3265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Determining Surpluses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Set </a:t>
            </a:r>
            <a:r>
              <a:rPr lang="en-US" i="1" dirty="0" smtClean="0">
                <a:solidFill>
                  <a:srgbClr val="000099"/>
                </a:solidFill>
              </a:rPr>
              <a:t>S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</a:t>
            </a:r>
            <a:r>
              <a:rPr lang="en-US" i="1" dirty="0" smtClean="0">
                <a:solidFill>
                  <a:srgbClr val="000099"/>
                </a:solidFill>
              </a:rPr>
              <a:t> D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</a:t>
            </a:r>
            <a:r>
              <a:rPr lang="en-US" dirty="0" smtClean="0"/>
              <a:t>and solve for</a:t>
            </a:r>
            <a:r>
              <a:rPr lang="en-US" i="1" dirty="0" smtClean="0"/>
              <a:t> x.</a:t>
            </a:r>
            <a:r>
              <a:rPr lang="en-US" b="1" i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4822345"/>
            <a:ext cx="539496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Therefore, </a:t>
            </a:r>
            <a:r>
              <a:rPr lang="en-US" sz="2800" i="1" dirty="0" smtClean="0">
                <a:solidFill>
                  <a:srgbClr val="009900"/>
                </a:solidFill>
              </a:rPr>
              <a:t>x</a:t>
            </a:r>
            <a:r>
              <a:rPr lang="en-US" sz="2800" i="1" baseline="-25000" dirty="0" smtClean="0">
                <a:solidFill>
                  <a:srgbClr val="009900"/>
                </a:solidFill>
              </a:rPr>
              <a:t>E</a:t>
            </a:r>
            <a:r>
              <a:rPr lang="en-US" sz="2800" i="1" dirty="0" smtClean="0">
                <a:solidFill>
                  <a:srgbClr val="009900"/>
                </a:solidFill>
              </a:rPr>
              <a:t> </a:t>
            </a:r>
            <a:r>
              <a:rPr lang="en-US" sz="2800" dirty="0" smtClean="0">
                <a:solidFill>
                  <a:srgbClr val="009900"/>
                </a:solidFill>
              </a:rPr>
              <a:t>= 2</a:t>
            </a:r>
            <a:r>
              <a:rPr lang="en-US" sz="2800" dirty="0" smtClean="0"/>
              <a:t> and</a:t>
            </a:r>
            <a:r>
              <a:rPr lang="en-US" sz="2800" i="1" dirty="0" smtClean="0"/>
              <a:t> </a:t>
            </a:r>
            <a:r>
              <a:rPr lang="en-US" sz="2800" i="1" dirty="0" smtClean="0">
                <a:solidFill>
                  <a:srgbClr val="FF00FF"/>
                </a:solidFill>
              </a:rPr>
              <a:t>p</a:t>
            </a:r>
            <a:r>
              <a:rPr lang="en-US" sz="2800" i="1" baseline="-25000" dirty="0" smtClean="0">
                <a:solidFill>
                  <a:srgbClr val="FF00FF"/>
                </a:solidFill>
              </a:rPr>
              <a:t>E</a:t>
            </a:r>
            <a:r>
              <a:rPr lang="en-US" sz="2800" i="1" dirty="0" smtClean="0"/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= 6 − 2 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FF"/>
                </a:solidFill>
              </a:rPr>
              <a:t>4</a:t>
            </a:r>
            <a:r>
              <a:rPr lang="en-US" sz="2800" dirty="0" smtClean="0"/>
              <a:t>.</a:t>
            </a:r>
            <a:r>
              <a:rPr lang="en-US" sz="2800" i="1" dirty="0" smtClean="0"/>
              <a:t> </a:t>
            </a:r>
          </a:p>
          <a:p>
            <a:r>
              <a:rPr lang="en-US" sz="2800" dirty="0" smtClean="0"/>
              <a:t>The equilibrium point is (</a:t>
            </a:r>
            <a:r>
              <a:rPr lang="en-US" sz="2800" dirty="0" smtClean="0">
                <a:solidFill>
                  <a:srgbClr val="009900"/>
                </a:solidFill>
              </a:rPr>
              <a:t>2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FF"/>
                </a:solidFill>
              </a:rPr>
              <a:t>4</a:t>
            </a:r>
            <a:r>
              <a:rPr lang="en-US" sz="2800" dirty="0" smtClean="0"/>
              <a:t>). </a:t>
            </a:r>
            <a:endParaRPr lang="en-US" sz="2800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133600" y="2423652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4" imgW="1371600" imgH="380880" progId="Equation.DSMT4">
                  <p:embed/>
                </p:oleObj>
              </mc:Choice>
              <mc:Fallback>
                <p:oleObj name="Equation" r:id="rId4" imgW="1371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23652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43000" y="3033252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6" imgW="1866600" imgH="380880" progId="Equation.DSMT4">
                  <p:embed/>
                </p:oleObj>
              </mc:Choice>
              <mc:Fallback>
                <p:oleObj name="Equation" r:id="rId6" imgW="1866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33252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24348" y="3566652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8" imgW="2387520" imgH="469800" progId="Equation.DSMT4">
                  <p:embed/>
                </p:oleObj>
              </mc:Choice>
              <mc:Fallback>
                <p:oleObj name="Equation" r:id="rId8" imgW="2387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48" y="3566652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878348" y="4311444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0" imgW="2108160" imgH="380880" progId="Equation.DSMT4">
                  <p:embed/>
                </p:oleObj>
              </mc:Choice>
              <mc:Fallback>
                <p:oleObj name="Equation" r:id="rId10" imgW="2108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348" y="4311444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124200" y="4328652"/>
          <a:ext cx="228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2" imgW="2286000" imgH="279360" progId="Equation.DSMT4">
                  <p:embed/>
                </p:oleObj>
              </mc:Choice>
              <mc:Fallback>
                <p:oleObj name="Equation" r:id="rId12" imgW="2286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328652"/>
                        <a:ext cx="228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Determining Surpluses (cont.)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29304" y="1253204"/>
          <a:ext cx="3860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3860640" imgH="698400" progId="Equation.DSMT4">
                  <p:embed/>
                </p:oleObj>
              </mc:Choice>
              <mc:Fallback>
                <p:oleObj name="Equation" r:id="rId3" imgW="386064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304" y="1253204"/>
                        <a:ext cx="3860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176068"/>
              </p:ext>
            </p:extLst>
          </p:nvPr>
        </p:nvGraphicFramePr>
        <p:xfrm>
          <a:off x="4648200" y="1524000"/>
          <a:ext cx="4165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4165560" imgH="279360" progId="Equation.DSMT4">
                  <p:embed/>
                </p:oleObj>
              </mc:Choice>
              <mc:Fallback>
                <p:oleObj name="Equation" r:id="rId5" imgW="416556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524000"/>
                        <a:ext cx="4165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403556" y="2057400"/>
          <a:ext cx="2159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2158920" imgH="1117440" progId="Equation.DSMT4">
                  <p:embed/>
                </p:oleObj>
              </mc:Choice>
              <mc:Fallback>
                <p:oleObj name="Equation" r:id="rId7" imgW="215892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556" y="2057400"/>
                        <a:ext cx="2159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386348" y="3278648"/>
          <a:ext cx="4902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4902120" imgH="1155600" progId="Equation.DSMT4">
                  <p:embed/>
                </p:oleObj>
              </mc:Choice>
              <mc:Fallback>
                <p:oleObj name="Equation" r:id="rId9" imgW="490212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348" y="3278648"/>
                        <a:ext cx="49022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371600" y="457200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1688760" imgH="838080" progId="Equation.DSMT4">
                  <p:embed/>
                </p:oleObj>
              </mc:Choice>
              <mc:Fallback>
                <p:oleObj name="Equation" r:id="rId11" imgW="1688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57200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88808" y="5501148"/>
          <a:ext cx="64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647640" imgH="368280" progId="Equation.DSMT4">
                  <p:embed/>
                </p:oleObj>
              </mc:Choice>
              <mc:Fallback>
                <p:oleObj name="Equation" r:id="rId13" imgW="64764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808" y="5501148"/>
                        <a:ext cx="64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Determining Surpluses (cont.)</a:t>
            </a:r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3400" y="1263444"/>
          <a:ext cx="3225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3225600" imgH="698400" progId="Equation.DSMT4">
                  <p:embed/>
                </p:oleObj>
              </mc:Choice>
              <mc:Fallback>
                <p:oleObj name="Equation" r:id="rId3" imgW="32256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63444"/>
                        <a:ext cx="3225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9523"/>
              </p:ext>
            </p:extLst>
          </p:nvPr>
        </p:nvGraphicFramePr>
        <p:xfrm>
          <a:off x="4009104" y="1524000"/>
          <a:ext cx="407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4076640" imgH="279360" progId="Equation.DSMT4">
                  <p:embed/>
                </p:oleObj>
              </mc:Choice>
              <mc:Fallback>
                <p:oleObj name="Equation" r:id="rId5" imgW="4076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104" y="1524000"/>
                        <a:ext cx="407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435100" y="2057400"/>
          <a:ext cx="2070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2070000" imgH="1206360" progId="Equation.DSMT4">
                  <p:embed/>
                </p:oleObj>
              </mc:Choice>
              <mc:Fallback>
                <p:oleObj name="Equation" r:id="rId7" imgW="207000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057400"/>
                        <a:ext cx="2070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403556" y="3382296"/>
          <a:ext cx="33528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3352680" imgH="1206360" progId="Equation.DSMT4">
                  <p:embed/>
                </p:oleObj>
              </mc:Choice>
              <mc:Fallback>
                <p:oleObj name="Equation" r:id="rId9" imgW="3352680" imgH="1206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556" y="3382296"/>
                        <a:ext cx="33528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418304" y="4709652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04" y="4709652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453148" y="469490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698400" imgH="838080" progId="Equation.DSMT4">
                  <p:embed/>
                </p:oleObj>
              </mc:Choice>
              <mc:Fallback>
                <p:oleObj name="Equation" r:id="rId13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148" y="469490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200400" y="4953000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1091880" imgH="368280" progId="Equation.DSMT4">
                  <p:embed/>
                </p:oleObj>
              </mc:Choice>
              <mc:Fallback>
                <p:oleObj name="Equation" r:id="rId15" imgW="109188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Lorenz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Coefficient of Inequality for a Lorenz Curve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C00000"/>
                </a:solidFill>
              </a:rPr>
              <a:t>y</a:t>
            </a:r>
            <a:r>
              <a:rPr lang="en-US" dirty="0" smtClean="0">
                <a:solidFill>
                  <a:srgbClr val="C00000"/>
                </a:solidFill>
              </a:rPr>
              <a:t> = </a:t>
            </a:r>
            <a:r>
              <a:rPr lang="en-US" i="1" dirty="0" smtClean="0">
                <a:solidFill>
                  <a:srgbClr val="C00000"/>
                </a:solidFill>
              </a:rPr>
              <a:t>f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represents a Lorenz curve, then</a:t>
            </a:r>
          </a:p>
          <a:p>
            <a:endParaRPr lang="en-US" i="1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138290"/>
              </p:ext>
            </p:extLst>
          </p:nvPr>
        </p:nvGraphicFramePr>
        <p:xfrm>
          <a:off x="1371600" y="2514600"/>
          <a:ext cx="6400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400800" imgH="685800" progId="Equation.DSMT4">
                  <p:embed/>
                </p:oleObj>
              </mc:Choice>
              <mc:Fallback>
                <p:oleObj name="Equation" r:id="rId3" imgW="640080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14600"/>
                        <a:ext cx="6400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a Lorenz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 that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0.6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+ 0.4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represents a Lorenz curve for some country.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What percent of the country’s total income is 	earned by the lower 50 percent of the families in 	this country?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coefficient of inequality.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a Lorenz Curve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</a:t>
            </a:r>
          </a:p>
          <a:p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The lower 50 percent of the families earn </a:t>
            </a:r>
            <a:r>
              <a:rPr lang="en-US" dirty="0" smtClean="0">
                <a:solidFill>
                  <a:srgbClr val="FF0000"/>
                </a:solidFill>
              </a:rPr>
              <a:t>35 percent </a:t>
            </a:r>
            <a:r>
              <a:rPr lang="en-US" dirty="0" smtClean="0"/>
              <a:t>of the country’s total income. 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562600" y="2096766"/>
            <a:ext cx="30175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we want the lower 50% of families, set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0.5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3400" y="2101644"/>
          <a:ext cx="142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1422360" imgH="469800" progId="Equation.DSMT4">
                  <p:embed/>
                </p:oleObj>
              </mc:Choice>
              <mc:Fallback>
                <p:oleObj name="Equation" r:id="rId3" imgW="1422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01644"/>
                        <a:ext cx="142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010696" y="2027904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5" imgW="3073320" imgH="533160" progId="Equation.DSMT4">
                  <p:embed/>
                </p:oleObj>
              </mc:Choice>
              <mc:Fallback>
                <p:oleObj name="Equation" r:id="rId5" imgW="30733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2027904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10696" y="27559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27559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a Lorenz Curve (cont.)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5000" y="1197114"/>
            <a:ext cx="31089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Note: combine terms in the integrand before finding the antiderivative.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5558032"/>
            <a:ext cx="521208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The coefficient of inequality is </a:t>
            </a:r>
            <a:r>
              <a:rPr lang="en-US" sz="2800" dirty="0" smtClean="0">
                <a:solidFill>
                  <a:srgbClr val="FF0000"/>
                </a:solidFill>
              </a:rPr>
              <a:t>0.2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3400" y="1130300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4140000" imgH="698400" progId="Equation.DSMT4">
                  <p:embed/>
                </p:oleObj>
              </mc:Choice>
              <mc:Fallback>
                <p:oleObj name="Equation" r:id="rId3" imgW="41400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30300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90252" y="1890252"/>
          <a:ext cx="3454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3454200" imgH="698400" progId="Equation.DSMT4">
                  <p:embed/>
                </p:oleObj>
              </mc:Choice>
              <mc:Fallback>
                <p:oleObj name="Equation" r:id="rId5" imgW="34542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1890252"/>
                        <a:ext cx="3454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883696" y="2590800"/>
          <a:ext cx="31750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3174840" imgH="1168200" progId="Equation.DSMT4">
                  <p:embed/>
                </p:oleObj>
              </mc:Choice>
              <mc:Fallback>
                <p:oleObj name="Equation" r:id="rId7" imgW="31748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696" y="2590800"/>
                        <a:ext cx="31750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875504" y="3822700"/>
          <a:ext cx="67945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6794280" imgH="1206360" progId="Equation.DSMT4">
                  <p:embed/>
                </p:oleObj>
              </mc:Choice>
              <mc:Fallback>
                <p:oleObj name="Equation" r:id="rId9" imgW="6794280" imgH="1206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3822700"/>
                        <a:ext cx="67945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875504" y="5043948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1" imgW="1930320" imgH="469800" progId="Equation.DSMT4">
                  <p:embed/>
                </p:oleObj>
              </mc:Choice>
              <mc:Fallback>
                <p:oleObj name="Equation" r:id="rId11" imgW="1930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5043948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856704" y="5134896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3" imgW="749160" imgH="291960" progId="Equation.DSMT4">
                  <p:embed/>
                </p:oleObj>
              </mc:Choice>
              <mc:Fallback>
                <p:oleObj name="Equation" r:id="rId13" imgW="749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704" y="5134896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the area bounded by two curves.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the concept of bounded area to business and economic situations.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Between Two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Area Between Two Curves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g</a:t>
            </a:r>
            <a:r>
              <a:rPr lang="en-US" dirty="0" smtClean="0">
                <a:solidFill>
                  <a:srgbClr val="000000"/>
                </a:solidFill>
              </a:rPr>
              <a:t> are two continuous functions and </a:t>
            </a:r>
            <a:r>
              <a:rPr lang="en-US" i="1" dirty="0" smtClean="0">
                <a:solidFill>
                  <a:srgbClr val="C00000"/>
                </a:solidFill>
              </a:rPr>
              <a:t>f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 ≥ </a:t>
            </a:r>
            <a:r>
              <a:rPr lang="en-US" i="1" dirty="0" smtClean="0">
                <a:solidFill>
                  <a:srgbClr val="C00000"/>
                </a:solidFill>
              </a:rPr>
              <a:t>g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], then the area between the two curves on this interval is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995638"/>
              </p:ext>
            </p:extLst>
          </p:nvPr>
        </p:nvGraphicFramePr>
        <p:xfrm>
          <a:off x="2857500" y="3352800"/>
          <a:ext cx="342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429000" imgH="685800" progId="Equation.DSMT4">
                  <p:embed/>
                </p:oleObj>
              </mc:Choice>
              <mc:Fallback>
                <p:oleObj name="Equation" r:id="rId3" imgW="342900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352800"/>
                        <a:ext cx="3429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Finding the Area Between Two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area enclosed by the curves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− 1 </a:t>
            </a:r>
            <a:r>
              <a:rPr lang="en-US" dirty="0" smtClean="0"/>
              <a:t>and</a:t>
            </a:r>
            <a:r>
              <a:rPr lang="en-US" i="1" dirty="0" smtClean="0"/>
              <a:t>       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 1 −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i="1" dirty="0" smtClean="0"/>
              <a:t>.</a:t>
            </a:r>
          </a:p>
          <a:p>
            <a:r>
              <a:rPr lang="en-US" b="1" dirty="0" smtClean="0"/>
              <a:t>Solution: </a:t>
            </a:r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188" y="2362200"/>
            <a:ext cx="3669012" cy="36576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743200"/>
            <a:ext cx="475488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Sketch the graphs of both functions to help determine which function is larger. Now set the two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-values equal to each other to find the points of intersection. These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-values will be the limits of integration.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Finding the Area Between Two Curves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Thus</a:t>
            </a:r>
            <a:endParaRPr 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090608" y="1295400"/>
          <a:ext cx="1816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1815840" imgH="368280" progId="Equation.DSMT4">
                  <p:embed/>
                </p:oleObj>
              </mc:Choice>
              <mc:Fallback>
                <p:oleObj name="Equation" r:id="rId3" imgW="181584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08" y="1295400"/>
                        <a:ext cx="1816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571956" y="18288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1854000" imgH="380880" progId="Equation.DSMT4">
                  <p:embed/>
                </p:oleObj>
              </mc:Choice>
              <mc:Fallback>
                <p:oleObj name="Equation" r:id="rId5" imgW="1854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956" y="18288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040604" y="2406444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2374560" imgH="469800" progId="Equation.DSMT4">
                  <p:embed/>
                </p:oleObj>
              </mc:Choice>
              <mc:Fallback>
                <p:oleObj name="Equation" r:id="rId7" imgW="2374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04" y="2406444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683000" y="3048000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9" imgW="1269720" imgH="380880" progId="Equation.DSMT4">
                  <p:embed/>
                </p:oleObj>
              </mc:Choice>
              <mc:Fallback>
                <p:oleObj name="Equation" r:id="rId9" imgW="1269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48000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421604" y="4296696"/>
          <a:ext cx="4330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1" imgW="4330440" imgH="698400" progId="Equation.DSMT4">
                  <p:embed/>
                </p:oleObj>
              </mc:Choice>
              <mc:Fallback>
                <p:oleObj name="Equation" r:id="rId11" imgW="433044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604" y="4296696"/>
                        <a:ext cx="4330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124200" y="5105400"/>
          <a:ext cx="2628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3" imgW="2628720" imgH="698400" progId="Equation.DSMT4">
                  <p:embed/>
                </p:oleObj>
              </mc:Choice>
              <mc:Fallback>
                <p:oleObj name="Equation" r:id="rId13" imgW="262872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2628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Finding the Area Between Two Curves (cont.)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929148" y="1354392"/>
          <a:ext cx="2438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438280" imgH="1104840" progId="Equation.DSMT4">
                  <p:embed/>
                </p:oleObj>
              </mc:Choice>
              <mc:Fallback>
                <p:oleObj name="Equation" r:id="rId3" imgW="2438280" imgH="1104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148" y="1354392"/>
                        <a:ext cx="2438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914400" y="2590800"/>
          <a:ext cx="6794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6794280" imgH="1155600" progId="Equation.DSMT4">
                  <p:embed/>
                </p:oleObj>
              </mc:Choice>
              <mc:Fallback>
                <p:oleObj name="Equation" r:id="rId5" imgW="679428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67945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20956" y="3883740"/>
          <a:ext cx="4292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4292280" imgH="927000" progId="Equation.DSMT4">
                  <p:embed/>
                </p:oleObj>
              </mc:Choice>
              <mc:Fallback>
                <p:oleObj name="Equation" r:id="rId7" imgW="42922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956" y="3883740"/>
                        <a:ext cx="4292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270088" y="3886200"/>
          <a:ext cx="307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3073320" imgH="838080" progId="Equation.DSMT4">
                  <p:embed/>
                </p:oleObj>
              </mc:Choice>
              <mc:Fallback>
                <p:oleObj name="Equation" r:id="rId9" imgW="3073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088" y="3886200"/>
                        <a:ext cx="307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20956" y="489154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956" y="489154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570704" y="51816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825480" imgH="291960" progId="Equation.DSMT4">
                  <p:embed/>
                </p:oleObj>
              </mc:Choice>
              <mc:Fallback>
                <p:oleObj name="Equation" r:id="rId13" imgW="825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704" y="51816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Finding the Area Between Two Curves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area between the curves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+ 1 </a:t>
            </a:r>
            <a:r>
              <a:rPr lang="en-US" dirty="0" smtClean="0"/>
              <a:t>on the interval [−1, 1].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Sketch the graphs of both functions to help determine whether or not the curves intersect on the interval   </a:t>
            </a:r>
            <a:r>
              <a:rPr lang="en-US" dirty="0" smtClean="0">
                <a:solidFill>
                  <a:srgbClr val="000099"/>
                </a:solidFill>
              </a:rPr>
              <a:t>[−1, 1]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These curves do not intersect on the interval [</a:t>
            </a:r>
            <a:r>
              <a:rPr lang="en-US" dirty="0" smtClean="0">
                <a:solidFill>
                  <a:srgbClr val="009900"/>
                </a:solidFill>
              </a:rPr>
              <a:t>−1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FF"/>
                </a:solidFill>
              </a:rPr>
              <a:t>1</a:t>
            </a:r>
            <a:r>
              <a:rPr lang="en-US" dirty="0" smtClean="0"/>
              <a:t>] and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</a:t>
            </a:r>
            <a:r>
              <a:rPr lang="en-US" dirty="0" smtClean="0">
                <a:solidFill>
                  <a:srgbClr val="000099"/>
                </a:solidFill>
              </a:rPr>
              <a:t> + 1 </a:t>
            </a:r>
            <a:r>
              <a:rPr lang="en-US" dirty="0" smtClean="0"/>
              <a:t>is larger on the entire interval.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Finding the Area Between Two Curves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</a:t>
            </a: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66800" y="2148348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660240" imgH="241200" progId="Equation.DSMT4">
                  <p:embed/>
                </p:oleObj>
              </mc:Choice>
              <mc:Fallback>
                <p:oleObj name="Equation" r:id="rId3" imgW="66024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48348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67348" y="1905000"/>
          <a:ext cx="3302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3301920" imgH="698400" progId="Equation.DSMT4">
                  <p:embed/>
                </p:oleObj>
              </mc:Choice>
              <mc:Fallback>
                <p:oleObj name="Equation" r:id="rId5" imgW="330192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1905000"/>
                        <a:ext cx="3302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767348" y="2684208"/>
          <a:ext cx="2755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2755800" imgH="698400" progId="Equation.DSMT4">
                  <p:embed/>
                </p:oleObj>
              </mc:Choice>
              <mc:Fallback>
                <p:oleObj name="Equation" r:id="rId7" imgW="275580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2684208"/>
                        <a:ext cx="2755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67348" y="3475704"/>
          <a:ext cx="22860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2286000" imgH="1104840" progId="Equation.DSMT4">
                  <p:embed/>
                </p:oleObj>
              </mc:Choice>
              <mc:Fallback>
                <p:oleObj name="Equation" r:id="rId9" imgW="228600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3475704"/>
                        <a:ext cx="22860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67348" y="4726448"/>
          <a:ext cx="6172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6172200" imgH="1155600" progId="Equation.DSMT4">
                  <p:embed/>
                </p:oleObj>
              </mc:Choice>
              <mc:Fallback>
                <p:oleObj name="Equation" r:id="rId11" imgW="6172200" imgH="1155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4726448"/>
                        <a:ext cx="61722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Finding the Area Between Two Curves (cont.)</a:t>
            </a:r>
            <a:endParaRPr lang="en-US" dirty="0"/>
          </a:p>
        </p:txBody>
      </p:sp>
      <p:pic>
        <p:nvPicPr>
          <p:cNvPr id="7" name="Picture 6" descr="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371600"/>
            <a:ext cx="3700758" cy="3657600"/>
          </a:xfrm>
          <a:prstGeom prst="rect">
            <a:avLst/>
          </a:prstGeom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85800" y="1600200"/>
          <a:ext cx="408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4" imgW="4089240" imgH="927000" progId="Equation.DSMT4">
                  <p:embed/>
                </p:oleObj>
              </mc:Choice>
              <mc:Fallback>
                <p:oleObj name="Equation" r:id="rId4" imgW="40892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00200"/>
                        <a:ext cx="408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85800" y="2637504"/>
          <a:ext cx="312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6" imgW="3124080" imgH="838080" progId="Equation.DSMT4">
                  <p:embed/>
                </p:oleObj>
              </mc:Choice>
              <mc:Fallback>
                <p:oleObj name="Equation" r:id="rId6" imgW="3124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37504"/>
                        <a:ext cx="312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85800" y="3657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8" imgW="634680" imgH="838080" progId="Equation.DSMT4">
                  <p:embed/>
                </p:oleObj>
              </mc:Choice>
              <mc:Fallback>
                <p:oleObj name="Equation" r:id="rId8" imgW="634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560</Words>
  <Application>Microsoft Office PowerPoint</Application>
  <PresentationFormat>On-screen Show (4:3)</PresentationFormat>
  <Paragraphs>61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6.5</vt:lpstr>
      <vt:lpstr>Objectives</vt:lpstr>
      <vt:lpstr>Area Between Two Curves</vt:lpstr>
      <vt:lpstr>Example 1: Finding the Area Between Two Curves</vt:lpstr>
      <vt:lpstr>Example 1: Finding the Area Between Two Curves (cont.)</vt:lpstr>
      <vt:lpstr>Example 1: Finding the Area Between Two Curves (cont.)</vt:lpstr>
      <vt:lpstr>Example 2: Finding the Area Between Two Curves</vt:lpstr>
      <vt:lpstr>Example 2: Finding the Area Between Two Curves (cont.)</vt:lpstr>
      <vt:lpstr>Example 2: Finding the Area Between Two Curves (cont.)</vt:lpstr>
      <vt:lpstr>Consumers’ Surplus and Producers’ Surplus</vt:lpstr>
      <vt:lpstr>Consumers’ Surplus and Producers’ Surplus</vt:lpstr>
      <vt:lpstr>Example 3: Determining Surpluses</vt:lpstr>
      <vt:lpstr>Example 3: Determining Surpluses (cont.)</vt:lpstr>
      <vt:lpstr>Example 3: Determining Surpluses (cont.)</vt:lpstr>
      <vt:lpstr>Example 3: Determining Surpluses (cont.)</vt:lpstr>
      <vt:lpstr>Lorenz Curves</vt:lpstr>
      <vt:lpstr>Example 4: Using a Lorenz Curve</vt:lpstr>
      <vt:lpstr>Example 4: Using a Lorenz Curve (cont.)</vt:lpstr>
      <vt:lpstr>Example 4: Using a Lorenz Curve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36</cp:revision>
  <dcterms:created xsi:type="dcterms:W3CDTF">2013-04-26T14:43:13Z</dcterms:created>
  <dcterms:modified xsi:type="dcterms:W3CDTF">2017-08-03T15:02:59Z</dcterms:modified>
</cp:coreProperties>
</file>