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8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51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D045C-0553-408C-9709-77C58CAE3BF6}" type="datetimeFigureOut">
              <a:rPr lang="en-US" smtClean="0"/>
              <a:pPr/>
              <a:t>6/9/2021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AE055-3586-4DB7-BF81-6612FE58CF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9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3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4.bin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Differential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Method of Separating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differential equation </a:t>
            </a:r>
            <a:r>
              <a:rPr lang="en-US" i="1" dirty="0">
                <a:solidFill>
                  <a:srgbClr val="0000FF"/>
                </a:solidFill>
              </a:rPr>
              <a:t>y′ </a:t>
            </a:r>
            <a:r>
              <a:rPr lang="en-US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dirty="0"/>
              <a:t>, where</a:t>
            </a:r>
            <a:r>
              <a:rPr lang="en-US" i="1" dirty="0"/>
              <a:t> y </a:t>
            </a:r>
            <a:r>
              <a:rPr lang="en-US" dirty="0"/>
              <a:t>&gt; 0.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3400" y="2514600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838080" progId="Equation.DSMT4">
                  <p:embed/>
                </p:oleObj>
              </mc:Choice>
              <mc:Fallback>
                <p:oleObj name="Equation" r:id="rId2" imgW="2552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3519948"/>
          <a:ext cx="276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901440" progId="Equation.DSMT4">
                  <p:embed/>
                </p:oleObj>
              </mc:Choice>
              <mc:Fallback>
                <p:oleObj name="Equation" r:id="rId4" imgW="276840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19948"/>
                        <a:ext cx="276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562600" y="2608008"/>
          <a:ext cx="167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622080" progId="Equation.DSMT4">
                  <p:embed/>
                </p:oleObj>
              </mc:Choice>
              <mc:Fallback>
                <p:oleObj name="Equation" r:id="rId6" imgW="16761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08008"/>
                        <a:ext cx="167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562600" y="3879644"/>
          <a:ext cx="240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279360" progId="Equation.DSMT4">
                  <p:embed/>
                </p:oleObj>
              </mc:Choice>
              <mc:Fallback>
                <p:oleObj name="Equation" r:id="rId8" imgW="24001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79644"/>
                        <a:ext cx="240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Method of Separating Variables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1581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1342104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901440" progId="Equation.DSMT4">
                  <p:embed/>
                </p:oleObj>
              </mc:Choice>
              <mc:Fallback>
                <p:oleObj name="Equation" r:id="rId2" imgW="3390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42104"/>
                        <a:ext cx="3390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77844" y="2347452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560" imgH="444240" progId="Equation.DSMT4">
                  <p:embed/>
                </p:oleObj>
              </mc:Choice>
              <mc:Fallback>
                <p:oleObj name="Equation" r:id="rId4" imgW="16635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7844" y="2347452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38400" y="2910348"/>
          <a:ext cx="1193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520560" progId="Equation.DSMT4">
                  <p:embed/>
                </p:oleObj>
              </mc:Choice>
              <mc:Fallback>
                <p:oleObj name="Equation" r:id="rId6" imgW="119376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10348"/>
                        <a:ext cx="1193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38400" y="3581400"/>
          <a:ext cx="125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520560" progId="Equation.DSMT4">
                  <p:embed/>
                </p:oleObj>
              </mc:Choice>
              <mc:Fallback>
                <p:oleObj name="Equation" r:id="rId8" imgW="1257120" imgH="520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257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38400" y="4203700"/>
          <a:ext cx="110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520560" progId="Equation.DSMT4">
                  <p:embed/>
                </p:oleObj>
              </mc:Choice>
              <mc:Fallback>
                <p:oleObj name="Equation" r:id="rId10" imgW="110484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03700"/>
                        <a:ext cx="110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267200" y="370873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by rewriting the equation in exponential form.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i="1" baseline="30000" dirty="0">
                <a:solidFill>
                  <a:srgbClr val="008080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is a positive constant and is represented by the single letter </a:t>
            </a:r>
            <a:r>
              <a:rPr lang="en-US" sz="2000" i="1" dirty="0">
                <a:solidFill>
                  <a:srgbClr val="008080"/>
                </a:solidFill>
              </a:rPr>
              <a:t>k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Initial-Value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initial-value problem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with initial condition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(0) = 1</a:t>
            </a:r>
            <a:r>
              <a:rPr lang="en-US" dirty="0"/>
              <a:t>. (That is, </a:t>
            </a:r>
            <a:r>
              <a:rPr lang="en-US" i="1" dirty="0"/>
              <a:t>y</a:t>
            </a:r>
            <a:r>
              <a:rPr lang="en-US" dirty="0"/>
              <a:t> = 1 when </a:t>
            </a:r>
            <a:r>
              <a:rPr lang="en-US" i="1" dirty="0"/>
              <a:t>x</a:t>
            </a:r>
            <a:r>
              <a:rPr lang="en-US" dirty="0"/>
              <a:t> = 0.)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43548" y="28194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838080" progId="Equation.DSMT4">
                  <p:embed/>
                </p:oleObj>
              </mc:Choice>
              <mc:Fallback>
                <p:oleObj name="Equation" r:id="rId2" imgW="96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548" y="28194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810000"/>
          <a:ext cx="128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393480" progId="Equation.DSMT4">
                  <p:embed/>
                </p:oleObj>
              </mc:Choice>
              <mc:Fallback>
                <p:oleObj name="Equation" r:id="rId4" imgW="1282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0"/>
                        <a:ext cx="128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14948" y="4296696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96880" progId="Equation.DSMT4">
                  <p:embed/>
                </p:oleObj>
              </mc:Choice>
              <mc:Fallback>
                <p:oleObj name="Equation" r:id="rId6" imgW="17906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4296696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57400" y="4997244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838080" progId="Equation.DSMT4">
                  <p:embed/>
                </p:oleObj>
              </mc:Choice>
              <mc:Fallback>
                <p:oleObj name="Equation" r:id="rId8" imgW="1638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97244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13300" y="3153696"/>
          <a:ext cx="67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66400" progId="Equation.DSMT4">
                  <p:embed/>
                </p:oleObj>
              </mc:Choice>
              <mc:Fallback>
                <p:oleObj name="Equation" r:id="rId10" imgW="6728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153696"/>
                        <a:ext cx="673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800600" y="3848100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66400" progId="Equation.DSMT4">
                  <p:embed/>
                </p:oleObj>
              </mc:Choice>
              <mc:Fallback>
                <p:oleObj name="Equation" r:id="rId12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48100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800600" y="4501944"/>
          <a:ext cx="67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40" imgH="266400" progId="Equation.DSMT4">
                  <p:embed/>
                </p:oleObj>
              </mc:Choice>
              <mc:Fallback>
                <p:oleObj name="Equation" r:id="rId14" imgW="67284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01944"/>
                        <a:ext cx="673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800600" y="5327444"/>
          <a:ext cx="2857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57320" imgH="279360" progId="Equation.DSMT4">
                  <p:embed/>
                </p:oleObj>
              </mc:Choice>
              <mc:Fallback>
                <p:oleObj name="Equation" r:id="rId16" imgW="28573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327444"/>
                        <a:ext cx="2857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Initial-Value Problem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(0) = 1</a:t>
            </a:r>
            <a:r>
              <a:rPr lang="en-US" dirty="0"/>
              <a:t>, we have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Therefore, the particular solution is  </a:t>
            </a:r>
          </a:p>
        </p:txBody>
      </p:sp>
      <p:graphicFrame>
        <p:nvGraphicFramePr>
          <p:cNvPr id="217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306321"/>
              </p:ext>
            </p:extLst>
          </p:nvPr>
        </p:nvGraphicFramePr>
        <p:xfrm>
          <a:off x="5728998" y="3423111"/>
          <a:ext cx="166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825480" progId="Equation.DSMT4">
                  <p:embed/>
                </p:oleObj>
              </mc:Choice>
              <mc:Fallback>
                <p:oleObj name="Equation" r:id="rId2" imgW="1663560" imgH="825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998" y="3423111"/>
                        <a:ext cx="166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01844" y="19050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838080" progId="Equation.DSMT4">
                  <p:embed/>
                </p:oleObj>
              </mc:Choice>
              <mc:Fallback>
                <p:oleObj name="Equation" r:id="rId4" imgW="173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844" y="19050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19052" y="291034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291034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demand function </a:t>
            </a: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D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given that the elasticity of demand</a:t>
            </a:r>
            <a:r>
              <a:rPr lang="en-US" i="1" dirty="0"/>
              <a:t> E </a:t>
            </a:r>
            <a:r>
              <a:rPr lang="en-US" dirty="0"/>
              <a:t>= 3 for all positive</a:t>
            </a:r>
            <a:r>
              <a:rPr lang="en-US" i="1" dirty="0"/>
              <a:t> x.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Solution: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2717037"/>
            <a:ext cx="3994748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formula for </a:t>
            </a:r>
            <a:r>
              <a:rPr lang="en-US" sz="2000" i="1" dirty="0">
                <a:solidFill>
                  <a:srgbClr val="008080"/>
                </a:solidFill>
              </a:rPr>
              <a:t>E.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Separate the variables.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79444" y="2408904"/>
          <a:ext cx="16510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1269720" progId="Equation.DSMT4">
                  <p:embed/>
                </p:oleObj>
              </mc:Choice>
              <mc:Fallback>
                <p:oleObj name="Equation" r:id="rId2" imgW="1650960" imgH="1269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444" y="2408904"/>
                        <a:ext cx="16510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97256" y="3810000"/>
          <a:ext cx="2044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901440" progId="Equation.DSMT4">
                  <p:embed/>
                </p:oleObj>
              </mc:Choice>
              <mc:Fallback>
                <p:oleObj name="Equation" r:id="rId4" imgW="204444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256" y="3810000"/>
                        <a:ext cx="2044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00200" y="4803060"/>
          <a:ext cx="2527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901440" progId="Equation.DSMT4">
                  <p:embed/>
                </p:oleObj>
              </mc:Choice>
              <mc:Fallback>
                <p:oleObj name="Equation" r:id="rId6" imgW="252720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3060"/>
                        <a:ext cx="2527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Elasticity of Demand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343400" y="1454150"/>
            <a:ext cx="41148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&gt; 0, no absolute value signs are needed for ln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We rewrite the constant </a:t>
            </a:r>
            <a:r>
              <a:rPr lang="en-US" sz="2000" i="1" dirty="0">
                <a:solidFill>
                  <a:srgbClr val="FF0000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as the constant </a:t>
            </a:r>
            <a:r>
              <a:rPr lang="en-US" sz="2000" dirty="0">
                <a:solidFill>
                  <a:srgbClr val="FF0000"/>
                </a:solidFill>
              </a:rPr>
              <a:t>ln</a:t>
            </a:r>
            <a:r>
              <a:rPr lang="en-US" sz="2000" i="1" dirty="0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008080"/>
                </a:solidFill>
              </a:rPr>
              <a:t> to help simplify the expression.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447800" y="121920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838080" progId="Equation.DSMT4">
                  <p:embed/>
                </p:oleObj>
              </mc:Choice>
              <mc:Fallback>
                <p:oleObj name="Equation" r:id="rId2" imgW="2311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1920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447800" y="2148348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838080" progId="Equation.DSMT4">
                  <p:embed/>
                </p:oleObj>
              </mc:Choice>
              <mc:Fallback>
                <p:oleObj name="Equation" r:id="rId4" imgW="2552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148348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447800" y="3106992"/>
          <a:ext cx="2298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1054080" progId="Equation.DSMT4">
                  <p:embed/>
                </p:oleObj>
              </mc:Choice>
              <mc:Fallback>
                <p:oleObj name="Equation" r:id="rId6" imgW="229860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06992"/>
                        <a:ext cx="22987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691148" y="4252452"/>
          <a:ext cx="1358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685800" progId="Equation.DSMT4">
                  <p:embed/>
                </p:oleObj>
              </mc:Choice>
              <mc:Fallback>
                <p:oleObj name="Equation" r:id="rId8" imgW="135864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148" y="4252452"/>
                        <a:ext cx="1358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723104" y="5069348"/>
          <a:ext cx="106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888840" progId="Equation.DSMT4">
                  <p:embed/>
                </p:oleObj>
              </mc:Choice>
              <mc:Fallback>
                <p:oleObj name="Equation" r:id="rId10" imgW="106668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104" y="5069348"/>
                        <a:ext cx="1066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beginning of an experiment, a culture of </a:t>
            </a:r>
            <a:r>
              <a:rPr lang="en-US" dirty="0">
                <a:solidFill>
                  <a:srgbClr val="0000FF"/>
                </a:solidFill>
              </a:rPr>
              <a:t>100 bacteria</a:t>
            </a:r>
            <a:r>
              <a:rPr lang="en-US" dirty="0"/>
              <a:t> is growing in a medium that will allow a maximum of </a:t>
            </a:r>
            <a:r>
              <a:rPr lang="en-US" dirty="0">
                <a:solidFill>
                  <a:srgbClr val="0000FF"/>
                </a:solidFill>
              </a:rPr>
              <a:t>10,000 bacteria </a:t>
            </a:r>
            <a:r>
              <a:rPr lang="en-US" dirty="0"/>
              <a:t>to survive. If the population is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after </a:t>
            </a:r>
            <a:r>
              <a:rPr lang="en-US" dirty="0">
                <a:solidFill>
                  <a:srgbClr val="0000FF"/>
                </a:solidFill>
              </a:rPr>
              <a:t>5 hours</a:t>
            </a:r>
            <a:r>
              <a:rPr lang="en-US" dirty="0"/>
              <a:t>, use the logistic equation to represent the number of bacteria present </a:t>
            </a:r>
            <a:r>
              <a:rPr lang="en-US" i="1" dirty="0"/>
              <a:t>t </a:t>
            </a:r>
            <a:r>
              <a:rPr lang="en-US" dirty="0"/>
              <a:t>hours after the experiment has begun.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We know that the solution function has the form</a:t>
            </a:r>
          </a:p>
        </p:txBody>
      </p:sp>
      <p:graphicFrame>
        <p:nvGraphicFramePr>
          <p:cNvPr id="220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552685"/>
              </p:ext>
            </p:extLst>
          </p:nvPr>
        </p:nvGraphicFramePr>
        <p:xfrm>
          <a:off x="3130550" y="5029200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880" imgH="838080" progId="Equation.DSMT4">
                  <p:embed/>
                </p:oleObj>
              </mc:Choice>
              <mc:Fallback>
                <p:oleObj name="Equation" r:id="rId2" imgW="2882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5029200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also know that </a:t>
            </a:r>
            <a:r>
              <a:rPr lang="en-US" i="1" dirty="0"/>
              <a:t>P</a:t>
            </a:r>
            <a:r>
              <a:rPr lang="en-US" dirty="0"/>
              <a:t>(0) = 100 and </a:t>
            </a:r>
            <a:r>
              <a:rPr lang="en-US" i="1" dirty="0"/>
              <a:t>P</a:t>
            </a:r>
            <a:r>
              <a:rPr lang="en-US" dirty="0"/>
              <a:t>(5) = 200. </a:t>
            </a:r>
          </a:p>
          <a:p>
            <a:pPr>
              <a:spcBef>
                <a:spcPts val="0"/>
              </a:spcBef>
            </a:pPr>
            <a:r>
              <a:rPr lang="en-US" dirty="0"/>
              <a:t>Substituting </a:t>
            </a:r>
            <a:r>
              <a:rPr lang="en-US" i="1" dirty="0">
                <a:solidFill>
                  <a:srgbClr val="009900"/>
                </a:solidFill>
              </a:rPr>
              <a:t>t</a:t>
            </a:r>
            <a:r>
              <a:rPr lang="en-US" dirty="0">
                <a:solidFill>
                  <a:srgbClr val="009900"/>
                </a:solidFill>
              </a:rPr>
              <a:t> = 0 </a:t>
            </a:r>
            <a:r>
              <a:rPr lang="en-US" dirty="0"/>
              <a:t>and </a:t>
            </a:r>
            <a:r>
              <a:rPr lang="en-US" i="1" dirty="0">
                <a:solidFill>
                  <a:srgbClr val="FF00FF"/>
                </a:solidFill>
              </a:rPr>
              <a:t>P</a:t>
            </a:r>
            <a:r>
              <a:rPr lang="en-US" dirty="0">
                <a:solidFill>
                  <a:srgbClr val="FF00FF"/>
                </a:solidFill>
              </a:rPr>
              <a:t> = 100 </a:t>
            </a:r>
            <a:r>
              <a:rPr lang="en-US" dirty="0"/>
              <a:t>gives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Substituting </a:t>
            </a:r>
            <a:r>
              <a:rPr lang="en-US" i="1" dirty="0">
                <a:solidFill>
                  <a:srgbClr val="009900"/>
                </a:solidFill>
              </a:rPr>
              <a:t>t </a:t>
            </a:r>
            <a:r>
              <a:rPr lang="en-US" dirty="0">
                <a:solidFill>
                  <a:srgbClr val="009900"/>
                </a:solidFill>
              </a:rPr>
              <a:t>= 5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FF00FF"/>
                </a:solidFill>
              </a:rPr>
              <a:t>P </a:t>
            </a:r>
            <a:r>
              <a:rPr lang="en-US" dirty="0">
                <a:solidFill>
                  <a:srgbClr val="FF00FF"/>
                </a:solidFill>
              </a:rPr>
              <a:t>= 200 </a:t>
            </a:r>
            <a:r>
              <a:rPr lang="en-US" dirty="0"/>
              <a:t>gives</a:t>
            </a:r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3048000" y="5147802"/>
          <a:ext cx="3048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8000" imgH="863600" progId="Equation.DSMT4">
                  <p:embed/>
                </p:oleObj>
              </mc:Choice>
              <mc:Fallback>
                <p:oleObj name="Equation" r:id="rId2" imgW="3048000" imgH="863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47802"/>
                        <a:ext cx="3048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610896" y="2330244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38080" progId="Equation.DSMT4">
                  <p:embed/>
                </p:oleObj>
              </mc:Choice>
              <mc:Fallback>
                <p:oleObj name="Equation" r:id="rId4" imgW="1942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0896" y="2330244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600450" y="32766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838080" progId="Equation.DSMT4">
                  <p:embed/>
                </p:oleObj>
              </mc:Choice>
              <mc:Fallback>
                <p:oleObj name="Equation" r:id="rId6" imgW="1942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2766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915696" y="42672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91960" progId="Equation.DSMT4">
                  <p:embed/>
                </p:oleObj>
              </mc:Choice>
              <mc:Fallback>
                <p:oleObj name="Equation" r:id="rId8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696" y="42672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36024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Thus the final form for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is</a:t>
            </a:r>
            <a:r>
              <a:rPr lang="en-US" i="1" dirty="0"/>
              <a:t> </a:t>
            </a:r>
            <a:endParaRPr lang="en-US" dirty="0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858344"/>
              </p:ext>
            </p:extLst>
          </p:nvPr>
        </p:nvGraphicFramePr>
        <p:xfrm>
          <a:off x="4724400" y="5134896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134896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24748" y="111350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838080" progId="Equation.DSMT4">
                  <p:embed/>
                </p:oleObj>
              </mc:Choice>
              <mc:Fallback>
                <p:oleObj name="Equation" r:id="rId4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48" y="1113504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499852" y="2027904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380880" progId="Equation.DSMT4">
                  <p:embed/>
                </p:oleObj>
              </mc:Choice>
              <mc:Fallback>
                <p:oleObj name="Equation" r:id="rId6" imgW="2590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852" y="2027904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338052" y="2558844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838080" progId="Equation.DSMT4">
                  <p:embed/>
                </p:oleObj>
              </mc:Choice>
              <mc:Fallback>
                <p:oleObj name="Equation" r:id="rId8" imgW="1815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052" y="2558844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971800" y="3352800"/>
          <a:ext cx="281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160" imgH="927000" progId="Equation.DSMT4">
                  <p:embed/>
                </p:oleObj>
              </mc:Choice>
              <mc:Fallback>
                <p:oleObj name="Equation" r:id="rId10" imgW="28191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352800"/>
                        <a:ext cx="281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971800" y="4364292"/>
          <a:ext cx="294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342720" progId="Equation.DSMT4">
                  <p:embed/>
                </p:oleObj>
              </mc:Choice>
              <mc:Fallback>
                <p:oleObj name="Equation" r:id="rId12" imgW="294624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64292"/>
                        <a:ext cx="294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191000" y="4800600"/>
          <a:ext cx="187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304560" progId="Equation.DSMT4">
                  <p:embed/>
                </p:oleObj>
              </mc:Choice>
              <mc:Fallback>
                <p:oleObj name="Equation" r:id="rId14" imgW="18795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00600"/>
                        <a:ext cx="1879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Verify that certain functions are solutions to given differential equations.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Solve differential equations by a technique known as separating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Solve application problems using differential equations.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of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Solution of a Differential Equation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 </a:t>
            </a:r>
            <a:r>
              <a:rPr lang="en-US" b="1" dirty="0">
                <a:solidFill>
                  <a:srgbClr val="C00000"/>
                </a:solidFill>
              </a:rPr>
              <a:t>solution of a differential equation</a:t>
            </a:r>
            <a:r>
              <a:rPr lang="en-US" dirty="0">
                <a:solidFill>
                  <a:srgbClr val="000000"/>
                </a:solidFill>
              </a:rPr>
              <a:t> if the function and its appropriate derivatives satisfy the equation.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Solutions of Differential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that the function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cx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is a general solution of the differential equation 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</a:t>
            </a:r>
            <a:r>
              <a:rPr lang="en-US" dirty="0">
                <a:solidFill>
                  <a:srgbClr val="0000FF"/>
                </a:solidFill>
              </a:rPr>
              <a:t> − 3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12</a:t>
            </a:r>
            <a:r>
              <a:rPr lang="en-US" dirty="0"/>
              <a:t>.</a:t>
            </a:r>
          </a:p>
          <a:p>
            <a:r>
              <a:rPr lang="en-US" b="1" dirty="0"/>
              <a:t>Solution:  Step 1:  </a:t>
            </a:r>
            <a:r>
              <a:rPr lang="en-US" dirty="0"/>
              <a:t>Find </a:t>
            </a:r>
            <a:r>
              <a:rPr lang="en-US" i="1" dirty="0"/>
              <a:t>y</a:t>
            </a:r>
            <a:r>
              <a:rPr lang="en-US" dirty="0"/>
              <a:t>′.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Step 2:</a:t>
            </a:r>
            <a:r>
              <a:rPr lang="en-US" dirty="0"/>
              <a:t> Substitute for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i="1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009900"/>
                </a:solidFill>
              </a:rPr>
              <a:t>y′</a:t>
            </a:r>
            <a:r>
              <a:rPr lang="en-US" i="1" dirty="0"/>
              <a:t>.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9322" y="5036196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Therefore, since the function contains an arbitrary constant, </a:t>
            </a:r>
            <a:r>
              <a:rPr lang="en-US" sz="2800" i="1" dirty="0"/>
              <a:t>c, </a:t>
            </a:r>
            <a:r>
              <a:rPr lang="en-US" sz="2800" dirty="0"/>
              <a:t>and is a solution, it is </a:t>
            </a:r>
            <a:r>
              <a:rPr lang="en-US" sz="2800" dirty="0">
                <a:solidFill>
                  <a:srgbClr val="FF0000"/>
                </a:solidFill>
              </a:rPr>
              <a:t>a general solution</a:t>
            </a:r>
            <a:r>
              <a:rPr lang="en-US" sz="2800" dirty="0"/>
              <a:t>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871190" y="275794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190" y="275794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62403" y="3338052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444240" progId="Equation.DSMT4">
                  <p:embed/>
                </p:oleObj>
              </mc:Choice>
              <mc:Fallback>
                <p:oleObj name="Equation" r:id="rId4" imgW="12445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403" y="3338052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38200" y="44638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63844"/>
                        <a:ext cx="1143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995948" y="4381500"/>
          <a:ext cx="3098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571320" progId="Equation.DSMT4">
                  <p:embed/>
                </p:oleObj>
              </mc:Choice>
              <mc:Fallback>
                <p:oleObj name="Equation" r:id="rId8" imgW="30985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948" y="4381500"/>
                        <a:ext cx="3098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122608" y="4419600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27200" imgH="380880" progId="Equation.DSMT4">
                  <p:embed/>
                </p:oleObj>
              </mc:Choice>
              <mc:Fallback>
                <p:oleObj name="Equation" r:id="rId10" imgW="2527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608" y="4419600"/>
                        <a:ext cx="252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696200" y="44958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79360" progId="Equation.DSMT4">
                  <p:embed/>
                </p:oleObj>
              </mc:Choice>
              <mc:Fallback>
                <p:oleObj name="Equation" r:id="rId12" imgW="647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4958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Solutions of Differential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that the function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−2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satisfies the second-order differential equation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′′ –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0 </a:t>
            </a:r>
            <a:r>
              <a:rPr lang="en-US" dirty="0"/>
              <a:t>and is, therefore, a particular solution.</a:t>
            </a:r>
          </a:p>
          <a:p>
            <a:r>
              <a:rPr lang="en-US" b="1" dirty="0"/>
              <a:t>Solution:  Step 1:  </a:t>
            </a:r>
            <a:r>
              <a:rPr lang="en-US" dirty="0"/>
              <a:t>Find </a:t>
            </a:r>
            <a:r>
              <a:rPr lang="en-US" i="1" dirty="0"/>
              <a:t>y</a:t>
            </a:r>
            <a:r>
              <a:rPr lang="en-US" dirty="0"/>
              <a:t>′ and </a:t>
            </a:r>
            <a:r>
              <a:rPr lang="en-US" i="1" dirty="0"/>
              <a:t>y</a:t>
            </a:r>
            <a:r>
              <a:rPr lang="en-US" dirty="0"/>
              <a:t>′′.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581400" y="33655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444240" progId="Equation.DSMT4">
                  <p:embed/>
                </p:oleObj>
              </mc:Choice>
              <mc:Fallback>
                <p:oleObj name="Equation" r:id="rId2" imgW="18288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655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73244" y="3932904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444240" progId="Equation.DSMT4">
                  <p:embed/>
                </p:oleObj>
              </mc:Choice>
              <mc:Fallback>
                <p:oleObj name="Equation" r:id="rId4" imgW="2260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244" y="3932904"/>
                        <a:ext cx="226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82296" y="4525296"/>
          <a:ext cx="240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444240" progId="Equation.DSMT4">
                  <p:embed/>
                </p:oleObj>
              </mc:Choice>
              <mc:Fallback>
                <p:oleObj name="Equation" r:id="rId6" imgW="24001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296" y="4525296"/>
                        <a:ext cx="240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Solutions of Differential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Step 2:</a:t>
            </a:r>
            <a:r>
              <a:rPr lang="en-US" dirty="0"/>
              <a:t> Substitute for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i="1" dirty="0">
                <a:solidFill>
                  <a:srgbClr val="009900"/>
                </a:solidFill>
              </a:rPr>
              <a:t>y′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FF00FF"/>
                </a:solidFill>
              </a:rPr>
              <a:t>y′′</a:t>
            </a:r>
            <a:r>
              <a:rPr lang="en-US" i="1" dirty="0"/>
              <a:t>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/>
              <a:t>Therefore, the given function is </a:t>
            </a:r>
            <a:r>
              <a:rPr lang="en-US" dirty="0">
                <a:solidFill>
                  <a:srgbClr val="FF0000"/>
                </a:solidFill>
              </a:rPr>
              <a:t>a solution</a:t>
            </a:r>
            <a:r>
              <a:rPr lang="en-US" dirty="0"/>
              <a:t>, and since it contains no </a:t>
            </a:r>
            <a:r>
              <a:rPr lang="en-US"/>
              <a:t>arbitrary constants</a:t>
            </a:r>
            <a:r>
              <a:rPr lang="en-US" dirty="0"/>
              <a:t>, it is a particular solution.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62896" y="1995948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93480" progId="Equation.DSMT4">
                  <p:embed/>
                </p:oleObj>
              </mc:Choice>
              <mc:Fallback>
                <p:oleObj name="Equation" r:id="rId2" imgW="1688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995948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68792" y="1905000"/>
          <a:ext cx="648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89360" imgH="571320" progId="Equation.DSMT4">
                  <p:embed/>
                </p:oleObj>
              </mc:Choice>
              <mc:Fallback>
                <p:oleObj name="Equation" r:id="rId4" imgW="64893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792" y="1905000"/>
                        <a:ext cx="648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71252" y="2590800"/>
          <a:ext cx="589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92480" imgH="380880" progId="Equation.DSMT4">
                  <p:embed/>
                </p:oleObj>
              </mc:Choice>
              <mc:Fallback>
                <p:oleObj name="Equation" r:id="rId6" imgW="5892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2590800"/>
                        <a:ext cx="589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71252" y="3187700"/>
          <a:ext cx="443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31960" imgH="482400" progId="Equation.DSMT4">
                  <p:embed/>
                </p:oleObj>
              </mc:Choice>
              <mc:Fallback>
                <p:oleObj name="Equation" r:id="rId8" imgW="44319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3187700"/>
                        <a:ext cx="443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71252" y="3810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91960" progId="Equation.DSMT4">
                  <p:embed/>
                </p:oleObj>
              </mc:Choice>
              <mc:Fallback>
                <p:oleObj name="Equation" r:id="rId10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3810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of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628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First-Order Separable Differential Equation</a:t>
            </a:r>
          </a:p>
          <a:p>
            <a:pPr>
              <a:lnSpc>
                <a:spcPct val="150000"/>
              </a:lnSpc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Write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′ as </a:t>
            </a:r>
          </a:p>
          <a:p>
            <a:pPr>
              <a:spcBef>
                <a:spcPts val="1800"/>
              </a:spcBef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Separate variables by writing </a:t>
            </a:r>
            <a:r>
              <a:rPr lang="en-US" i="1" dirty="0">
                <a:solidFill>
                  <a:srgbClr val="000000"/>
                </a:solidFill>
              </a:rPr>
              <a:t>dx</a:t>
            </a:r>
            <a:r>
              <a:rPr lang="en-US" dirty="0">
                <a:solidFill>
                  <a:srgbClr val="000000"/>
                </a:solidFill>
              </a:rPr>
              <a:t> with all terms 	involving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on one side of the equation and </a:t>
            </a:r>
            <a:r>
              <a:rPr lang="en-US" i="1" dirty="0">
                <a:solidFill>
                  <a:srgbClr val="000000"/>
                </a:solidFill>
              </a:rPr>
              <a:t>dy</a:t>
            </a:r>
            <a:r>
              <a:rPr lang="en-US" dirty="0">
                <a:solidFill>
                  <a:srgbClr val="000000"/>
                </a:solidFill>
              </a:rPr>
              <a:t> 	with all terms involving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on the other side.</a:t>
            </a:r>
          </a:p>
          <a:p>
            <a:pPr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3:	</a:t>
            </a:r>
            <a:r>
              <a:rPr lang="en-US" dirty="0">
                <a:solidFill>
                  <a:srgbClr val="000000"/>
                </a:solidFill>
              </a:rPr>
              <a:t>Integrate both sides of the new equation. </a:t>
            </a:r>
          </a:p>
        </p:txBody>
      </p:sp>
      <p:graphicFrame>
        <p:nvGraphicFramePr>
          <p:cNvPr id="210946" name="Object 2"/>
          <p:cNvGraphicFramePr>
            <a:graphicFrameLocks noChangeAspect="1"/>
          </p:cNvGraphicFramePr>
          <p:nvPr/>
        </p:nvGraphicFramePr>
        <p:xfrm>
          <a:off x="3303896" y="1828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837836" progId="Equation.DSMT4">
                  <p:embed/>
                </p:oleObj>
              </mc:Choice>
              <mc:Fallback>
                <p:oleObj name="Equation" r:id="rId2" imgW="533169" imgH="83783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896" y="1828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Method of Separating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differential equation                    where </a:t>
            </a:r>
            <a:r>
              <a:rPr lang="en-US" i="1" dirty="0"/>
              <a:t>x</a:t>
            </a:r>
            <a:r>
              <a:rPr lang="en-US" dirty="0"/>
              <a:t> &gt; 1 and </a:t>
            </a:r>
            <a:r>
              <a:rPr lang="en-US" i="1" dirty="0"/>
              <a:t>y</a:t>
            </a:r>
            <a:r>
              <a:rPr lang="en-US" dirty="0"/>
              <a:t> &gt; 0.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5029200" y="1143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838200" progId="Equation.DSMT4">
                  <p:embed/>
                </p:oleObj>
              </mc:Choice>
              <mc:Fallback>
                <p:oleObj name="Equation" r:id="rId2" imgW="13589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143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86610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838080" progId="Equation.DSMT4">
                  <p:embed/>
                </p:oleObj>
              </mc:Choice>
              <mc:Fallback>
                <p:oleObj name="Equation" r:id="rId4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6104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3400" y="3903408"/>
          <a:ext cx="2806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901440" progId="Equation.DSMT4">
                  <p:embed/>
                </p:oleObj>
              </mc:Choice>
              <mc:Fallback>
                <p:oleObj name="Equation" r:id="rId6" imgW="280656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03408"/>
                        <a:ext cx="2806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562600" y="2971800"/>
          <a:ext cx="167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622080" progId="Equation.DSMT4">
                  <p:embed/>
                </p:oleObj>
              </mc:Choice>
              <mc:Fallback>
                <p:oleObj name="Equation" r:id="rId8" imgW="16761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971800"/>
                        <a:ext cx="167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62600" y="4216400"/>
          <a:ext cx="240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00120" imgH="279360" progId="Equation.DSMT4">
                  <p:embed/>
                </p:oleObj>
              </mc:Choice>
              <mc:Fallback>
                <p:oleObj name="Equation" r:id="rId10" imgW="24001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216400"/>
                        <a:ext cx="240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Method of Separating Variables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181600" y="1446212"/>
            <a:ext cx="36576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295400"/>
          <a:ext cx="368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0" imgH="901440" progId="Equation.DSMT4">
                  <p:embed/>
                </p:oleObj>
              </mc:Choice>
              <mc:Fallback>
                <p:oleObj name="Equation" r:id="rId2" imgW="368280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3683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101644" y="2406444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640" imgH="469800" progId="Equation.DSMT4">
                  <p:embed/>
                </p:oleObj>
              </mc:Choice>
              <mc:Fallback>
                <p:oleObj name="Equation" r:id="rId4" imgW="2501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2406444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01644" y="3092244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69800" progId="Equation.DSMT4">
                  <p:embed/>
                </p:oleObj>
              </mc:Choice>
              <mc:Fallback>
                <p:oleObj name="Equation" r:id="rId6" imgW="2755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3092244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101644" y="3763296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469800" progId="Equation.DSMT4">
                  <p:embed/>
                </p:oleObj>
              </mc:Choice>
              <mc:Fallback>
                <p:oleObj name="Equation" r:id="rId8" imgW="21970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3763296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76948" y="4434348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469800" progId="Equation.DSMT4">
                  <p:embed/>
                </p:oleObj>
              </mc:Choice>
              <mc:Fallback>
                <p:oleObj name="Equation" r:id="rId10" imgW="1650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948" y="4434348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181600" y="31242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rewrite the constant </a:t>
            </a:r>
            <a:r>
              <a:rPr lang="en-US" sz="2000" i="1" dirty="0">
                <a:solidFill>
                  <a:srgbClr val="FF00FF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as the constant </a:t>
            </a:r>
            <a:r>
              <a:rPr lang="en-US" sz="2000" dirty="0">
                <a:solidFill>
                  <a:srgbClr val="FF00FF"/>
                </a:solidFill>
              </a:rPr>
              <a:t>ln</a:t>
            </a:r>
            <a:r>
              <a:rPr lang="en-US" sz="2000" i="1" dirty="0">
                <a:solidFill>
                  <a:srgbClr val="FF00FF"/>
                </a:solidFill>
              </a:rPr>
              <a:t>k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to help simplify the expression.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712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Courier New</vt:lpstr>
      <vt:lpstr>Calibri</vt:lpstr>
      <vt:lpstr>Symbol</vt:lpstr>
      <vt:lpstr>Office Theme</vt:lpstr>
      <vt:lpstr>Equation</vt:lpstr>
      <vt:lpstr>Section 6.6</vt:lpstr>
      <vt:lpstr>Objectives</vt:lpstr>
      <vt:lpstr>Verification of Solutions</vt:lpstr>
      <vt:lpstr>Example 1: Solutions of Differential Equations</vt:lpstr>
      <vt:lpstr>Example 2: Solutions of Differential Equations</vt:lpstr>
      <vt:lpstr>Example 2: Solutions of Differential Equations (cont.)</vt:lpstr>
      <vt:lpstr>Separation of Variables</vt:lpstr>
      <vt:lpstr>Example 3: Using the Method of Separating Variables</vt:lpstr>
      <vt:lpstr>Example 3: Using the Method of Separating Variables (cont.)</vt:lpstr>
      <vt:lpstr>Example 4: Using the Method of Separating Variables</vt:lpstr>
      <vt:lpstr>Example 4: Using the Method of Separating Variables (cont.)</vt:lpstr>
      <vt:lpstr>Example 5: Initial-Value Problem</vt:lpstr>
      <vt:lpstr>Example 5: Initial-Value Problem (cont.)</vt:lpstr>
      <vt:lpstr>Example 6: Elasticity of Demand</vt:lpstr>
      <vt:lpstr>Example 6: Elasticity of Demand (cont.)</vt:lpstr>
      <vt:lpstr>Example 7: Population of Bacteria</vt:lpstr>
      <vt:lpstr>Example 7: Population of Bacteria (cont.)</vt:lpstr>
      <vt:lpstr>Example 7: Population of Bacteria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Danielle Bess</cp:lastModifiedBy>
  <cp:revision>34</cp:revision>
  <dcterms:created xsi:type="dcterms:W3CDTF">2013-04-26T14:43:13Z</dcterms:created>
  <dcterms:modified xsi:type="dcterms:W3CDTF">2021-06-09T17:46:38Z</dcterms:modified>
</cp:coreProperties>
</file>