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00"/>
    <a:srgbClr val="FF00FF"/>
    <a:srgbClr val="FFFF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8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68A82-2253-422C-AB16-910645AC6E1E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90E6E-8FE3-458F-9590-22C9C73E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70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1F497D"/>
                </a:solidFill>
              </a:rPr>
              <a:t>Integration by Parts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Integration by Parts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65434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r>
              <a:rPr lang="en-US" dirty="0" smtClean="0"/>
              <a:t>The cancellation which occurs when we multiply </a:t>
            </a:r>
            <a:r>
              <a:rPr lang="en-US" i="1" dirty="0" smtClean="0"/>
              <a:t>v</a:t>
            </a:r>
            <a:r>
              <a:rPr lang="en-US" dirty="0" smtClean="0"/>
              <a:t> times </a:t>
            </a:r>
            <a:r>
              <a:rPr lang="en-US" i="1" dirty="0" smtClean="0"/>
              <a:t>du</a:t>
            </a:r>
            <a:r>
              <a:rPr lang="en-US" dirty="0" smtClean="0"/>
              <a:t> tells us that the choice for </a:t>
            </a:r>
            <a:r>
              <a:rPr lang="en-US" i="1" dirty="0" smtClean="0"/>
              <a:t>u</a:t>
            </a:r>
            <a:r>
              <a:rPr lang="en-US" dirty="0" smtClean="0"/>
              <a:t> and </a:t>
            </a:r>
            <a:r>
              <a:rPr lang="en-US" i="1" dirty="0" smtClean="0"/>
              <a:t>dv</a:t>
            </a:r>
            <a:r>
              <a:rPr lang="en-US" dirty="0" smtClean="0"/>
              <a:t> was excellent!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895600" y="12192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3377880" imgH="838080" progId="Equation.DSMT4">
                  <p:embed/>
                </p:oleObj>
              </mc:Choice>
              <mc:Fallback>
                <p:oleObj name="Equation" r:id="rId3" imgW="3377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192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895600" y="2108200"/>
          <a:ext cx="270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2705040" imgH="838080" progId="Equation.DSMT4">
                  <p:embed/>
                </p:oleObj>
              </mc:Choice>
              <mc:Fallback>
                <p:oleObj name="Equation" r:id="rId5" imgW="2705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08200"/>
                        <a:ext cx="270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895600" y="2997200"/>
          <a:ext cx="316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3162240" imgH="838080" progId="Equation.DSMT4">
                  <p:embed/>
                </p:oleObj>
              </mc:Choice>
              <mc:Fallback>
                <p:oleObj name="Equation" r:id="rId7" imgW="3162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997200"/>
                        <a:ext cx="316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895600" y="3886200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2869920" imgH="838080" progId="Equation.DSMT4">
                  <p:embed/>
                </p:oleObj>
              </mc:Choice>
              <mc:Fallback>
                <p:oleObj name="Equation" r:id="rId9" imgW="286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86200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Integration by Parts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Find 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In this problem we apply integration by parts </a:t>
            </a:r>
            <a:r>
              <a:rPr lang="en-US" b="1" dirty="0" smtClean="0"/>
              <a:t>twice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740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575017"/>
              </p:ext>
            </p:extLst>
          </p:nvPr>
        </p:nvGraphicFramePr>
        <p:xfrm>
          <a:off x="1211263" y="1257300"/>
          <a:ext cx="1371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371600" imgH="583920" progId="Equation.DSMT4">
                  <p:embed/>
                </p:oleObj>
              </mc:Choice>
              <mc:Fallback>
                <p:oleObj name="Equation" r:id="rId3" imgW="1371600" imgH="58392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1257300"/>
                        <a:ext cx="1371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3124200"/>
          <a:ext cx="6096000" cy="1668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09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17800" y="3429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838080" imgH="380880" progId="Equation.DSMT4">
                  <p:embed/>
                </p:oleObj>
              </mc:Choice>
              <mc:Fallback>
                <p:oleObj name="Equation" r:id="rId5" imgW="838080" imgH="3808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429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283200" y="34290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1498320" imgH="380880" progId="Equation.DSMT4">
                  <p:embed/>
                </p:oleObj>
              </mc:Choice>
              <mc:Fallback>
                <p:oleObj name="Equation" r:id="rId7" imgW="1498320" imgH="3808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3429000"/>
                        <a:ext cx="1498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4273550"/>
          <a:ext cx="1422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1422360" imgH="304560" progId="Equation.DSMT4">
                  <p:embed/>
                </p:oleObj>
              </mc:Choice>
              <mc:Fallback>
                <p:oleObj name="Equation" r:id="rId9" imgW="1422360" imgH="30456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73550"/>
                        <a:ext cx="1422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6" name="Object 6"/>
          <p:cNvGraphicFramePr>
            <a:graphicFrameLocks noChangeAspect="1"/>
          </p:cNvGraphicFramePr>
          <p:nvPr/>
        </p:nvGraphicFramePr>
        <p:xfrm>
          <a:off x="4768850" y="4127500"/>
          <a:ext cx="252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1" imgW="2527200" imgH="596880" progId="Equation.DSMT4">
                  <p:embed/>
                </p:oleObj>
              </mc:Choice>
              <mc:Fallback>
                <p:oleObj name="Equation" r:id="rId11" imgW="2527200" imgH="5968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4127500"/>
                        <a:ext cx="2527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Parts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Now integrate 	         by parts.</a:t>
            </a:r>
            <a:endParaRPr lang="en-US" dirty="0"/>
          </a:p>
        </p:txBody>
      </p:sp>
      <p:graphicFrame>
        <p:nvGraphicFramePr>
          <p:cNvPr id="167947" name="Object 11"/>
          <p:cNvGraphicFramePr>
            <a:graphicFrameLocks noChangeAspect="1"/>
          </p:cNvGraphicFramePr>
          <p:nvPr/>
        </p:nvGraphicFramePr>
        <p:xfrm>
          <a:off x="2590800" y="3810000"/>
          <a:ext cx="1358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1358900" imgH="596900" progId="Equation.DSMT4">
                  <p:embed/>
                </p:oleObj>
              </mc:Choice>
              <mc:Fallback>
                <p:oleObj name="Equation" r:id="rId3" imgW="1358900" imgH="5969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810000"/>
                        <a:ext cx="1358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524000" y="4572000"/>
          <a:ext cx="603504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7520"/>
                <a:gridCol w="3017520"/>
              </a:tblGrid>
              <a:tr h="5722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/>
                </a:tc>
              </a:tr>
              <a:tr h="799399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520950" y="469265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901440" imgH="291960" progId="Equation.DSMT4">
                  <p:embed/>
                </p:oleObj>
              </mc:Choice>
              <mc:Fallback>
                <p:oleObj name="Equation" r:id="rId5" imgW="901440" imgH="29196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4692650"/>
                        <a:ext cx="90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359400" y="464185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7" imgW="1498320" imgH="380880" progId="Equation.DSMT4">
                  <p:embed/>
                </p:oleObj>
              </mc:Choice>
              <mc:Fallback>
                <p:oleObj name="Equation" r:id="rId7" imgW="1498320" imgH="38088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641850"/>
                        <a:ext cx="1498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349500" y="53784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9" imgW="1244520" imgH="304560" progId="Equation.DSMT4">
                  <p:embed/>
                </p:oleObj>
              </mc:Choice>
              <mc:Fallback>
                <p:oleObj name="Equation" r:id="rId9" imgW="1244520" imgH="30456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5378450"/>
                        <a:ext cx="1244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845050" y="5232400"/>
          <a:ext cx="252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1" imgW="2527200" imgH="596880" progId="Equation.DSMT4">
                  <p:embed/>
                </p:oleObj>
              </mc:Choice>
              <mc:Fallback>
                <p:oleObj name="Equation" r:id="rId11" imgW="2527200" imgH="59688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050" y="5232400"/>
                        <a:ext cx="2527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667000" y="17653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13" imgW="2552400" imgH="596880" progId="Equation.DSMT4">
                  <p:embed/>
                </p:oleObj>
              </mc:Choice>
              <mc:Fallback>
                <p:oleObj name="Equation" r:id="rId13" imgW="2552400" imgH="596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7653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133600" y="2451100"/>
          <a:ext cx="4902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5" imgW="4902120" imgH="596880" progId="Equation.DSMT4">
                  <p:embed/>
                </p:oleObj>
              </mc:Choice>
              <mc:Fallback>
                <p:oleObj name="Equation" r:id="rId15" imgW="4902120" imgH="596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51100"/>
                        <a:ext cx="4902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454400" y="3143250"/>
          <a:ext cx="2984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7" imgW="2984400" imgH="596880" progId="Equation.DSMT4">
                  <p:embed/>
                </p:oleObj>
              </mc:Choice>
              <mc:Fallback>
                <p:oleObj name="Equation" r:id="rId17" imgW="2984400" imgH="596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143250"/>
                        <a:ext cx="2984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Parts (cont.)</a:t>
            </a:r>
            <a:endParaRPr lang="en-US" dirty="0"/>
          </a:p>
        </p:txBody>
      </p:sp>
      <p:sp>
        <p:nvSpPr>
          <p:cNvPr id="9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Putting all the results together, we have</a:t>
            </a:r>
          </a:p>
          <a:p>
            <a:endParaRPr lang="en-US" dirty="0"/>
          </a:p>
        </p:txBody>
      </p:sp>
      <p:graphicFrame>
        <p:nvGraphicFramePr>
          <p:cNvPr id="1689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592351"/>
              </p:ext>
            </p:extLst>
          </p:nvPr>
        </p:nvGraphicFramePr>
        <p:xfrm>
          <a:off x="1968500" y="5257800"/>
          <a:ext cx="5207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5206680" imgH="583920" progId="Equation.DSMT4">
                  <p:embed/>
                </p:oleObj>
              </mc:Choice>
              <mc:Fallback>
                <p:oleObj name="Equation" r:id="rId3" imgW="5206680" imgH="5839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5257800"/>
                        <a:ext cx="5207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05100" y="18288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2552400" imgH="596880" progId="Equation.DSMT4">
                  <p:embed/>
                </p:oleObj>
              </mc:Choice>
              <mc:Fallback>
                <p:oleObj name="Equation" r:id="rId5" imgW="25524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8288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33600" y="2527300"/>
          <a:ext cx="478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4787640" imgH="596880" progId="Equation.DSMT4">
                  <p:embed/>
                </p:oleObj>
              </mc:Choice>
              <mc:Fallback>
                <p:oleObj name="Equation" r:id="rId7" imgW="478764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27300"/>
                        <a:ext cx="478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17900" y="3225800"/>
          <a:ext cx="279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2793960" imgH="596880" progId="Equation.DSMT4">
                  <p:embed/>
                </p:oleObj>
              </mc:Choice>
              <mc:Fallback>
                <p:oleObj name="Equation" r:id="rId9" imgW="279396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225800"/>
                        <a:ext cx="2794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517900" y="3886200"/>
          <a:ext cx="285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2857320" imgH="380880" progId="Equation.DSMT4">
                  <p:embed/>
                </p:oleObj>
              </mc:Choice>
              <mc:Fallback>
                <p:oleObj name="Equation" r:id="rId11" imgW="2857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886200"/>
                        <a:ext cx="285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Parts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definite integral 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730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294156"/>
              </p:ext>
            </p:extLst>
          </p:nvPr>
        </p:nvGraphicFramePr>
        <p:xfrm>
          <a:off x="4751388" y="1206500"/>
          <a:ext cx="1917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1917360" imgH="685800" progId="Equation.DSMT4">
                  <p:embed/>
                </p:oleObj>
              </mc:Choice>
              <mc:Fallback>
                <p:oleObj name="Equation" r:id="rId3" imgW="1917360" imgH="6858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1206500"/>
                        <a:ext cx="1917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2590800"/>
          <a:ext cx="7223760" cy="2133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33600"/>
                <a:gridCol w="5090160"/>
              </a:tblGrid>
              <a:tr h="838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54200" y="2874963"/>
          <a:ext cx="723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5" imgW="723600" imgH="241200" progId="Equation.DSMT4">
                  <p:embed/>
                </p:oleObj>
              </mc:Choice>
              <mc:Fallback>
                <p:oleObj name="Equation" r:id="rId5" imgW="723600" imgH="2412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2874963"/>
                        <a:ext cx="723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676400" y="383540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7" imgW="1079280" imgH="304560" progId="Equation.DSMT4">
                  <p:embed/>
                </p:oleObj>
              </mc:Choice>
              <mc:Fallback>
                <p:oleObj name="Equation" r:id="rId7" imgW="1079280" imgH="30456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35400"/>
                        <a:ext cx="1079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819650" y="2741613"/>
          <a:ext cx="2082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9" imgW="2082600" imgH="507960" progId="Equation.DSMT4">
                  <p:embed/>
                </p:oleObj>
              </mc:Choice>
              <mc:Fallback>
                <p:oleObj name="Equation" r:id="rId9" imgW="2082600" imgH="50796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2741613"/>
                        <a:ext cx="2082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651250" y="3435350"/>
          <a:ext cx="44196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1" imgW="4419360" imgH="1104840" progId="Equation.DSMT4">
                  <p:embed/>
                </p:oleObj>
              </mc:Choice>
              <mc:Fallback>
                <p:oleObj name="Equation" r:id="rId11" imgW="4419360" imgH="110484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3435350"/>
                        <a:ext cx="44196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Parts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 smtClean="0"/>
              <a:t>Therefore,</a:t>
            </a:r>
          </a:p>
          <a:p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387600" y="19050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2552400" imgH="596880" progId="Equation.DSMT4">
                  <p:embed/>
                </p:oleObj>
              </mc:Choice>
              <mc:Fallback>
                <p:oleObj name="Equation" r:id="rId3" imgW="255240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9050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27150" y="2590800"/>
          <a:ext cx="6489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6489360" imgH="1015920" progId="Equation.DSMT4">
                  <p:embed/>
                </p:oleObj>
              </mc:Choice>
              <mc:Fallback>
                <p:oleObj name="Equation" r:id="rId5" imgW="648936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2590800"/>
                        <a:ext cx="6489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225800" y="3721100"/>
          <a:ext cx="4127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4127400" imgH="1015920" progId="Equation.DSMT4">
                  <p:embed/>
                </p:oleObj>
              </mc:Choice>
              <mc:Fallback>
                <p:oleObj name="Equation" r:id="rId7" imgW="412740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21100"/>
                        <a:ext cx="4127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225800" y="4851400"/>
          <a:ext cx="3911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3911400" imgH="1015920" progId="Equation.DSMT4">
                  <p:embed/>
                </p:oleObj>
              </mc:Choice>
              <mc:Fallback>
                <p:oleObj name="Equation" r:id="rId9" imgW="391140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851400"/>
                        <a:ext cx="3911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Parts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717800" y="1447800"/>
          <a:ext cx="370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3" imgW="3708360" imgH="927000" progId="Equation.DSMT4">
                  <p:embed/>
                </p:oleObj>
              </mc:Choice>
              <mc:Fallback>
                <p:oleObj name="Equation" r:id="rId3" imgW="37083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1447800"/>
                        <a:ext cx="370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717800" y="2599267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2599267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717800" y="3661834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7" imgW="1790640" imgH="838080" progId="Equation.DSMT4">
                  <p:embed/>
                </p:oleObj>
              </mc:Choice>
              <mc:Fallback>
                <p:oleObj name="Equation" r:id="rId7" imgW="1790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661834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717800" y="47244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9" imgW="977760" imgH="838080" progId="Equation.DSMT4">
                  <p:embed/>
                </p:oleObj>
              </mc:Choice>
              <mc:Fallback>
                <p:oleObj name="Equation" r:id="rId9" imgW="977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47244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the technique of integration by parts to evaluate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lvl="0" algn="ctr"/>
            <a:r>
              <a:rPr lang="en-US" b="1" dirty="0" smtClean="0">
                <a:solidFill>
                  <a:srgbClr val="000000"/>
                </a:solidFill>
              </a:rPr>
              <a:t>Formula for Integration by Parts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Parts</a:t>
            </a:r>
            <a:endParaRPr lang="en-US" dirty="0"/>
          </a:p>
        </p:txBody>
      </p:sp>
      <p:graphicFrame>
        <p:nvGraphicFramePr>
          <p:cNvPr id="142349" name="Object 13"/>
          <p:cNvGraphicFramePr>
            <a:graphicFrameLocks noChangeAspect="1"/>
          </p:cNvGraphicFramePr>
          <p:nvPr/>
        </p:nvGraphicFramePr>
        <p:xfrm>
          <a:off x="3035300" y="1905000"/>
          <a:ext cx="307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073320" imgH="596880" progId="Equation.DSMT4">
                  <p:embed/>
                </p:oleObj>
              </mc:Choice>
              <mc:Fallback>
                <p:oleObj name="Equation" r:id="rId3" imgW="3073320" imgH="5968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1905000"/>
                        <a:ext cx="307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Parts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constant of integration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not an explicit part of the formula. It will appear later when the last integration is performed.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Parts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Find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The differential </a:t>
            </a:r>
            <a:r>
              <a:rPr lang="en-US" i="1" dirty="0" smtClean="0"/>
              <a:t>dx</a:t>
            </a:r>
            <a:r>
              <a:rPr lang="en-US" dirty="0" smtClean="0"/>
              <a:t> will always be part of the differential </a:t>
            </a:r>
            <a:r>
              <a:rPr lang="en-US" i="1" dirty="0" smtClean="0"/>
              <a:t>dv</a:t>
            </a:r>
            <a:r>
              <a:rPr lang="en-US" dirty="0" smtClean="0"/>
              <a:t>. In this case, </a:t>
            </a:r>
            <a:r>
              <a:rPr lang="en-US" i="1" dirty="0" smtClean="0"/>
              <a:t>dv</a:t>
            </a:r>
            <a:r>
              <a:rPr lang="en-US" dirty="0" smtClean="0"/>
              <a:t> = ln</a:t>
            </a:r>
            <a:r>
              <a:rPr lang="en-US" i="1" dirty="0" smtClean="0"/>
              <a:t>xdx</a:t>
            </a:r>
            <a:r>
              <a:rPr lang="en-US" dirty="0" smtClean="0"/>
              <a:t> is not appropriate since the integration of ln</a:t>
            </a:r>
            <a:r>
              <a:rPr lang="en-US" i="1" dirty="0" smtClean="0"/>
              <a:t>xdx</a:t>
            </a:r>
            <a:r>
              <a:rPr lang="en-US" dirty="0" smtClean="0"/>
              <a:t> is the original problem. Thus we choose </a:t>
            </a:r>
            <a:r>
              <a:rPr lang="en-US" i="1" dirty="0" smtClean="0"/>
              <a:t>dv</a:t>
            </a:r>
            <a:r>
              <a:rPr lang="en-US" dirty="0" smtClean="0"/>
              <a:t> = </a:t>
            </a:r>
            <a:r>
              <a:rPr lang="en-US" i="1" dirty="0" smtClean="0"/>
              <a:t>dx</a:t>
            </a:r>
            <a:r>
              <a:rPr lang="en-US" dirty="0" smtClean="0"/>
              <a:t> (a VERY easy integration) and </a:t>
            </a:r>
            <a:r>
              <a:rPr lang="en-US" i="1" dirty="0" smtClean="0"/>
              <a:t>u</a:t>
            </a:r>
            <a:r>
              <a:rPr lang="en-US" dirty="0" smtClean="0"/>
              <a:t> = ln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graphicFrame>
        <p:nvGraphicFramePr>
          <p:cNvPr id="1433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399719"/>
              </p:ext>
            </p:extLst>
          </p:nvPr>
        </p:nvGraphicFramePr>
        <p:xfrm>
          <a:off x="1219200" y="1257300"/>
          <a:ext cx="1143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143000" imgH="583920" progId="Equation.DSMT4">
                  <p:embed/>
                </p:oleObj>
              </mc:Choice>
              <mc:Fallback>
                <p:oleObj name="Equation" r:id="rId3" imgW="1143000" imgH="58392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57300"/>
                        <a:ext cx="1143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668687"/>
              </p:ext>
            </p:extLst>
          </p:nvPr>
        </p:nvGraphicFramePr>
        <p:xfrm>
          <a:off x="1524000" y="4343400"/>
          <a:ext cx="6096000" cy="1524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09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ln </a:t>
                      </a: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x</a:t>
                      </a: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dv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dx</a:t>
                      </a:r>
                      <a:endParaRPr lang="en-US" sz="2800" i="1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</a:tr>
              <a:tr h="91440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3378" name="Object 18"/>
          <p:cNvGraphicFramePr>
            <a:graphicFrameLocks noChangeAspect="1"/>
          </p:cNvGraphicFramePr>
          <p:nvPr/>
        </p:nvGraphicFramePr>
        <p:xfrm>
          <a:off x="2330450" y="498475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498475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857750" y="5118100"/>
          <a:ext cx="2489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2489040" imgH="596880" progId="Equation.DSMT4">
                  <p:embed/>
                </p:oleObj>
              </mc:Choice>
              <mc:Fallback>
                <p:oleObj name="Equation" r:id="rId7" imgW="2489040" imgH="5968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5118100"/>
                        <a:ext cx="2489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Parts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substituting in the parts for our formula gives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048000" y="21336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2552400" imgH="596880" progId="Equation.DSMT4">
                  <p:embed/>
                </p:oleObj>
              </mc:Choice>
              <mc:Fallback>
                <p:oleObj name="Equation" r:id="rId3" imgW="255240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336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736850" y="2819400"/>
          <a:ext cx="367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3670200" imgH="838080" progId="Equation.DSMT4">
                  <p:embed/>
                </p:oleObj>
              </mc:Choice>
              <mc:Fallback>
                <p:oleObj name="Equation" r:id="rId5" imgW="3670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2819400"/>
                        <a:ext cx="367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810000" y="38862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2070000" imgH="304560" progId="Equation.DSMT4">
                  <p:embed/>
                </p:oleObj>
              </mc:Choice>
              <mc:Fallback>
                <p:oleObj name="Equation" r:id="rId7" imgW="20700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86200"/>
                        <a:ext cx="207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Integration by Parts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check, we differentiate: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shows the solution is correct.</a:t>
            </a:r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95400" y="1981200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2400120" imgH="838080" progId="Equation.DSMT4">
                  <p:embed/>
                </p:oleObj>
              </mc:Choice>
              <mc:Fallback>
                <p:oleObj name="Equation" r:id="rId3" imgW="2400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240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771900" y="1981200"/>
          <a:ext cx="407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4076640" imgH="838080" progId="Equation.DSMT4">
                  <p:embed/>
                </p:oleObj>
              </mc:Choice>
              <mc:Fallback>
                <p:oleObj name="Equation" r:id="rId5" imgW="4076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1981200"/>
                        <a:ext cx="407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771900" y="2895600"/>
          <a:ext cx="306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3060360" imgH="838080" progId="Equation.DSMT4">
                  <p:embed/>
                </p:oleObj>
              </mc:Choice>
              <mc:Fallback>
                <p:oleObj name="Equation" r:id="rId7" imgW="3060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895600"/>
                        <a:ext cx="306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71900" y="3898900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1701720" imgH="291960" progId="Equation.DSMT4">
                  <p:embed/>
                </p:oleObj>
              </mc:Choice>
              <mc:Fallback>
                <p:oleObj name="Equation" r:id="rId9" imgW="1701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898900"/>
                        <a:ext cx="170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71900" y="45085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838080" imgH="291960" progId="Equation.DSMT4">
                  <p:embed/>
                </p:oleObj>
              </mc:Choice>
              <mc:Fallback>
                <p:oleObj name="Equation" r:id="rId11" imgW="8380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4508500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Integration by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Find </a:t>
            </a:r>
          </a:p>
          <a:p>
            <a:pPr>
              <a:lnSpc>
                <a:spcPct val="20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Since we differentiate the choice for </a:t>
            </a:r>
            <a:r>
              <a:rPr lang="en-US" i="1" dirty="0" smtClean="0"/>
              <a:t>u</a:t>
            </a:r>
            <a:r>
              <a:rPr lang="en-US" dirty="0" smtClean="0"/>
              <a:t>, we could let      </a:t>
            </a:r>
            <a:r>
              <a:rPr lang="en-US" i="1" dirty="0" smtClean="0"/>
              <a:t>u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dirty="0" smtClean="0"/>
              <a:t> (with </a:t>
            </a:r>
            <a:r>
              <a:rPr lang="en-US" i="1" dirty="0" smtClean="0"/>
              <a:t>dv</a:t>
            </a:r>
            <a:r>
              <a:rPr lang="en-US" dirty="0" smtClean="0"/>
              <a:t> = ln</a:t>
            </a:r>
            <a:r>
              <a:rPr lang="en-US" i="1" dirty="0" smtClean="0"/>
              <a:t>xdx</a:t>
            </a:r>
            <a:r>
              <a:rPr lang="en-US" dirty="0" smtClean="0"/>
              <a:t>) or </a:t>
            </a:r>
            <a:r>
              <a:rPr lang="en-US" i="1" dirty="0" smtClean="0"/>
              <a:t>u</a:t>
            </a:r>
            <a:r>
              <a:rPr lang="en-US" dirty="0" smtClean="0"/>
              <a:t> = ln</a:t>
            </a:r>
            <a:r>
              <a:rPr lang="en-US" i="1" dirty="0" smtClean="0"/>
              <a:t>x</a:t>
            </a:r>
            <a:r>
              <a:rPr lang="en-US" dirty="0" smtClean="0"/>
              <a:t> (with </a:t>
            </a:r>
            <a:r>
              <a:rPr lang="en-US" i="1" dirty="0" smtClean="0"/>
              <a:t>dv</a:t>
            </a:r>
            <a:r>
              <a:rPr lang="en-US" dirty="0" smtClean="0"/>
              <a:t> = </a:t>
            </a:r>
            <a:r>
              <a:rPr lang="en-US" i="1" dirty="0" smtClean="0"/>
              <a:t>xdx</a:t>
            </a:r>
            <a:r>
              <a:rPr lang="en-US" dirty="0" smtClean="0"/>
              <a:t>). However, we integrate the choice for </a:t>
            </a:r>
            <a:r>
              <a:rPr lang="en-US" i="1" dirty="0" smtClean="0"/>
              <a:t>dv</a:t>
            </a:r>
            <a:r>
              <a:rPr lang="en-US" dirty="0" smtClean="0"/>
              <a:t>, so that we do </a:t>
            </a:r>
            <a:r>
              <a:rPr lang="en-US" b="1" dirty="0" smtClean="0"/>
              <a:t>not</a:t>
            </a:r>
            <a:r>
              <a:rPr lang="en-US" dirty="0" smtClean="0"/>
              <a:t> choose </a:t>
            </a:r>
            <a:r>
              <a:rPr lang="en-US" i="1" dirty="0" smtClean="0"/>
              <a:t>dv</a:t>
            </a:r>
            <a:r>
              <a:rPr lang="en-US" dirty="0" smtClean="0"/>
              <a:t> = ln</a:t>
            </a:r>
            <a:r>
              <a:rPr lang="en-US" i="1" dirty="0" smtClean="0"/>
              <a:t>xdx</a:t>
            </a:r>
            <a:r>
              <a:rPr lang="en-US" dirty="0" smtClean="0"/>
              <a:t> because we do not have a standard way to integrate this choice of </a:t>
            </a:r>
            <a:r>
              <a:rPr lang="en-US" i="1" dirty="0" smtClean="0"/>
              <a:t>dv</a:t>
            </a:r>
            <a:r>
              <a:rPr lang="en-US" dirty="0" smtClean="0"/>
              <a:t> directly (in theory we could use Example 1, but this is not as easy as the choice we will make). </a:t>
            </a:r>
            <a:endParaRPr lang="en-US" dirty="0"/>
          </a:p>
        </p:txBody>
      </p:sp>
      <p:graphicFrame>
        <p:nvGraphicFramePr>
          <p:cNvPr id="169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295109"/>
              </p:ext>
            </p:extLst>
          </p:nvPr>
        </p:nvGraphicFramePr>
        <p:xfrm>
          <a:off x="1219200" y="1282700"/>
          <a:ext cx="1358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358640" imgH="583920" progId="Equation.DSMT4">
                  <p:embed/>
                </p:oleObj>
              </mc:Choice>
              <mc:Fallback>
                <p:oleObj name="Equation" r:id="rId3" imgW="1358640" imgH="5839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82700"/>
                        <a:ext cx="1358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Integration by Parts (cont.)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Therefore,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102900"/>
              </p:ext>
            </p:extLst>
          </p:nvPr>
        </p:nvGraphicFramePr>
        <p:xfrm>
          <a:off x="1524000" y="2030104"/>
          <a:ext cx="6400800" cy="146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00400"/>
                <a:gridCol w="3200400"/>
              </a:tblGrid>
              <a:tr h="5589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ln</a:t>
                      </a: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x</a:t>
                      </a: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dv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xdx</a:t>
                      </a:r>
                      <a:endParaRPr lang="en-US" sz="2800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</a:tr>
              <a:tr h="904126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330450" y="263525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1358640" imgH="838080" progId="Equation.DSMT4">
                  <p:embed/>
                </p:oleObj>
              </mc:Choice>
              <mc:Fallback>
                <p:oleObj name="Equation" r:id="rId3" imgW="135864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635250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800600" y="25781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3047760" imgH="838080" progId="Equation.DSMT4">
                  <p:embed/>
                </p:oleObj>
              </mc:Choice>
              <mc:Fallback>
                <p:oleObj name="Equation" r:id="rId5" imgW="3047760" imgH="838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578100"/>
                        <a:ext cx="304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6" name="Object 8"/>
          <p:cNvGraphicFramePr>
            <a:graphicFrameLocks noChangeAspect="1"/>
          </p:cNvGraphicFramePr>
          <p:nvPr/>
        </p:nvGraphicFramePr>
        <p:xfrm>
          <a:off x="5638800" y="5257800"/>
          <a:ext cx="312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3124080" imgH="444240" progId="Equation.DSMT4">
                  <p:embed/>
                </p:oleObj>
              </mc:Choice>
              <mc:Fallback>
                <p:oleObj name="Equation" r:id="rId7" imgW="3124080" imgH="4442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257800"/>
                        <a:ext cx="312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155700" y="44577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2552400" imgH="596880" progId="Equation.DSMT4">
                  <p:embed/>
                </p:oleObj>
              </mc:Choice>
              <mc:Fallback>
                <p:oleObj name="Equation" r:id="rId9" imgW="255240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4577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30352" y="5029200"/>
          <a:ext cx="492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4927320" imgH="838080" progId="Equation.DSMT4">
                  <p:embed/>
                </p:oleObj>
              </mc:Choice>
              <mc:Fallback>
                <p:oleObj name="Equation" r:id="rId11" imgW="4927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492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386</Words>
  <Application>Microsoft Office PowerPoint</Application>
  <PresentationFormat>On-screen Show (4:3)</PresentationFormat>
  <Paragraphs>81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Symbol</vt:lpstr>
      <vt:lpstr>Calibri</vt:lpstr>
      <vt:lpstr>Courier New</vt:lpstr>
      <vt:lpstr>Office Theme</vt:lpstr>
      <vt:lpstr>Equation</vt:lpstr>
      <vt:lpstr>Section 7.1</vt:lpstr>
      <vt:lpstr>Objectives</vt:lpstr>
      <vt:lpstr>Integration by Parts</vt:lpstr>
      <vt:lpstr>Integration by Parts</vt:lpstr>
      <vt:lpstr>Example 1: Integration by Parts</vt:lpstr>
      <vt:lpstr>Example 1: Integration by Parts (cont.)</vt:lpstr>
      <vt:lpstr>Example 1: Integration by Parts (cont.)</vt:lpstr>
      <vt:lpstr>Example 2: Integration by Parts</vt:lpstr>
      <vt:lpstr>Example 2: Integration by Parts (cont.)</vt:lpstr>
      <vt:lpstr>Example 2: Integration by Parts (cont.)</vt:lpstr>
      <vt:lpstr>Example 3: Integration by Parts</vt:lpstr>
      <vt:lpstr>Example 3: Integration by Parts (cont.)</vt:lpstr>
      <vt:lpstr>Example 3: Integration by Parts (cont.)</vt:lpstr>
      <vt:lpstr>Example 4: Integration by Parts</vt:lpstr>
      <vt:lpstr>Example 4: Integration by Parts (cont.)</vt:lpstr>
      <vt:lpstr>Example 4: Integration by Parts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29</cp:revision>
  <dcterms:created xsi:type="dcterms:W3CDTF">2013-04-26T14:43:13Z</dcterms:created>
  <dcterms:modified xsi:type="dcterms:W3CDTF">2017-08-03T15:06:59Z</dcterms:modified>
</cp:coreProperties>
</file>