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00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26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C93A1-D2C4-4873-8B7A-A5313F382C1A}" type="datetimeFigureOut">
              <a:rPr lang="en-US" smtClean="0"/>
              <a:pPr/>
              <a:t>8/3/2017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EB70-6E80-4B7D-A518-9A144DFBD4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2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Tables of Integrals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a table of integrals to evaluate a variety of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Integral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Using Formula 10 with </a:t>
            </a:r>
            <a:r>
              <a:rPr lang="en-US" i="1" dirty="0" smtClean="0">
                <a:solidFill>
                  <a:srgbClr val="9900CC"/>
                </a:solidFill>
              </a:rPr>
              <a:t>a </a:t>
            </a:r>
            <a:r>
              <a:rPr lang="en-US" dirty="0" smtClean="0">
                <a:solidFill>
                  <a:srgbClr val="9900CC"/>
                </a:solidFill>
              </a:rPr>
              <a:t>= 3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6600"/>
                </a:solidFill>
              </a:rPr>
              <a:t>b</a:t>
            </a:r>
            <a:r>
              <a:rPr lang="en-US" dirty="0" smtClean="0">
                <a:solidFill>
                  <a:srgbClr val="006600"/>
                </a:solidFill>
              </a:rPr>
              <a:t> = 4</a:t>
            </a:r>
            <a:r>
              <a:rPr lang="en-US" dirty="0" smtClean="0"/>
              <a:t>, we have</a:t>
            </a:r>
            <a:endParaRPr lang="en-US" dirty="0"/>
          </a:p>
        </p:txBody>
      </p:sp>
      <p:graphicFrame>
        <p:nvGraphicFramePr>
          <p:cNvPr id="345090" name="Object 2"/>
          <p:cNvGraphicFramePr>
            <a:graphicFrameLocks noChangeAspect="1"/>
          </p:cNvGraphicFramePr>
          <p:nvPr/>
        </p:nvGraphicFramePr>
        <p:xfrm>
          <a:off x="548640" y="1268104"/>
          <a:ext cx="2692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692400" imgH="952500" progId="Equation.DSMT4">
                  <p:embed/>
                </p:oleObj>
              </mc:Choice>
              <mc:Fallback>
                <p:oleObj name="Equation" r:id="rId3" imgW="2692400" imgH="952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8104"/>
                        <a:ext cx="2692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32296" y="3616656"/>
          <a:ext cx="1955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1955520" imgH="952200" progId="Equation.DSMT4">
                  <p:embed/>
                </p:oleObj>
              </mc:Choice>
              <mc:Fallback>
                <p:oleObj name="Equation" r:id="rId5" imgW="195552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3616656"/>
                        <a:ext cx="1955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927144" y="3581400"/>
          <a:ext cx="2438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2438280" imgH="927000" progId="Equation.DSMT4">
                  <p:embed/>
                </p:oleObj>
              </mc:Choice>
              <mc:Fallback>
                <p:oleObj name="Equation" r:id="rId7" imgW="24382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144" y="3581400"/>
                        <a:ext cx="2438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the Integral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08872"/>
          </a:xfrm>
        </p:spPr>
        <p:txBody>
          <a:bodyPr>
            <a:spAutoFit/>
          </a:bodyPr>
          <a:lstStyle/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				</a:t>
            </a:r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			</a:t>
            </a:r>
          </a:p>
          <a:p>
            <a:pPr>
              <a:spcBef>
                <a:spcPts val="24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				</a:t>
            </a:r>
          </a:p>
          <a:p>
            <a:pPr>
              <a:spcBef>
                <a:spcPts val="2400"/>
              </a:spcBef>
            </a:pPr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	 				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461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393357"/>
              </p:ext>
            </p:extLst>
          </p:nvPr>
        </p:nvGraphicFramePr>
        <p:xfrm>
          <a:off x="530352" y="996288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984400" imgH="838080" progId="Equation.DSMT4">
                  <p:embed/>
                </p:oleObj>
              </mc:Choice>
              <mc:Fallback>
                <p:oleObj name="Equation" r:id="rId3" imgW="2984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996288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834488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356512"/>
          <a:ext cx="151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511280" imgH="787320" progId="Equation.DSMT4">
                  <p:embed/>
                </p:oleObj>
              </mc:Choice>
              <mc:Fallback>
                <p:oleObj name="Equation" r:id="rId5" imgW="15112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56512"/>
                        <a:ext cx="151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92656" y="237016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930320" imgH="787320" progId="Equation.DSMT4">
                  <p:embed/>
                </p:oleObj>
              </mc:Choice>
              <mc:Fallback>
                <p:oleObj name="Equation" r:id="rId7" imgW="193032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2370160"/>
                        <a:ext cx="1930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06304" y="3235656"/>
          <a:ext cx="1905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904760" imgH="787320" progId="Equation.DSMT4">
                  <p:embed/>
                </p:oleObj>
              </mc:Choice>
              <mc:Fallback>
                <p:oleObj name="Equation" r:id="rId9" imgW="190476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304" y="3235656"/>
                        <a:ext cx="1905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092656" y="4122760"/>
          <a:ext cx="271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2717640" imgH="901440" progId="Equation.DSMT4">
                  <p:embed/>
                </p:oleObj>
              </mc:Choice>
              <mc:Fallback>
                <p:oleObj name="Equation" r:id="rId11" imgW="271764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4122760"/>
                        <a:ext cx="271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098344" y="5119048"/>
          <a:ext cx="2184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2184120" imgH="863280" progId="Equation.DSMT4">
                  <p:embed/>
                </p:oleObj>
              </mc:Choice>
              <mc:Fallback>
                <p:oleObj name="Equation" r:id="rId13" imgW="2184120" imgH="863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344" y="5119048"/>
                        <a:ext cx="2184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990675" y="5334000"/>
            <a:ext cx="11212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4990675" y="4324290"/>
            <a:ext cx="3162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Apply Formula 16 with </a:t>
            </a:r>
            <a:r>
              <a:rPr lang="en-US" sz="2000" i="1" dirty="0" smtClean="0">
                <a:solidFill>
                  <a:srgbClr val="7030A0"/>
                </a:solidFill>
              </a:rPr>
              <a:t>a </a:t>
            </a:r>
            <a:r>
              <a:rPr lang="en-US" sz="2000" dirty="0" smtClean="0">
                <a:solidFill>
                  <a:srgbClr val="7030A0"/>
                </a:solidFill>
              </a:rPr>
              <a:t>= 5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4191000" y="3352800"/>
            <a:ext cx="4846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Rewrite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− 25 as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</a:t>
            </a:r>
            <a:r>
              <a:rPr lang="en-US" sz="2000" dirty="0" smtClean="0">
                <a:solidFill>
                  <a:srgbClr val="9900CC"/>
                </a:solidFill>
              </a:rPr>
              <a:t>5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and find an integral formula that contains the form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− </a:t>
            </a:r>
            <a:r>
              <a:rPr lang="en-US" sz="2000" i="1" dirty="0" smtClean="0">
                <a:solidFill>
                  <a:srgbClr val="9900CC"/>
                </a:solidFill>
              </a:rPr>
              <a:t>a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191000" y="2590800"/>
            <a:ext cx="39856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Factor out 9 by Formula 5 with </a:t>
            </a:r>
            <a:r>
              <a:rPr lang="en-US" sz="2000" i="1" dirty="0" smtClean="0">
                <a:solidFill>
                  <a:srgbClr val="008000"/>
                </a:solidFill>
              </a:rPr>
              <a:t>k </a:t>
            </a:r>
            <a:r>
              <a:rPr lang="en-US" sz="2000" dirty="0" smtClean="0">
                <a:solidFill>
                  <a:srgbClr val="008000"/>
                </a:solidFill>
              </a:rPr>
              <a:t>= 9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a Reduction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will use Formula 20 twice and then use Formula 19. </a:t>
            </a:r>
            <a:endParaRPr lang="en-US" dirty="0"/>
          </a:p>
        </p:txBody>
      </p:sp>
      <p:graphicFrame>
        <p:nvGraphicFramePr>
          <p:cNvPr id="354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8640046"/>
              </p:ext>
            </p:extLst>
          </p:nvPr>
        </p:nvGraphicFramePr>
        <p:xfrm>
          <a:off x="548640" y="1080448"/>
          <a:ext cx="2844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844800" imgH="596900" progId="Equation.DSMT4">
                  <p:embed/>
                </p:oleObj>
              </mc:Choice>
              <mc:Fallback>
                <p:oleObj name="Equation" r:id="rId3" imgW="2844800" imgH="596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080448"/>
                        <a:ext cx="2844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248400" y="2927350"/>
            <a:ext cx="236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Formula 20 with </a:t>
            </a:r>
            <a:r>
              <a:rPr lang="en-US" sz="2000" i="1" dirty="0" smtClean="0">
                <a:solidFill>
                  <a:srgbClr val="7030A0"/>
                </a:solidFill>
              </a:rPr>
              <a:t>n </a:t>
            </a:r>
            <a:r>
              <a:rPr lang="en-US" sz="2000" dirty="0" smtClean="0">
                <a:solidFill>
                  <a:srgbClr val="7030A0"/>
                </a:solidFill>
              </a:rPr>
              <a:t>= 2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FF00FF"/>
                </a:solidFill>
              </a:rPr>
              <a:t>k</a:t>
            </a:r>
            <a:r>
              <a:rPr lang="en-US" sz="2000" dirty="0" smtClean="0">
                <a:solidFill>
                  <a:srgbClr val="FF00FF"/>
                </a:solidFill>
              </a:rPr>
              <a:t> = −3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4962664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Formula 20 again on the rightmost part of the expression with </a:t>
            </a:r>
            <a:r>
              <a:rPr lang="en-US" sz="2000" i="1" dirty="0" smtClean="0">
                <a:solidFill>
                  <a:srgbClr val="7030A0"/>
                </a:solidFill>
              </a:rPr>
              <a:t>n </a:t>
            </a:r>
            <a:r>
              <a:rPr lang="en-US" sz="2000" dirty="0" smtClean="0">
                <a:solidFill>
                  <a:srgbClr val="7030A0"/>
                </a:solidFill>
              </a:rPr>
              <a:t>= 1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FF00FF"/>
                </a:solidFill>
              </a:rPr>
              <a:t>k</a:t>
            </a:r>
            <a:r>
              <a:rPr lang="en-US" sz="2000" dirty="0" smtClean="0">
                <a:solidFill>
                  <a:srgbClr val="FF00FF"/>
                </a:solidFill>
              </a:rPr>
              <a:t> = −3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01640" y="2999096"/>
          <a:ext cx="1397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396800" imgH="596880" progId="Equation.DSMT4">
                  <p:embed/>
                </p:oleObj>
              </mc:Choice>
              <mc:Fallback>
                <p:oleObj name="Equation" r:id="rId5" imgW="13968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40" y="2999096"/>
                        <a:ext cx="1397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015508" y="2827360"/>
          <a:ext cx="356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3568680" imgH="876240" progId="Equation.DSMT4">
                  <p:embed/>
                </p:oleObj>
              </mc:Choice>
              <mc:Fallback>
                <p:oleObj name="Equation" r:id="rId7" imgW="35686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508" y="2827360"/>
                        <a:ext cx="356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30104" y="3810000"/>
          <a:ext cx="5803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5803560" imgH="1028520" progId="Equation.DSMT4">
                  <p:embed/>
                </p:oleObj>
              </mc:Choice>
              <mc:Fallback>
                <p:oleObj name="Equation" r:id="rId9" imgW="58035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3810000"/>
                        <a:ext cx="5803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Using a Reduction Formula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47048" y="1219200"/>
          <a:ext cx="458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4584600" imgH="838080" progId="Equation.DSMT4">
                  <p:embed/>
                </p:oleObj>
              </mc:Choice>
              <mc:Fallback>
                <p:oleObj name="Equation" r:id="rId3" imgW="4584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219200"/>
                        <a:ext cx="458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7048" y="2168856"/>
          <a:ext cx="4749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4749480" imgH="876240" progId="Equation.DSMT4">
                  <p:embed/>
                </p:oleObj>
              </mc:Choice>
              <mc:Fallback>
                <p:oleObj name="Equation" r:id="rId5" imgW="474948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2168856"/>
                        <a:ext cx="4749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47048" y="3151496"/>
          <a:ext cx="553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5537160" imgH="838080" progId="Equation.DSMT4">
                  <p:embed/>
                </p:oleObj>
              </mc:Choice>
              <mc:Fallback>
                <p:oleObj name="Equation" r:id="rId7" imgW="5537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151496"/>
                        <a:ext cx="553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006152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927000" imgH="279360" progId="Equation.DSMT4">
                  <p:embed/>
                </p:oleObj>
              </mc:Choice>
              <mc:Fallback>
                <p:oleObj name="Equation" r:id="rId9" imgW="927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011840" y="2528248"/>
          <a:ext cx="2959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2958840" imgH="241200" progId="Equation.DSMT4">
                  <p:embed/>
                </p:oleObj>
              </mc:Choice>
              <mc:Fallback>
                <p:oleObj name="Equation" r:id="rId11" imgW="295884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0" y="2528248"/>
                        <a:ext cx="2959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006152" y="34972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152" y="34972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356354" name="Object 2"/>
          <p:cNvGraphicFramePr>
            <a:graphicFrameLocks noChangeAspect="1"/>
          </p:cNvGraphicFramePr>
          <p:nvPr/>
        </p:nvGraphicFramePr>
        <p:xfrm>
          <a:off x="530352" y="1081088"/>
          <a:ext cx="359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3593880" imgH="838080" progId="Equation.DSMT4">
                  <p:embed/>
                </p:oleObj>
              </mc:Choice>
              <mc:Fallback>
                <p:oleObj name="Equation" r:id="rId3" imgW="35938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081088"/>
                        <a:ext cx="359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4966628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Now we apply Formula 13 to the</a:t>
            </a:r>
            <a:r>
              <a:rPr lang="en-US" sz="2800" dirty="0" smtClean="0">
                <a:solidFill>
                  <a:srgbClr val="006600"/>
                </a:solidFill>
              </a:rPr>
              <a:t> left integral</a:t>
            </a:r>
            <a:r>
              <a:rPr lang="en-US" sz="2800" dirty="0" smtClean="0"/>
              <a:t> and Formula 12 to the </a:t>
            </a:r>
            <a:r>
              <a:rPr lang="en-US" sz="2800" dirty="0" smtClean="0">
                <a:solidFill>
                  <a:srgbClr val="9900CC"/>
                </a:solidFill>
              </a:rPr>
              <a:t>right integral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867400" y="2906058"/>
            <a:ext cx="27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Factor the denominator.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91400" y="4677994"/>
            <a:ext cx="1608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Formula 6.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639704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2133360" imgH="838080" progId="Equation.DSMT4">
                  <p:embed/>
                </p:oleObj>
              </mc:Choice>
              <mc:Fallback>
                <p:oleObj name="Equation" r:id="rId5" imgW="2133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39704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743200" y="2631744"/>
          <a:ext cx="274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2743200" imgH="952200" progId="Equation.DSMT4">
                  <p:embed/>
                </p:oleObj>
              </mc:Choice>
              <mc:Fallback>
                <p:oleObj name="Equation" r:id="rId7" imgW="27432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31744"/>
                        <a:ext cx="2743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756848" y="3695700"/>
          <a:ext cx="549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9" imgW="5499000" imgH="952200" progId="Equation.DSMT4">
                  <p:embed/>
                </p:oleObj>
              </mc:Choice>
              <mc:Fallback>
                <p:oleObj name="Equation" r:id="rId9" imgW="549900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3695700"/>
                        <a:ext cx="549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78040" y="2509768"/>
            <a:ext cx="14961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Left integral.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78040" y="342900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Right integral.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60696" y="1406764"/>
          <a:ext cx="2476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2476440" imgH="952200" progId="Equation.DSMT4">
                  <p:embed/>
                </p:oleObj>
              </mc:Choice>
              <mc:Fallback>
                <p:oleObj name="Equation" r:id="rId3" imgW="247644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406764"/>
                        <a:ext cx="2476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100696" y="1371508"/>
          <a:ext cx="4851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4851360" imgH="927000" progId="Equation.DSMT4">
                  <p:embed/>
                </p:oleObj>
              </mc:Choice>
              <mc:Fallback>
                <p:oleObj name="Equation" r:id="rId5" imgW="485136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696" y="1371508"/>
                        <a:ext cx="4851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096904" y="2447216"/>
          <a:ext cx="365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3657600" imgH="469800" progId="Equation.DSMT4">
                  <p:embed/>
                </p:oleObj>
              </mc:Choice>
              <mc:Fallback>
                <p:oleObj name="Equation" r:id="rId7" imgW="3657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904" y="2447216"/>
                        <a:ext cx="365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7048" y="3276600"/>
          <a:ext cx="2476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2476440" imgH="952200" progId="Equation.DSMT4">
                  <p:embed/>
                </p:oleObj>
              </mc:Choice>
              <mc:Fallback>
                <p:oleObj name="Equation" r:id="rId9" imgW="247644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276600"/>
                        <a:ext cx="2476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088944" y="3249304"/>
          <a:ext cx="2717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2717640" imgH="927000" progId="Equation.DSMT4">
                  <p:embed/>
                </p:oleObj>
              </mc:Choice>
              <mc:Fallback>
                <p:oleObj name="Equation" r:id="rId11" imgW="271764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3249304"/>
                        <a:ext cx="2717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088944" y="4329752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1993680" imgH="927000" progId="Equation.DSMT4">
                  <p:embed/>
                </p:oleObj>
              </mc:Choice>
              <mc:Fallback>
                <p:oleObj name="Equation" r:id="rId13" imgW="199368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4329752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88944" y="5361296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3276360" imgH="469800" progId="Equation.DSMT4">
                  <p:embed/>
                </p:oleObj>
              </mc:Choice>
              <mc:Fallback>
                <p:oleObj name="Equation" r:id="rId15" imgW="32763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5361296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Rewriting the Integrand (cont.)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combining the parts gives the result.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29200" y="3833504"/>
            <a:ext cx="21337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Where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dirty="0" smtClean="0">
                <a:solidFill>
                  <a:srgbClr val="008080"/>
                </a:solidFill>
              </a:rPr>
              <a:t> =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 + </a:t>
            </a:r>
            <a:r>
              <a:rPr lang="en-US" sz="2000" i="1" dirty="0" smtClean="0">
                <a:solidFill>
                  <a:srgbClr val="008080"/>
                </a:solidFill>
              </a:rPr>
              <a:t>C</a:t>
            </a:r>
            <a:r>
              <a:rPr lang="en-US" sz="2000" baseline="-25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191296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133360" imgH="838080" progId="Equation.DSMT4">
                  <p:embed/>
                </p:oleObj>
              </mc:Choice>
              <mc:Fallback>
                <p:oleObj name="Equation" r:id="rId3" imgW="2133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1296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28404" y="3021652"/>
          <a:ext cx="695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6959520" imgH="469800" progId="Equation.DSMT4">
                  <p:embed/>
                </p:oleObj>
              </mc:Choice>
              <mc:Fallback>
                <p:oleObj name="Equation" r:id="rId5" imgW="6959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04" y="3021652"/>
                        <a:ext cx="695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28404" y="3769056"/>
          <a:ext cx="337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7" imgW="3377880" imgH="469800" progId="Equation.DSMT4">
                  <p:embed/>
                </p:oleObj>
              </mc:Choice>
              <mc:Fallback>
                <p:oleObj name="Equation" r:id="rId7" imgW="3377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04" y="3769056"/>
                        <a:ext cx="337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229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Office Theme</vt:lpstr>
      <vt:lpstr>Equation</vt:lpstr>
      <vt:lpstr>Section 7.3</vt:lpstr>
      <vt:lpstr>Objectives</vt:lpstr>
      <vt:lpstr>Example 1: Using the Integral Table</vt:lpstr>
      <vt:lpstr>Example 2: Using the Integral Table</vt:lpstr>
      <vt:lpstr>Example 3: Using a Reduction Formula</vt:lpstr>
      <vt:lpstr>Example 3: Using a Reduction Formula (cont.)</vt:lpstr>
      <vt:lpstr>Example 4: Rewriting the Integrand</vt:lpstr>
      <vt:lpstr>Example 4: Rewriting the Integrand (cont.)</vt:lpstr>
      <vt:lpstr>Example 4: Rewriting the Integrand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36</cp:revision>
  <dcterms:created xsi:type="dcterms:W3CDTF">2013-04-26T14:43:13Z</dcterms:created>
  <dcterms:modified xsi:type="dcterms:W3CDTF">2017-08-03T15:08:58Z</dcterms:modified>
</cp:coreProperties>
</file>