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7"/>
      <p:bold r:id="rId18"/>
      <p:italic r:id="rId19"/>
      <p:boldItalic r:id="rId2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728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2" Type="http://schemas.openxmlformats.org/officeDocument/2006/relationships/image" Target="../media/image50.wmf"/><Relationship Id="rId1" Type="http://schemas.openxmlformats.org/officeDocument/2006/relationships/image" Target="../media/image49.wmf"/><Relationship Id="rId4" Type="http://schemas.openxmlformats.org/officeDocument/2006/relationships/image" Target="../media/image52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5.wmf"/><Relationship Id="rId7" Type="http://schemas.openxmlformats.org/officeDocument/2006/relationships/image" Target="../media/image59.wmf"/><Relationship Id="rId2" Type="http://schemas.openxmlformats.org/officeDocument/2006/relationships/image" Target="../media/image54.wmf"/><Relationship Id="rId1" Type="http://schemas.openxmlformats.org/officeDocument/2006/relationships/image" Target="../media/image53.wmf"/><Relationship Id="rId6" Type="http://schemas.openxmlformats.org/officeDocument/2006/relationships/image" Target="../media/image58.wmf"/><Relationship Id="rId5" Type="http://schemas.openxmlformats.org/officeDocument/2006/relationships/image" Target="../media/image57.wmf"/><Relationship Id="rId4" Type="http://schemas.openxmlformats.org/officeDocument/2006/relationships/image" Target="../media/image56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7" Type="http://schemas.openxmlformats.org/officeDocument/2006/relationships/image" Target="../media/image18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4" Type="http://schemas.openxmlformats.org/officeDocument/2006/relationships/image" Target="../media/image22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7" Type="http://schemas.openxmlformats.org/officeDocument/2006/relationships/image" Target="../media/image34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6" Type="http://schemas.openxmlformats.org/officeDocument/2006/relationships/image" Target="../media/image33.wmf"/><Relationship Id="rId5" Type="http://schemas.openxmlformats.org/officeDocument/2006/relationships/image" Target="../media/image32.wmf"/><Relationship Id="rId4" Type="http://schemas.openxmlformats.org/officeDocument/2006/relationships/image" Target="../media/image31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5" Type="http://schemas.openxmlformats.org/officeDocument/2006/relationships/image" Target="../media/image39.wmf"/><Relationship Id="rId4" Type="http://schemas.openxmlformats.org/officeDocument/2006/relationships/image" Target="../media/image38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Relationship Id="rId6" Type="http://schemas.openxmlformats.org/officeDocument/2006/relationships/image" Target="../media/image48.wmf"/><Relationship Id="rId5" Type="http://schemas.openxmlformats.org/officeDocument/2006/relationships/image" Target="../media/image47.wmf"/><Relationship Id="rId4" Type="http://schemas.openxmlformats.org/officeDocument/2006/relationships/image" Target="../media/image4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626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952F21-A257-4F4C-99A5-A331C3592067}" type="datetimeFigureOut">
              <a:rPr lang="en-US" smtClean="0"/>
              <a:pPr/>
              <a:t>8/3/2017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40091E-1637-49D0-B5BA-9013C894E5F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972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  <a:r>
              <a:rPr lang="en-US" baseline="-25000" dirty="0" smtClean="0">
                <a:solidFill>
                  <a:srgbClr val="2D7D9F"/>
                </a:solidFill>
              </a:rPr>
              <a:t>   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  <a:r>
              <a:rPr lang="en-US" baseline="-25000" dirty="0" smtClean="0">
                <a:solidFill>
                  <a:srgbClr val="2D7D9F"/>
                </a:solidFill>
              </a:rPr>
              <a:t>   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3" Type="http://schemas.openxmlformats.org/officeDocument/2006/relationships/oleObject" Target="../embeddings/oleObject39.bin"/><Relationship Id="rId7" Type="http://schemas.openxmlformats.org/officeDocument/2006/relationships/oleObject" Target="../embeddings/oleObject4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1.wmf"/><Relationship Id="rId5" Type="http://schemas.openxmlformats.org/officeDocument/2006/relationships/oleObject" Target="../embeddings/oleObject40.bin"/><Relationship Id="rId4" Type="http://schemas.openxmlformats.org/officeDocument/2006/relationships/image" Target="../media/image40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13" Type="http://schemas.openxmlformats.org/officeDocument/2006/relationships/oleObject" Target="../embeddings/oleObject47.bin"/><Relationship Id="rId3" Type="http://schemas.openxmlformats.org/officeDocument/2006/relationships/oleObject" Target="../embeddings/oleObject42.bin"/><Relationship Id="rId7" Type="http://schemas.openxmlformats.org/officeDocument/2006/relationships/oleObject" Target="../embeddings/oleObject44.bin"/><Relationship Id="rId12" Type="http://schemas.openxmlformats.org/officeDocument/2006/relationships/image" Target="../media/image4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44.wmf"/><Relationship Id="rId11" Type="http://schemas.openxmlformats.org/officeDocument/2006/relationships/oleObject" Target="../embeddings/oleObject46.bin"/><Relationship Id="rId5" Type="http://schemas.openxmlformats.org/officeDocument/2006/relationships/oleObject" Target="../embeddings/oleObject43.bin"/><Relationship Id="rId10" Type="http://schemas.openxmlformats.org/officeDocument/2006/relationships/image" Target="../media/image46.wmf"/><Relationship Id="rId4" Type="http://schemas.openxmlformats.org/officeDocument/2006/relationships/image" Target="../media/image43.wmf"/><Relationship Id="rId9" Type="http://schemas.openxmlformats.org/officeDocument/2006/relationships/oleObject" Target="../embeddings/oleObject45.bin"/><Relationship Id="rId14" Type="http://schemas.openxmlformats.org/officeDocument/2006/relationships/image" Target="../media/image48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3" Type="http://schemas.openxmlformats.org/officeDocument/2006/relationships/oleObject" Target="../embeddings/oleObject48.bin"/><Relationship Id="rId7" Type="http://schemas.openxmlformats.org/officeDocument/2006/relationships/oleObject" Target="../embeddings/oleObject5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0.wmf"/><Relationship Id="rId5" Type="http://schemas.openxmlformats.org/officeDocument/2006/relationships/oleObject" Target="../embeddings/oleObject49.bin"/><Relationship Id="rId10" Type="http://schemas.openxmlformats.org/officeDocument/2006/relationships/image" Target="../media/image52.wmf"/><Relationship Id="rId4" Type="http://schemas.openxmlformats.org/officeDocument/2006/relationships/image" Target="../media/image49.wmf"/><Relationship Id="rId9" Type="http://schemas.openxmlformats.org/officeDocument/2006/relationships/oleObject" Target="../embeddings/oleObject51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wmf"/><Relationship Id="rId13" Type="http://schemas.openxmlformats.org/officeDocument/2006/relationships/oleObject" Target="../embeddings/oleObject57.bin"/><Relationship Id="rId3" Type="http://schemas.openxmlformats.org/officeDocument/2006/relationships/oleObject" Target="../embeddings/oleObject52.bin"/><Relationship Id="rId7" Type="http://schemas.openxmlformats.org/officeDocument/2006/relationships/oleObject" Target="../embeddings/oleObject54.bin"/><Relationship Id="rId12" Type="http://schemas.openxmlformats.org/officeDocument/2006/relationships/image" Target="../media/image57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9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54.wmf"/><Relationship Id="rId11" Type="http://schemas.openxmlformats.org/officeDocument/2006/relationships/oleObject" Target="../embeddings/oleObject56.bin"/><Relationship Id="rId5" Type="http://schemas.openxmlformats.org/officeDocument/2006/relationships/oleObject" Target="../embeddings/oleObject53.bin"/><Relationship Id="rId15" Type="http://schemas.openxmlformats.org/officeDocument/2006/relationships/oleObject" Target="../embeddings/oleObject58.bin"/><Relationship Id="rId10" Type="http://schemas.openxmlformats.org/officeDocument/2006/relationships/image" Target="../media/image56.wmf"/><Relationship Id="rId4" Type="http://schemas.openxmlformats.org/officeDocument/2006/relationships/image" Target="../media/image53.wmf"/><Relationship Id="rId9" Type="http://schemas.openxmlformats.org/officeDocument/2006/relationships/oleObject" Target="../embeddings/oleObject55.bin"/><Relationship Id="rId14" Type="http://schemas.openxmlformats.org/officeDocument/2006/relationships/image" Target="../media/image58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oleObject" Target="../embeddings/oleObject10.bin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12" Type="http://schemas.openxmlformats.org/officeDocument/2006/relationships/image" Target="../media/image1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6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8.bin"/><Relationship Id="rId14" Type="http://schemas.openxmlformats.org/officeDocument/2006/relationships/image" Target="../media/image11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16.bin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6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8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5" Type="http://schemas.openxmlformats.org/officeDocument/2006/relationships/oleObject" Target="../embeddings/oleObject17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4.bin"/><Relationship Id="rId14" Type="http://schemas.openxmlformats.org/officeDocument/2006/relationships/image" Target="../media/image17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19.bin"/><Relationship Id="rId10" Type="http://schemas.openxmlformats.org/officeDocument/2006/relationships/image" Target="../media/image22.wmf"/><Relationship Id="rId4" Type="http://schemas.openxmlformats.org/officeDocument/2006/relationships/image" Target="../media/image19.wmf"/><Relationship Id="rId9" Type="http://schemas.openxmlformats.org/officeDocument/2006/relationships/oleObject" Target="../embeddings/oleObject21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12" Type="http://schemas.openxmlformats.org/officeDocument/2006/relationships/image" Target="../media/image2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4.wmf"/><Relationship Id="rId11" Type="http://schemas.openxmlformats.org/officeDocument/2006/relationships/oleObject" Target="../embeddings/oleObject26.bin"/><Relationship Id="rId5" Type="http://schemas.openxmlformats.org/officeDocument/2006/relationships/oleObject" Target="../embeddings/oleObject23.bin"/><Relationship Id="rId10" Type="http://schemas.openxmlformats.org/officeDocument/2006/relationships/image" Target="../media/image26.wmf"/><Relationship Id="rId4" Type="http://schemas.openxmlformats.org/officeDocument/2006/relationships/image" Target="../media/image23.wmf"/><Relationship Id="rId9" Type="http://schemas.openxmlformats.org/officeDocument/2006/relationships/oleObject" Target="../embeddings/oleObject25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13" Type="http://schemas.openxmlformats.org/officeDocument/2006/relationships/oleObject" Target="../embeddings/oleObject32.bin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12" Type="http://schemas.openxmlformats.org/officeDocument/2006/relationships/image" Target="../media/image32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4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29.wmf"/><Relationship Id="rId11" Type="http://schemas.openxmlformats.org/officeDocument/2006/relationships/oleObject" Target="../embeddings/oleObject31.bin"/><Relationship Id="rId5" Type="http://schemas.openxmlformats.org/officeDocument/2006/relationships/oleObject" Target="../embeddings/oleObject28.bin"/><Relationship Id="rId15" Type="http://schemas.openxmlformats.org/officeDocument/2006/relationships/oleObject" Target="../embeddings/oleObject33.bin"/><Relationship Id="rId10" Type="http://schemas.openxmlformats.org/officeDocument/2006/relationships/image" Target="../media/image31.wmf"/><Relationship Id="rId4" Type="http://schemas.openxmlformats.org/officeDocument/2006/relationships/image" Target="../media/image28.wmf"/><Relationship Id="rId9" Type="http://schemas.openxmlformats.org/officeDocument/2006/relationships/oleObject" Target="../embeddings/oleObject30.bin"/><Relationship Id="rId14" Type="http://schemas.openxmlformats.org/officeDocument/2006/relationships/image" Target="../media/image33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12" Type="http://schemas.openxmlformats.org/officeDocument/2006/relationships/image" Target="../media/image3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6.wmf"/><Relationship Id="rId11" Type="http://schemas.openxmlformats.org/officeDocument/2006/relationships/oleObject" Target="../embeddings/oleObject38.bin"/><Relationship Id="rId5" Type="http://schemas.openxmlformats.org/officeDocument/2006/relationships/oleObject" Target="../embeddings/oleObject35.bin"/><Relationship Id="rId10" Type="http://schemas.openxmlformats.org/officeDocument/2006/relationships/image" Target="../media/image38.wmf"/><Relationship Id="rId4" Type="http://schemas.openxmlformats.org/officeDocument/2006/relationships/image" Target="../media/image35.wmf"/><Relationship Id="rId9" Type="http://schemas.openxmlformats.org/officeDocument/2006/relationships/oleObject" Target="../embeddings/oleObject3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7.4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Improper Integrals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Example 4 : Determining Integral Convergence (cont.) 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7" name="Content Placeholder 6"/>
          <p:cNvSpPr txBox="1">
            <a:spLocks/>
          </p:cNvSpPr>
          <p:nvPr/>
        </p:nvSpPr>
        <p:spPr bwMode="auto">
          <a:xfrm>
            <a:off x="457200" y="1371600"/>
            <a:ext cx="8229600" cy="23637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Next, find the limit as</a:t>
            </a:r>
            <a: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18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18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This integral is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divergent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8" name="Object 4"/>
          <p:cNvGraphicFramePr>
            <a:graphicFrameLocks noChangeAspect="1"/>
          </p:cNvGraphicFramePr>
          <p:nvPr/>
        </p:nvGraphicFramePr>
        <p:xfrm>
          <a:off x="3733800" y="1482852"/>
          <a:ext cx="12446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" name="Equation" r:id="rId3" imgW="1244600" imgH="393700" progId="Equation.DSMT4">
                  <p:embed/>
                </p:oleObj>
              </mc:Choice>
              <mc:Fallback>
                <p:oleObj name="Equation" r:id="rId3" imgW="1244600" imgH="3937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1482852"/>
                        <a:ext cx="12446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3186752" y="2049440"/>
          <a:ext cx="20066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" name="Equation" r:id="rId5" imgW="2006280" imgH="1028520" progId="Equation.DSMT4">
                  <p:embed/>
                </p:oleObj>
              </mc:Choice>
              <mc:Fallback>
                <p:oleObj name="Equation" r:id="rId5" imgW="2006280" imgH="10285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6752" y="2049440"/>
                        <a:ext cx="20066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5216856" y="2452048"/>
          <a:ext cx="7620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0" name="Equation" r:id="rId7" imgW="761760" imgH="241200" progId="Equation.DSMT4">
                  <p:embed/>
                </p:oleObj>
              </mc:Choice>
              <mc:Fallback>
                <p:oleObj name="Equation" r:id="rId7" imgW="761760" imgH="241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6856" y="2452048"/>
                        <a:ext cx="7620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Example 5 : Determining Integral Convergence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the value of the integral                   if it is convergent. </a:t>
            </a:r>
          </a:p>
          <a:p>
            <a:r>
              <a:rPr lang="en-US" b="1" dirty="0" smtClean="0"/>
              <a:t>Solution: </a:t>
            </a:r>
          </a:p>
          <a:p>
            <a:r>
              <a:rPr lang="en-US" dirty="0" smtClean="0"/>
              <a:t>First, evaluate the integral from </a:t>
            </a:r>
            <a:r>
              <a:rPr lang="en-US" dirty="0" smtClean="0">
                <a:solidFill>
                  <a:srgbClr val="7030A0"/>
                </a:solidFill>
              </a:rPr>
              <a:t>1</a:t>
            </a:r>
            <a:r>
              <a:rPr lang="en-US" dirty="0" smtClean="0"/>
              <a:t> to </a:t>
            </a:r>
            <a:r>
              <a:rPr lang="en-US" i="1" dirty="0" smtClean="0">
                <a:solidFill>
                  <a:srgbClr val="7030A0"/>
                </a:solidFill>
              </a:rPr>
              <a:t>b</a:t>
            </a:r>
            <a:r>
              <a:rPr lang="en-US" i="1" dirty="0" smtClean="0"/>
              <a:t>. </a:t>
            </a:r>
            <a:endParaRPr lang="en-US" dirty="0"/>
          </a:p>
        </p:txBody>
      </p:sp>
      <p:graphicFrame>
        <p:nvGraphicFramePr>
          <p:cNvPr id="368642" name="Object 2"/>
          <p:cNvGraphicFramePr>
            <a:graphicFrameLocks noChangeAspect="1"/>
          </p:cNvGraphicFramePr>
          <p:nvPr/>
        </p:nvGraphicFramePr>
        <p:xfrm>
          <a:off x="4762500" y="1088408"/>
          <a:ext cx="13208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5" name="Equation" r:id="rId3" imgW="1320800" imgH="1066800" progId="Equation.DSMT4">
                  <p:embed/>
                </p:oleObj>
              </mc:Choice>
              <mc:Fallback>
                <p:oleObj name="Equation" r:id="rId3" imgW="1320800" imgH="10668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2500" y="1088408"/>
                        <a:ext cx="132080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888052" y="3587088"/>
          <a:ext cx="11430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6" name="Equation" r:id="rId5" imgW="1143000" imgH="1066680" progId="Equation.DSMT4">
                  <p:embed/>
                </p:oleObj>
              </mc:Choice>
              <mc:Fallback>
                <p:oleObj name="Equation" r:id="rId5" imgW="1143000" imgH="10666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8052" y="3587088"/>
                        <a:ext cx="114300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2108200" y="3549650"/>
          <a:ext cx="14478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7" name="Equation" r:id="rId7" imgW="1447560" imgH="812520" progId="Equation.DSMT4">
                  <p:embed/>
                </p:oleObj>
              </mc:Choice>
              <mc:Fallback>
                <p:oleObj name="Equation" r:id="rId7" imgW="1447560" imgH="8125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8200" y="3549650"/>
                        <a:ext cx="1447800" cy="81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5067300" y="3568700"/>
          <a:ext cx="1638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8" name="Equation" r:id="rId9" imgW="1638000" imgH="622080" progId="Equation.DSMT4">
                  <p:embed/>
                </p:oleObj>
              </mc:Choice>
              <mc:Fallback>
                <p:oleObj name="Equation" r:id="rId9" imgW="1638000" imgH="622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7300" y="3568700"/>
                        <a:ext cx="1638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6731000" y="3632200"/>
          <a:ext cx="14224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9" name="Equation" r:id="rId11" imgW="1422360" imgH="1066680" progId="Equation.DSMT4">
                  <p:embed/>
                </p:oleObj>
              </mc:Choice>
              <mc:Fallback>
                <p:oleObj name="Equation" r:id="rId11" imgW="1422360" imgH="10666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1000" y="3632200"/>
                        <a:ext cx="142240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3619500" y="3479800"/>
          <a:ext cx="1447800" cy="113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0" name="Equation" r:id="rId13" imgW="1447560" imgH="1130040" progId="Equation.DSMT4">
                  <p:embed/>
                </p:oleObj>
              </mc:Choice>
              <mc:Fallback>
                <p:oleObj name="Equation" r:id="rId13" imgW="1447560" imgH="11300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9500" y="3479800"/>
                        <a:ext cx="1447800" cy="1130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Example 5 : Determining Integral Convergence (cont.) 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7" name="Content Placeholder 6"/>
          <p:cNvSpPr txBox="1">
            <a:spLocks/>
          </p:cNvSpPr>
          <p:nvPr/>
        </p:nvSpPr>
        <p:spPr bwMode="auto">
          <a:xfrm>
            <a:off x="457200" y="1371600"/>
            <a:ext cx="8229600" cy="2733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Next, find the limit as</a:t>
            </a:r>
            <a: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ts val="18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3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This integral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converges to 2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8" name="Object 4"/>
          <p:cNvGraphicFramePr>
            <a:graphicFrameLocks noChangeAspect="1"/>
          </p:cNvGraphicFramePr>
          <p:nvPr/>
        </p:nvGraphicFramePr>
        <p:xfrm>
          <a:off x="3733800" y="1500006"/>
          <a:ext cx="12446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7" name="Equation" r:id="rId3" imgW="1244600" imgH="393700" progId="Equation.DSMT4">
                  <p:embed/>
                </p:oleObj>
              </mc:Choice>
              <mc:Fallback>
                <p:oleObj name="Equation" r:id="rId3" imgW="1244600" imgH="3937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1500006"/>
                        <a:ext cx="12446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2784144" y="1989160"/>
          <a:ext cx="2120900" cy="1308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8" name="Equation" r:id="rId5" imgW="2120760" imgH="1307880" progId="Equation.DSMT4">
                  <p:embed/>
                </p:oleObj>
              </mc:Choice>
              <mc:Fallback>
                <p:oleObj name="Equation" r:id="rId5" imgW="2120760" imgH="1307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4144" y="1989160"/>
                        <a:ext cx="2120900" cy="1308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4912056" y="2500952"/>
          <a:ext cx="952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9" name="Equation" r:id="rId7" imgW="952200" imgH="291960" progId="Equation.DSMT4">
                  <p:embed/>
                </p:oleObj>
              </mc:Choice>
              <mc:Fallback>
                <p:oleObj name="Equation" r:id="rId7" imgW="95220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2056" y="2500952"/>
                        <a:ext cx="952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5889008" y="2500952"/>
          <a:ext cx="469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0" name="Equation" r:id="rId9" imgW="469800" imgH="279360" progId="Equation.DSMT4">
                  <p:embed/>
                </p:oleObj>
              </mc:Choice>
              <mc:Fallback>
                <p:oleObj name="Equation" r:id="rId9" imgW="469800" imgH="279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9008" y="2500952"/>
                        <a:ext cx="469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6: Area Bounded by an Asymptote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the value of</a:t>
            </a:r>
            <a:endParaRPr lang="en-US" i="1" dirty="0" smtClean="0"/>
          </a:p>
          <a:p>
            <a:pPr>
              <a:spcBef>
                <a:spcPts val="1800"/>
              </a:spcBef>
            </a:pPr>
            <a:r>
              <a:rPr lang="en-US" b="1" dirty="0" smtClean="0"/>
              <a:t>Solution: </a:t>
            </a:r>
            <a:r>
              <a:rPr lang="en-US" dirty="0" smtClean="0"/>
              <a:t>Since the integrand is not defined at the lower limit, we must use a limit to evaluate the integral.</a:t>
            </a:r>
            <a:endParaRPr lang="en-US" dirty="0"/>
          </a:p>
        </p:txBody>
      </p:sp>
      <p:graphicFrame>
        <p:nvGraphicFramePr>
          <p:cNvPr id="37069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8638658"/>
              </p:ext>
            </p:extLst>
          </p:nvPr>
        </p:nvGraphicFramePr>
        <p:xfrm>
          <a:off x="3035300" y="1115704"/>
          <a:ext cx="11811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4" name="Equation" r:id="rId3" imgW="1180800" imgH="825480" progId="Equation.DSMT4">
                  <p:embed/>
                </p:oleObj>
              </mc:Choice>
              <mc:Fallback>
                <p:oleObj name="Equation" r:id="rId3" imgW="1180800" imgH="82548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5300" y="1115704"/>
                        <a:ext cx="11811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5535304"/>
            <a:ext cx="8229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Since this last limit does not exist, the integral </a:t>
            </a:r>
            <a:r>
              <a:rPr lang="en-US" sz="2800" dirty="0" smtClean="0">
                <a:solidFill>
                  <a:srgbClr val="FF0000"/>
                </a:solidFill>
              </a:rPr>
              <a:t>diverges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990600" y="2854656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5" name="Equation" r:id="rId5" imgW="1091880" imgH="838080" progId="Equation.DSMT4">
                  <p:embed/>
                </p:oleObj>
              </mc:Choice>
              <mc:Fallback>
                <p:oleObj name="Equation" r:id="rId5" imgW="10918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854656"/>
                        <a:ext cx="109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2133600" y="2854656"/>
          <a:ext cx="1955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6" name="Equation" r:id="rId7" imgW="1955520" imgH="838080" progId="Equation.DSMT4">
                  <p:embed/>
                </p:oleObj>
              </mc:Choice>
              <mc:Fallback>
                <p:oleObj name="Equation" r:id="rId7" imgW="195552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2854656"/>
                        <a:ext cx="1955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4128448" y="2930856"/>
          <a:ext cx="19812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7" name="Equation" r:id="rId9" imgW="1981080" imgH="723600" progId="Equation.DSMT4">
                  <p:embed/>
                </p:oleObj>
              </mc:Choice>
              <mc:Fallback>
                <p:oleObj name="Equation" r:id="rId9" imgW="1981080" imgH="7236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8448" y="2930856"/>
                        <a:ext cx="198120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4177352" y="3788392"/>
          <a:ext cx="27813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8" name="Equation" r:id="rId11" imgW="2781000" imgH="685800" progId="Equation.DSMT4">
                  <p:embed/>
                </p:oleObj>
              </mc:Choice>
              <mc:Fallback>
                <p:oleObj name="Equation" r:id="rId11" imgW="2781000" imgH="685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7352" y="3788392"/>
                        <a:ext cx="27813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/>
        </p:nvGraphicFramePr>
        <p:xfrm>
          <a:off x="4169392" y="4599296"/>
          <a:ext cx="21209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9" name="Equation" r:id="rId13" imgW="2120760" imgH="927000" progId="Equation.DSMT4">
                  <p:embed/>
                </p:oleObj>
              </mc:Choice>
              <mc:Fallback>
                <p:oleObj name="Equation" r:id="rId13" imgW="2120760" imgH="927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9392" y="4599296"/>
                        <a:ext cx="21209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3" name="Object 9"/>
          <p:cNvGraphicFramePr>
            <a:graphicFrameLocks noChangeAspect="1"/>
          </p:cNvGraphicFramePr>
          <p:nvPr/>
        </p:nvGraphicFramePr>
        <p:xfrm>
          <a:off x="6346208" y="4626592"/>
          <a:ext cx="180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0" name="Equation" r:id="rId15" imgW="1803240" imgH="838080" progId="Equation.DSMT4">
                  <p:embed/>
                </p:oleObj>
              </mc:Choice>
              <mc:Fallback>
                <p:oleObj name="Equation" r:id="rId15" imgW="180324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46208" y="4626592"/>
                        <a:ext cx="1803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Courier New" pitchFamily="49" charset="0"/>
              <a:buChar char="o"/>
            </a:pPr>
            <a:r>
              <a:rPr lang="en-US" dirty="0" smtClean="0"/>
              <a:t>Evaluate improper integrals by hand and by using a graphing calculator.</a:t>
            </a:r>
          </a:p>
          <a:p>
            <a:pPr marL="342900" indent="-342900">
              <a:buFont typeface="Courier New" pitchFamily="49" charset="0"/>
              <a:buChar char="o"/>
            </a:pPr>
            <a:r>
              <a:rPr lang="en-US" dirty="0" smtClean="0"/>
              <a:t>Determine whether a given improper integral is convergent or divergent.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Improper Integrals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44348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Improper Integral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The integral                     is called an</a:t>
            </a:r>
            <a:r>
              <a:rPr lang="en-US" b="1" dirty="0" smtClean="0">
                <a:solidFill>
                  <a:srgbClr val="000000"/>
                </a:solidFill>
              </a:rPr>
              <a:t> </a:t>
            </a:r>
            <a:r>
              <a:rPr lang="en-US" b="1" dirty="0" smtClean="0">
                <a:solidFill>
                  <a:srgbClr val="C00000"/>
                </a:solidFill>
              </a:rPr>
              <a:t>improper integral</a:t>
            </a:r>
            <a:r>
              <a:rPr lang="en-US" dirty="0" smtClean="0">
                <a:solidFill>
                  <a:srgbClr val="000000"/>
                </a:solidFill>
              </a:rPr>
              <a:t>. 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This integral is defined as the following limit: </a:t>
            </a:r>
          </a:p>
          <a:p>
            <a:endParaRPr lang="en-US" b="1" dirty="0" smtClean="0">
              <a:solidFill>
                <a:srgbClr val="000000"/>
              </a:solidFill>
            </a:endParaRPr>
          </a:p>
          <a:p>
            <a:pPr>
              <a:spcBef>
                <a:spcPts val="3000"/>
              </a:spcBef>
            </a:pPr>
            <a:r>
              <a:rPr lang="en-US" dirty="0" smtClean="0">
                <a:solidFill>
                  <a:srgbClr val="000000"/>
                </a:solidFill>
              </a:rPr>
              <a:t>If                            exists, then the improper integral is </a:t>
            </a:r>
          </a:p>
          <a:p>
            <a:pPr>
              <a:spcBef>
                <a:spcPts val="1200"/>
              </a:spcBef>
            </a:pPr>
            <a:r>
              <a:rPr lang="en-US" dirty="0" smtClean="0">
                <a:solidFill>
                  <a:srgbClr val="000000"/>
                </a:solidFill>
              </a:rPr>
              <a:t>said to be </a:t>
            </a:r>
            <a:r>
              <a:rPr lang="en-US" b="1" dirty="0" smtClean="0">
                <a:solidFill>
                  <a:srgbClr val="C00000"/>
                </a:solidFill>
              </a:rPr>
              <a:t>convergent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</a:p>
          <a:p>
            <a:pPr>
              <a:spcBef>
                <a:spcPts val="1200"/>
              </a:spcBef>
            </a:pPr>
            <a:r>
              <a:rPr lang="en-US" dirty="0" smtClean="0">
                <a:solidFill>
                  <a:srgbClr val="000000"/>
                </a:solidFill>
              </a:rPr>
              <a:t>If                            does not exist, then the improper </a:t>
            </a:r>
          </a:p>
          <a:p>
            <a:pPr>
              <a:spcBef>
                <a:spcPts val="1200"/>
              </a:spcBef>
            </a:pPr>
            <a:r>
              <a:rPr lang="en-US" dirty="0" smtClean="0">
                <a:solidFill>
                  <a:srgbClr val="000000"/>
                </a:solidFill>
              </a:rPr>
              <a:t>integral is said to be </a:t>
            </a:r>
            <a:r>
              <a:rPr lang="en-US" b="1" dirty="0" smtClean="0">
                <a:solidFill>
                  <a:srgbClr val="C00000"/>
                </a:solidFill>
              </a:rPr>
              <a:t>divergent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  <a:r>
              <a:rPr lang="en-US" b="1" dirty="0" smtClean="0">
                <a:solidFill>
                  <a:srgbClr val="000000"/>
                </a:solidFill>
              </a:rPr>
              <a:t> 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359426" name="Object 2"/>
          <p:cNvGraphicFramePr>
            <a:graphicFrameLocks noChangeAspect="1"/>
          </p:cNvGraphicFramePr>
          <p:nvPr/>
        </p:nvGraphicFramePr>
        <p:xfrm>
          <a:off x="2292350" y="1703388"/>
          <a:ext cx="16002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3" imgW="1600200" imgH="698400" progId="Equation.DSMT4">
                  <p:embed/>
                </p:oleObj>
              </mc:Choice>
              <mc:Fallback>
                <p:oleObj name="Equation" r:id="rId3" imgW="1600200" imgH="69840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2350" y="1703388"/>
                        <a:ext cx="16002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94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5149511"/>
              </p:ext>
            </p:extLst>
          </p:nvPr>
        </p:nvGraphicFramePr>
        <p:xfrm>
          <a:off x="2476500" y="2870200"/>
          <a:ext cx="40767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quation" r:id="rId5" imgW="4076640" imgH="711000" progId="Equation.DSMT4">
                  <p:embed/>
                </p:oleObj>
              </mc:Choice>
              <mc:Fallback>
                <p:oleObj name="Equation" r:id="rId5" imgW="4076640" imgH="71100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6500" y="2870200"/>
                        <a:ext cx="4076700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9428" name="Object 4"/>
          <p:cNvGraphicFramePr>
            <a:graphicFrameLocks noChangeAspect="1"/>
          </p:cNvGraphicFramePr>
          <p:nvPr/>
        </p:nvGraphicFramePr>
        <p:xfrm>
          <a:off x="812800" y="3524536"/>
          <a:ext cx="20828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quation" r:id="rId7" imgW="2082600" imgH="711000" progId="Equation.DSMT4">
                  <p:embed/>
                </p:oleObj>
              </mc:Choice>
              <mc:Fallback>
                <p:oleObj name="Equation" r:id="rId7" imgW="2082600" imgH="71100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2800" y="3524536"/>
                        <a:ext cx="2082800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94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3855585"/>
              </p:ext>
            </p:extLst>
          </p:nvPr>
        </p:nvGraphicFramePr>
        <p:xfrm>
          <a:off x="812800" y="4686300"/>
          <a:ext cx="20828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9" imgW="2082600" imgH="711000" progId="Equation.DSMT4">
                  <p:embed/>
                </p:oleObj>
              </mc:Choice>
              <mc:Fallback>
                <p:oleObj name="Equation" r:id="rId9" imgW="2082600" imgH="71100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2800" y="4686300"/>
                        <a:ext cx="2082800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Evaluating an Improper Integral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 smtClean="0"/>
          </a:p>
          <a:p>
            <a:endParaRPr lang="en-US" b="1" dirty="0" smtClean="0"/>
          </a:p>
          <a:p>
            <a:r>
              <a:rPr lang="en-US" b="1" dirty="0" smtClean="0"/>
              <a:t>Solution: </a:t>
            </a:r>
          </a:p>
          <a:p>
            <a:r>
              <a:rPr lang="en-US" dirty="0" smtClean="0"/>
              <a:t>First, evaluate the integral from </a:t>
            </a:r>
            <a:r>
              <a:rPr lang="en-US" i="1" dirty="0" smtClean="0">
                <a:solidFill>
                  <a:srgbClr val="7030A0"/>
                </a:solidFill>
              </a:rPr>
              <a:t>x </a:t>
            </a:r>
            <a:r>
              <a:rPr lang="en-US" dirty="0" smtClean="0">
                <a:solidFill>
                  <a:srgbClr val="7030A0"/>
                </a:solidFill>
              </a:rPr>
              <a:t>= 1</a:t>
            </a:r>
            <a:r>
              <a:rPr lang="en-US" dirty="0" smtClean="0"/>
              <a:t> to </a:t>
            </a:r>
            <a:r>
              <a:rPr lang="en-US" i="1" dirty="0" smtClean="0">
                <a:solidFill>
                  <a:srgbClr val="7030A0"/>
                </a:solidFill>
              </a:rPr>
              <a:t>x</a:t>
            </a:r>
            <a:r>
              <a:rPr lang="en-US" dirty="0" smtClean="0">
                <a:solidFill>
                  <a:srgbClr val="7030A0"/>
                </a:solidFill>
              </a:rPr>
              <a:t> = </a:t>
            </a:r>
            <a:r>
              <a:rPr lang="en-US" i="1" dirty="0" smtClean="0">
                <a:solidFill>
                  <a:srgbClr val="7030A0"/>
                </a:solidFill>
              </a:rPr>
              <a:t>b</a:t>
            </a:r>
            <a:r>
              <a:rPr lang="en-US" dirty="0" smtClean="0"/>
              <a:t>.</a:t>
            </a:r>
            <a:endParaRPr lang="en-US" dirty="0"/>
          </a:p>
        </p:txBody>
      </p:sp>
      <p:graphicFrame>
        <p:nvGraphicFramePr>
          <p:cNvPr id="36045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9234483"/>
              </p:ext>
            </p:extLst>
          </p:nvPr>
        </p:nvGraphicFramePr>
        <p:xfrm>
          <a:off x="549275" y="1295400"/>
          <a:ext cx="2730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3" imgW="2730240" imgH="825480" progId="Equation.DSMT4">
                  <p:embed/>
                </p:oleObj>
              </mc:Choice>
              <mc:Fallback>
                <p:oleObj name="Equation" r:id="rId3" imgW="2730240" imgH="82548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275" y="1295400"/>
                        <a:ext cx="27305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1676400" y="3714750"/>
          <a:ext cx="1117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5" imgW="1117440" imgH="838080" progId="Equation.DSMT4">
                  <p:embed/>
                </p:oleObj>
              </mc:Choice>
              <mc:Fallback>
                <p:oleObj name="Equation" r:id="rId5" imgW="111744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714750"/>
                        <a:ext cx="1117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2901950" y="3784600"/>
          <a:ext cx="14097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7" imgW="1409400" imgH="698400" progId="Equation.DSMT4">
                  <p:embed/>
                </p:oleObj>
              </mc:Choice>
              <mc:Fallback>
                <p:oleObj name="Equation" r:id="rId7" imgW="1409400" imgH="698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1950" y="3784600"/>
                        <a:ext cx="14097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4419600" y="3581400"/>
          <a:ext cx="1079500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9" imgW="1079280" imgH="1104840" progId="Equation.DSMT4">
                  <p:embed/>
                </p:oleObj>
              </mc:Choice>
              <mc:Fallback>
                <p:oleObj name="Equation" r:id="rId9" imgW="1079280" imgH="11048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3581400"/>
                        <a:ext cx="1079500" cy="1104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5607050" y="3625850"/>
          <a:ext cx="10668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11" imgW="1066680" imgH="1015920" progId="Equation.DSMT4">
                  <p:embed/>
                </p:oleObj>
              </mc:Choice>
              <mc:Fallback>
                <p:oleObj name="Equation" r:id="rId11" imgW="1066680" imgH="10159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7050" y="3625850"/>
                        <a:ext cx="10668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6781800" y="3714750"/>
          <a:ext cx="1244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13" imgW="1244520" imgH="838080" progId="Equation.DSMT4">
                  <p:embed/>
                </p:oleObj>
              </mc:Choice>
              <mc:Fallback>
                <p:oleObj name="Equation" r:id="rId13" imgW="124452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3714750"/>
                        <a:ext cx="1244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1: Evaluating an Improper Integral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Next, find the limit as 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57200" y="3280392"/>
            <a:ext cx="17818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/>
              <a:t>Therefore, </a:t>
            </a:r>
            <a:endParaRPr lang="en-US" sz="2800" dirty="0"/>
          </a:p>
        </p:txBody>
      </p:sp>
      <p:sp>
        <p:nvSpPr>
          <p:cNvPr id="9" name="Rectangle 8"/>
          <p:cNvSpPr/>
          <p:nvPr/>
        </p:nvSpPr>
        <p:spPr>
          <a:xfrm>
            <a:off x="457200" y="4953000"/>
            <a:ext cx="8229600" cy="5334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We say that the integral </a:t>
            </a:r>
            <a:r>
              <a:rPr lang="en-US" sz="2800" b="1" dirty="0" smtClean="0">
                <a:solidFill>
                  <a:srgbClr val="FF0000"/>
                </a:solidFill>
              </a:rPr>
              <a:t>converges </a:t>
            </a:r>
            <a:r>
              <a:rPr lang="en-US" sz="2800" dirty="0" smtClean="0">
                <a:solidFill>
                  <a:srgbClr val="FF0000"/>
                </a:solidFill>
              </a:rPr>
              <a:t>to 1</a:t>
            </a:r>
            <a:r>
              <a:rPr lang="en-US" sz="2800" dirty="0" smtClean="0"/>
              <a:t>.</a:t>
            </a:r>
            <a:r>
              <a:rPr lang="en-US" sz="2800" b="1" dirty="0" smtClean="0"/>
              <a:t> </a:t>
            </a:r>
            <a:endParaRPr lang="en-US" sz="2800" dirty="0"/>
          </a:p>
        </p:txBody>
      </p:sp>
      <p:graphicFrame>
        <p:nvGraphicFramePr>
          <p:cNvPr id="361478" name="Object 6"/>
          <p:cNvGraphicFramePr>
            <a:graphicFrameLocks noChangeAspect="1"/>
          </p:cNvGraphicFramePr>
          <p:nvPr/>
        </p:nvGraphicFramePr>
        <p:xfrm>
          <a:off x="3733800" y="1385248"/>
          <a:ext cx="12192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3" imgW="1218671" imgH="393529" progId="Equation.DSMT4">
                  <p:embed/>
                </p:oleObj>
              </mc:Choice>
              <mc:Fallback>
                <p:oleObj name="Equation" r:id="rId3" imgW="1218671" imgH="393529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1385248"/>
                        <a:ext cx="12192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147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0477587"/>
              </p:ext>
            </p:extLst>
          </p:nvPr>
        </p:nvGraphicFramePr>
        <p:xfrm>
          <a:off x="6362700" y="2086592"/>
          <a:ext cx="21717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Equation" r:id="rId5" imgW="2171700" imgH="622300" progId="Equation.DSMT4">
                  <p:embed/>
                </p:oleObj>
              </mc:Choice>
              <mc:Fallback>
                <p:oleObj name="Equation" r:id="rId5" imgW="2171700" imgH="622300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62700" y="2086592"/>
                        <a:ext cx="21717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2286000" y="1932296"/>
          <a:ext cx="19431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Equation" r:id="rId7" imgW="1942920" imgH="927000" progId="Equation.DSMT4">
                  <p:embed/>
                </p:oleObj>
              </mc:Choice>
              <mc:Fallback>
                <p:oleObj name="Equation" r:id="rId7" imgW="1942920" imgH="927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1932296"/>
                        <a:ext cx="19431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4239904" y="2237096"/>
          <a:ext cx="952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Equation" r:id="rId9" imgW="952200" imgH="291960" progId="Equation.DSMT4">
                  <p:embed/>
                </p:oleObj>
              </mc:Choice>
              <mc:Fallback>
                <p:oleObj name="Equation" r:id="rId9" imgW="95220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9904" y="2237096"/>
                        <a:ext cx="952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5216856" y="2231408"/>
          <a:ext cx="457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Equation" r:id="rId11" imgW="457200" imgH="279360" progId="Equation.DSMT4">
                  <p:embed/>
                </p:oleObj>
              </mc:Choice>
              <mc:Fallback>
                <p:oleObj name="Equation" r:id="rId11" imgW="45720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6856" y="2231408"/>
                        <a:ext cx="457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3567752" y="3796352"/>
          <a:ext cx="1384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Equation" r:id="rId13" imgW="1384200" imgH="838080" progId="Equation.DSMT4">
                  <p:embed/>
                </p:oleObj>
              </mc:Choice>
              <mc:Fallback>
                <p:oleObj name="Equation" r:id="rId13" imgW="138420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7752" y="3796352"/>
                        <a:ext cx="1384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/>
        </p:nvGraphicFramePr>
        <p:xfrm>
          <a:off x="4940300" y="4103688"/>
          <a:ext cx="546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Equation" r:id="rId15" imgW="545760" imgH="279360" progId="Equation.DSMT4">
                  <p:embed/>
                </p:oleObj>
              </mc:Choice>
              <mc:Fallback>
                <p:oleObj name="Equation" r:id="rId15" imgW="54576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0300" y="4103688"/>
                        <a:ext cx="546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Determining Integral Convergence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Determine whether the improper integral</a:t>
            </a:r>
          </a:p>
          <a:p>
            <a:r>
              <a:rPr lang="en-US" dirty="0" smtClean="0"/>
              <a:t>is convergent or divergent. Evaluate it if it is convergent.</a:t>
            </a:r>
          </a:p>
          <a:p>
            <a:r>
              <a:rPr lang="en-US" b="1" dirty="0" smtClean="0"/>
              <a:t>Solution: </a:t>
            </a:r>
          </a:p>
          <a:p>
            <a:r>
              <a:rPr lang="en-US" dirty="0" smtClean="0"/>
              <a:t>First, evaluate the integral from </a:t>
            </a:r>
            <a:r>
              <a:rPr lang="en-US" dirty="0" smtClean="0">
                <a:solidFill>
                  <a:srgbClr val="7030A0"/>
                </a:solidFill>
              </a:rPr>
              <a:t>0</a:t>
            </a:r>
            <a:r>
              <a:rPr lang="en-US" dirty="0" smtClean="0"/>
              <a:t> to </a:t>
            </a:r>
            <a:r>
              <a:rPr lang="en-US" i="1" dirty="0" smtClean="0">
                <a:solidFill>
                  <a:srgbClr val="7030A0"/>
                </a:solidFill>
              </a:rPr>
              <a:t>b</a:t>
            </a:r>
            <a:r>
              <a:rPr lang="en-US" i="1" dirty="0" smtClean="0"/>
              <a:t>.</a:t>
            </a:r>
            <a:endParaRPr lang="en-US" dirty="0"/>
          </a:p>
        </p:txBody>
      </p:sp>
      <p:graphicFrame>
        <p:nvGraphicFramePr>
          <p:cNvPr id="362498" name="Object 2"/>
          <p:cNvGraphicFramePr>
            <a:graphicFrameLocks noChangeAspect="1"/>
          </p:cNvGraphicFramePr>
          <p:nvPr/>
        </p:nvGraphicFramePr>
        <p:xfrm>
          <a:off x="6629400" y="1164608"/>
          <a:ext cx="14605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Equation" r:id="rId3" imgW="1460500" imgH="698500" progId="Equation.DSMT4">
                  <p:embed/>
                </p:oleObj>
              </mc:Choice>
              <mc:Fallback>
                <p:oleObj name="Equation" r:id="rId3" imgW="1460500" imgH="6985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1164608"/>
                        <a:ext cx="14605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2182504" y="4024952"/>
          <a:ext cx="12954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Equation" r:id="rId5" imgW="1295280" imgH="698400" progId="Equation.DSMT4">
                  <p:embed/>
                </p:oleObj>
              </mc:Choice>
              <mc:Fallback>
                <p:oleObj name="Equation" r:id="rId5" imgW="1295280" imgH="698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2504" y="4024952"/>
                        <a:ext cx="12954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3532496" y="3907808"/>
          <a:ext cx="16256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Equation" r:id="rId7" imgW="1625400" imgH="1015920" progId="Equation.DSMT4">
                  <p:embed/>
                </p:oleObj>
              </mc:Choice>
              <mc:Fallback>
                <p:oleObj name="Equation" r:id="rId7" imgW="1625400" imgH="10159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2496" y="3907808"/>
                        <a:ext cx="16256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5216856" y="3989696"/>
          <a:ext cx="172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Equation" r:id="rId9" imgW="1726920" imgH="838080" progId="Equation.DSMT4">
                  <p:embed/>
                </p:oleObj>
              </mc:Choice>
              <mc:Fallback>
                <p:oleObj name="Equation" r:id="rId9" imgW="172692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6856" y="3989696"/>
                        <a:ext cx="1727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2: Determining Integral Convergence (cont.)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Next, find the limit as</a:t>
            </a:r>
            <a:r>
              <a:rPr lang="en-US" i="1" dirty="0" smtClean="0"/>
              <a:t>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This integral </a:t>
            </a:r>
            <a:r>
              <a:rPr lang="en-US" dirty="0" smtClean="0">
                <a:solidFill>
                  <a:srgbClr val="FF0000"/>
                </a:solidFill>
              </a:rPr>
              <a:t>converges to</a:t>
            </a:r>
          </a:p>
          <a:p>
            <a:endParaRPr lang="en-US" dirty="0"/>
          </a:p>
        </p:txBody>
      </p:sp>
      <p:graphicFrame>
        <p:nvGraphicFramePr>
          <p:cNvPr id="363524" name="Object 4"/>
          <p:cNvGraphicFramePr>
            <a:graphicFrameLocks noChangeAspect="1"/>
          </p:cNvGraphicFramePr>
          <p:nvPr/>
        </p:nvGraphicFramePr>
        <p:xfrm>
          <a:off x="3733800" y="1406856"/>
          <a:ext cx="12446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Equation" r:id="rId3" imgW="1244600" imgH="393700" progId="Equation.DSMT4">
                  <p:embed/>
                </p:oleObj>
              </mc:Choice>
              <mc:Fallback>
                <p:oleObj name="Equation" r:id="rId3" imgW="1244600" imgH="39370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1406856"/>
                        <a:ext cx="12446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35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1382515"/>
              </p:ext>
            </p:extLst>
          </p:nvPr>
        </p:nvGraphicFramePr>
        <p:xfrm>
          <a:off x="4291652" y="3186752"/>
          <a:ext cx="342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Equation" r:id="rId5" imgW="342720" imgH="838080" progId="Equation.DSMT4">
                  <p:embed/>
                </p:oleObj>
              </mc:Choice>
              <mc:Fallback>
                <p:oleObj name="Equation" r:id="rId5" imgW="342720" imgH="83808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1652" y="3186752"/>
                        <a:ext cx="342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2569192" y="2002808"/>
          <a:ext cx="24257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Equation" r:id="rId7" imgW="2425680" imgH="927000" progId="Equation.DSMT4">
                  <p:embed/>
                </p:oleObj>
              </mc:Choice>
              <mc:Fallback>
                <p:oleObj name="Equation" r:id="rId7" imgW="2425680" imgH="927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9192" y="2002808"/>
                        <a:ext cx="24257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5015552" y="2035792"/>
          <a:ext cx="1016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Equation" r:id="rId9" imgW="1015920" imgH="838080" progId="Equation.DSMT4">
                  <p:embed/>
                </p:oleObj>
              </mc:Choice>
              <mc:Fallback>
                <p:oleObj name="Equation" r:id="rId9" imgW="101592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5552" y="2035792"/>
                        <a:ext cx="1016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6055056" y="2043752"/>
          <a:ext cx="520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Equation" r:id="rId11" imgW="520560" imgH="838080" progId="Equation.DSMT4">
                  <p:embed/>
                </p:oleObj>
              </mc:Choice>
              <mc:Fallback>
                <p:oleObj name="Equation" r:id="rId11" imgW="5205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55056" y="2043752"/>
                        <a:ext cx="520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Determining Integral Convergence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Determine whether the improper integral</a:t>
            </a:r>
          </a:p>
          <a:p>
            <a:r>
              <a:rPr lang="en-US" dirty="0" smtClean="0"/>
              <a:t>is convergent or divergent. Evaluate it if it is convergent.</a:t>
            </a:r>
          </a:p>
          <a:p>
            <a:r>
              <a:rPr lang="en-US" b="1" dirty="0" smtClean="0"/>
              <a:t>Solution: </a:t>
            </a:r>
            <a:r>
              <a:rPr lang="en-US" dirty="0" smtClean="0"/>
              <a:t>First, evaluate the integral from </a:t>
            </a:r>
            <a:r>
              <a:rPr lang="en-US" dirty="0" smtClean="0">
                <a:solidFill>
                  <a:srgbClr val="7030A0"/>
                </a:solidFill>
              </a:rPr>
              <a:t>1</a:t>
            </a:r>
            <a:r>
              <a:rPr lang="en-US" dirty="0" smtClean="0"/>
              <a:t> to </a:t>
            </a:r>
            <a:r>
              <a:rPr lang="en-US" i="1" dirty="0" smtClean="0">
                <a:solidFill>
                  <a:srgbClr val="7030A0"/>
                </a:solidFill>
              </a:rPr>
              <a:t>b</a:t>
            </a:r>
            <a:r>
              <a:rPr lang="en-US" i="1" dirty="0" smtClean="0"/>
              <a:t>.</a:t>
            </a:r>
            <a:r>
              <a:rPr lang="en-US" b="1" i="1" dirty="0" smtClean="0"/>
              <a:t> </a:t>
            </a:r>
            <a:endParaRPr lang="en-US" dirty="0"/>
          </a:p>
        </p:txBody>
      </p:sp>
      <p:graphicFrame>
        <p:nvGraphicFramePr>
          <p:cNvPr id="364546" name="Object 2"/>
          <p:cNvGraphicFramePr>
            <a:graphicFrameLocks noChangeAspect="1"/>
          </p:cNvGraphicFramePr>
          <p:nvPr/>
        </p:nvGraphicFramePr>
        <p:xfrm>
          <a:off x="6629400" y="1102056"/>
          <a:ext cx="1155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name="Equation" r:id="rId3" imgW="1155700" imgH="838200" progId="Equation.DSMT4">
                  <p:embed/>
                </p:oleObj>
              </mc:Choice>
              <mc:Fallback>
                <p:oleObj name="Equation" r:id="rId3" imgW="1155700" imgH="83820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1102056"/>
                        <a:ext cx="1155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ontent Placeholder 6"/>
          <p:cNvSpPr txBox="1">
            <a:spLocks/>
          </p:cNvSpPr>
          <p:nvPr/>
        </p:nvSpPr>
        <p:spPr bwMode="auto">
          <a:xfrm>
            <a:off x="457200" y="4158442"/>
            <a:ext cx="8229600" cy="1702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Next, find the limit as</a:t>
            </a:r>
            <a: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18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This integral is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divergent.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/>
        </p:nvGraphicFramePr>
        <p:xfrm>
          <a:off x="3733800" y="4269694"/>
          <a:ext cx="12446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name="Equation" r:id="rId5" imgW="1244600" imgH="393700" progId="Equation.DSMT4">
                  <p:embed/>
                </p:oleObj>
              </mc:Choice>
              <mc:Fallback>
                <p:oleObj name="Equation" r:id="rId5" imgW="1244600" imgH="39370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4269694"/>
                        <a:ext cx="12446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3619500" y="4785056"/>
          <a:ext cx="19050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" name="Equation" r:id="rId7" imgW="1904174" imgH="545863" progId="Equation.DSMT4">
                  <p:embed/>
                </p:oleObj>
              </mc:Choice>
              <mc:Fallback>
                <p:oleObj name="Equation" r:id="rId7" imgW="1904174" imgH="545863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9500" y="4785056"/>
                        <a:ext cx="19050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2313296" y="3227696"/>
          <a:ext cx="977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name="Equation" r:id="rId9" imgW="977760" imgH="838080" progId="Equation.DSMT4">
                  <p:embed/>
                </p:oleObj>
              </mc:Choice>
              <mc:Fallback>
                <p:oleObj name="Equation" r:id="rId9" imgW="9777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3296" y="3227696"/>
                        <a:ext cx="977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3325504" y="3352800"/>
          <a:ext cx="11430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" name="Equation" r:id="rId11" imgW="1143000" imgH="622080" progId="Equation.DSMT4">
                  <p:embed/>
                </p:oleObj>
              </mc:Choice>
              <mc:Fallback>
                <p:oleObj name="Equation" r:id="rId11" imgW="1143000" imgH="622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5504" y="3352800"/>
                        <a:ext cx="11430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4544704" y="3505200"/>
          <a:ext cx="1485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" name="Equation" r:id="rId13" imgW="1485720" imgH="304560" progId="Equation.DSMT4">
                  <p:embed/>
                </p:oleObj>
              </mc:Choice>
              <mc:Fallback>
                <p:oleObj name="Equation" r:id="rId13" imgW="1485720" imgH="3045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4704" y="3505200"/>
                        <a:ext cx="14859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/>
        </p:nvGraphicFramePr>
        <p:xfrm>
          <a:off x="6068704" y="3497240"/>
          <a:ext cx="7620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0" name="Equation" r:id="rId15" imgW="761760" imgH="304560" progId="Equation.DSMT4">
                  <p:embed/>
                </p:oleObj>
              </mc:Choice>
              <mc:Fallback>
                <p:oleObj name="Equation" r:id="rId15" imgW="761760" imgH="3045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68704" y="3497240"/>
                        <a:ext cx="7620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Example 4 : Determining Integral Convergence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the value of the integral                    if it is convergent. </a:t>
            </a:r>
          </a:p>
          <a:p>
            <a:r>
              <a:rPr lang="en-US" b="1" dirty="0" smtClean="0"/>
              <a:t>Solution: </a:t>
            </a:r>
          </a:p>
          <a:p>
            <a:r>
              <a:rPr lang="en-US" dirty="0" smtClean="0"/>
              <a:t>First, evaluate the integral from </a:t>
            </a:r>
            <a:r>
              <a:rPr lang="en-US" dirty="0" smtClean="0">
                <a:solidFill>
                  <a:srgbClr val="7030A0"/>
                </a:solidFill>
              </a:rPr>
              <a:t>4</a:t>
            </a:r>
            <a:r>
              <a:rPr lang="en-US" dirty="0" smtClean="0"/>
              <a:t> to </a:t>
            </a:r>
            <a:r>
              <a:rPr lang="en-US" i="1" dirty="0" smtClean="0">
                <a:solidFill>
                  <a:srgbClr val="7030A0"/>
                </a:solidFill>
              </a:rPr>
              <a:t>b</a:t>
            </a:r>
            <a:r>
              <a:rPr lang="en-US" i="1" dirty="0" smtClean="0"/>
              <a:t>.</a:t>
            </a:r>
            <a:r>
              <a:rPr lang="en-US" b="1" i="1" dirty="0" smtClean="0"/>
              <a:t> </a:t>
            </a:r>
            <a:endParaRPr lang="en-US" dirty="0"/>
          </a:p>
        </p:txBody>
      </p:sp>
      <p:graphicFrame>
        <p:nvGraphicFramePr>
          <p:cNvPr id="366594" name="Object 2"/>
          <p:cNvGraphicFramePr>
            <a:graphicFrameLocks noChangeAspect="1"/>
          </p:cNvGraphicFramePr>
          <p:nvPr/>
        </p:nvGraphicFramePr>
        <p:xfrm>
          <a:off x="4749800" y="1102056"/>
          <a:ext cx="14224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Equation" r:id="rId3" imgW="1422400" imgH="889000" progId="Equation.DSMT4">
                  <p:embed/>
                </p:oleObj>
              </mc:Choice>
              <mc:Fallback>
                <p:oleObj name="Equation" r:id="rId3" imgW="1422400" imgH="8890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9800" y="1102056"/>
                        <a:ext cx="14224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1752600" y="3648316"/>
          <a:ext cx="12446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name="Equation" r:id="rId5" imgW="1244520" imgH="888840" progId="Equation.DSMT4">
                  <p:embed/>
                </p:oleObj>
              </mc:Choice>
              <mc:Fallback>
                <p:oleObj name="Equation" r:id="rId5" imgW="1244520" imgH="8888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648316"/>
                        <a:ext cx="12446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3115733" y="3600074"/>
          <a:ext cx="14605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8" name="Equation" r:id="rId7" imgW="1460160" imgH="812520" progId="Equation.DSMT4">
                  <p:embed/>
                </p:oleObj>
              </mc:Choice>
              <mc:Fallback>
                <p:oleObj name="Equation" r:id="rId7" imgW="1460160" imgH="8125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5733" y="3600074"/>
                        <a:ext cx="1460500" cy="81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5918200" y="3606800"/>
          <a:ext cx="13208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" name="Equation" r:id="rId9" imgW="1320480" imgH="622080" progId="Equation.DSMT4">
                  <p:embed/>
                </p:oleObj>
              </mc:Choice>
              <mc:Fallback>
                <p:oleObj name="Equation" r:id="rId9" imgW="1320480" imgH="622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8200" y="3606800"/>
                        <a:ext cx="13208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4694766" y="3504824"/>
          <a:ext cx="11049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0" name="Equation" r:id="rId11" imgW="1104840" imgH="761760" progId="Equation.DSMT4">
                  <p:embed/>
                </p:oleObj>
              </mc:Choice>
              <mc:Fallback>
                <p:oleObj name="Equation" r:id="rId11" imgW="1104840" imgH="7617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4766" y="3504824"/>
                        <a:ext cx="11049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373</Words>
  <Application>Microsoft Office PowerPoint</Application>
  <PresentationFormat>On-screen Show (4:3)</PresentationFormat>
  <Paragraphs>63</Paragraphs>
  <Slides>13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Courier New</vt:lpstr>
      <vt:lpstr>Office Theme</vt:lpstr>
      <vt:lpstr>Equation</vt:lpstr>
      <vt:lpstr>Section 7.4</vt:lpstr>
      <vt:lpstr>Objectives</vt:lpstr>
      <vt:lpstr>Improper Integrals</vt:lpstr>
      <vt:lpstr>Example 1: Evaluating an Improper Integral</vt:lpstr>
      <vt:lpstr>Example 1: Evaluating an Improper Integral (cont.)</vt:lpstr>
      <vt:lpstr>Example 2: Determining Integral Convergence</vt:lpstr>
      <vt:lpstr>Example 2: Determining Integral Convergence (cont.)</vt:lpstr>
      <vt:lpstr>Example 3: Determining Integral Convergence</vt:lpstr>
      <vt:lpstr>Example 4 : Determining Integral Convergence </vt:lpstr>
      <vt:lpstr>Example 4 : Determining Integral Convergence (cont.) </vt:lpstr>
      <vt:lpstr>Example 5 : Determining Integral Convergence </vt:lpstr>
      <vt:lpstr>Example 5 : Determining Integral Convergence (cont.) </vt:lpstr>
      <vt:lpstr>Example 6: Area Bounded by an Asymptote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Essential Calculus</dc:title>
  <dc:creator>Hawkes Learning Systems</dc:creator>
  <cp:lastModifiedBy>ashish.samudre</cp:lastModifiedBy>
  <cp:revision>31</cp:revision>
  <dcterms:created xsi:type="dcterms:W3CDTF">2013-04-26T14:43:13Z</dcterms:created>
  <dcterms:modified xsi:type="dcterms:W3CDTF">2017-08-03T15:10:00Z</dcterms:modified>
</cp:coreProperties>
</file>