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17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0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DB8F-B489-47DA-A008-34C8D6C2B366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BC14-477C-4E9E-90B9-9E0343C7AE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Probability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Exponential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486400" cy="4572000"/>
          </a:xfr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The Overseas Telephone Company determines that the length of time (in minutes) for a particular telephone call has the probability density function</a:t>
            </a:r>
            <a:endParaRPr lang="en-US" i="1" dirty="0"/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Find the probability that a phone 	call will last 30 minutes or less.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Find the probability that a phone 	call will last at least 1 hour. 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419051" cy="3657600"/>
          </a:xfrm>
          <a:prstGeom prst="roundRect">
            <a:avLst/>
          </a:prstGeom>
        </p:spPr>
      </p:pic>
      <p:graphicFrame>
        <p:nvGraphicFramePr>
          <p:cNvPr id="251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63529"/>
              </p:ext>
            </p:extLst>
          </p:nvPr>
        </p:nvGraphicFramePr>
        <p:xfrm>
          <a:off x="2908300" y="3020704"/>
          <a:ext cx="2451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2450880" imgH="495000" progId="Equation.DSMT4">
                  <p:embed/>
                </p:oleObj>
              </mc:Choice>
              <mc:Fallback>
                <p:oleObj name="Equation" r:id="rId4" imgW="245088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020704"/>
                        <a:ext cx="2451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Exponential Distributions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 </a:t>
            </a:r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25440" y="1918648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3" imgW="2286000" imgH="469800" progId="Equation.DSMT4">
                  <p:embed/>
                </p:oleObj>
              </mc:Choice>
              <mc:Fallback>
                <p:oleObj name="Equation" r:id="rId3" imgW="22860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1918648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846696" y="1779896"/>
          <a:ext cx="2425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5" imgW="2425680" imgH="698400" progId="Equation.DSMT4">
                  <p:embed/>
                </p:oleObj>
              </mc:Choice>
              <mc:Fallback>
                <p:oleObj name="Equation" r:id="rId5" imgW="242568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696" y="1779896"/>
                        <a:ext cx="2425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46696" y="2582840"/>
          <a:ext cx="167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7" imgW="1676160" imgH="660240" progId="Equation.DSMT4">
                  <p:embed/>
                </p:oleObj>
              </mc:Choice>
              <mc:Fallback>
                <p:oleObj name="Equation" r:id="rId7" imgW="167616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696" y="2582840"/>
                        <a:ext cx="1676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846696" y="3360760"/>
          <a:ext cx="157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9" imgW="1574640" imgH="380880" progId="Equation.DSMT4">
                  <p:embed/>
                </p:oleObj>
              </mc:Choice>
              <mc:Fallback>
                <p:oleObj name="Equation" r:id="rId9" imgW="15746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696" y="3360760"/>
                        <a:ext cx="157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821296" y="3989696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1" imgW="927000" imgH="291960" progId="Equation.DSMT4">
                  <p:embed/>
                </p:oleObj>
              </mc:Choice>
              <mc:Fallback>
                <p:oleObj name="Equation" r:id="rId11" imgW="9270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296" y="3989696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Exponential Distributions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27050" y="1425575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3" imgW="1790640" imgH="469800" progId="Equation.DSMT4">
                  <p:embed/>
                </p:oleObj>
              </mc:Choice>
              <mc:Fallback>
                <p:oleObj name="Equation" r:id="rId3" imgW="1790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425575"/>
                        <a:ext cx="179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348552" y="1281752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2" y="1281752"/>
                        <a:ext cx="2451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047096" y="1551296"/>
          <a:ext cx="2146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7" imgW="2145960" imgH="241200" progId="Equation.DSMT4">
                  <p:embed/>
                </p:oleObj>
              </mc:Choice>
              <mc:Fallback>
                <p:oleObj name="Equation" r:id="rId7" imgW="214596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096" y="1551296"/>
                        <a:ext cx="2146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348552" y="2071048"/>
          <a:ext cx="2984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9" imgW="2984400" imgH="711000" progId="Equation.DSMT4">
                  <p:embed/>
                </p:oleObj>
              </mc:Choice>
              <mc:Fallback>
                <p:oleObj name="Equation" r:id="rId9" imgW="298440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2" y="2071048"/>
                        <a:ext cx="2984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334904" y="2909248"/>
          <a:ext cx="2286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11" imgW="2286000" imgH="685800" progId="Equation.DSMT4">
                  <p:embed/>
                </p:oleObj>
              </mc:Choice>
              <mc:Fallback>
                <p:oleObj name="Equation" r:id="rId11" imgW="228600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904" y="2909248"/>
                        <a:ext cx="2286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334904" y="3671248"/>
          <a:ext cx="3073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13" imgW="3073320" imgH="622080" progId="Equation.DSMT4">
                  <p:embed/>
                </p:oleObj>
              </mc:Choice>
              <mc:Fallback>
                <p:oleObj name="Equation" r:id="rId13" imgW="307332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904" y="3671248"/>
                        <a:ext cx="3073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362200" y="4427560"/>
          <a:ext cx="87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5" imgW="876240" imgH="380880" progId="Equation.DSMT4">
                  <p:embed/>
                </p:oleObj>
              </mc:Choice>
              <mc:Fallback>
                <p:oleObj name="Equation" r:id="rId15" imgW="87624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7560"/>
                        <a:ext cx="876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348552" y="5042848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17" imgW="914400" imgH="291960" progId="Equation.DSMT4">
                  <p:embed/>
                </p:oleObj>
              </mc:Choice>
              <mc:Fallback>
                <p:oleObj name="Equation" r:id="rId17" imgW="914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2" y="5042848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Standard Normal Distribution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standard normal distribution </a:t>
            </a:r>
            <a:r>
              <a:rPr lang="en-US" dirty="0">
                <a:solidFill>
                  <a:srgbClr val="000000"/>
                </a:solidFill>
              </a:rPr>
              <a:t>is represented by the probability density function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on the interval (−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, +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). </a:t>
            </a:r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95541"/>
              </p:ext>
            </p:extLst>
          </p:nvPr>
        </p:nvGraphicFramePr>
        <p:xfrm>
          <a:off x="3371850" y="2736850"/>
          <a:ext cx="2400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400120" imgH="1028520" progId="Equation.DSMT4">
                  <p:embed/>
                </p:oleObj>
              </mc:Choice>
              <mc:Fallback>
                <p:oleObj name="Equation" r:id="rId3" imgW="2400120" imgH="1028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736850"/>
                        <a:ext cx="2400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1340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Expected Value </a:t>
            </a:r>
          </a:p>
          <a:p>
            <a:r>
              <a:rPr lang="en-US" dirty="0">
                <a:solidFill>
                  <a:srgbClr val="000000"/>
                </a:solidFill>
              </a:rPr>
              <a:t>Suppose the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defined on the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is the probability density function associated with a continuous random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 Then the </a:t>
            </a:r>
            <a:r>
              <a:rPr lang="en-US" b="1" dirty="0">
                <a:solidFill>
                  <a:srgbClr val="C00000"/>
                </a:solidFill>
              </a:rPr>
              <a:t>expected value of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often denoted with the Greek letter mu (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dirty="0">
                <a:solidFill>
                  <a:srgbClr val="000000"/>
                </a:solidFill>
              </a:rPr>
              <a:t>) and is also called the mean value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1434"/>
              </p:ext>
            </p:extLst>
          </p:nvPr>
        </p:nvGraphicFramePr>
        <p:xfrm>
          <a:off x="3098800" y="3505200"/>
          <a:ext cx="294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2946240" imgH="685800" progId="Equation.DSMT4">
                  <p:embed/>
                </p:oleObj>
              </mc:Choice>
              <mc:Fallback>
                <p:oleObj name="Equation" r:id="rId3" imgW="294624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505200"/>
                        <a:ext cx="2946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Calculating 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For the function                      </a:t>
            </a:r>
            <a:r>
              <a:rPr lang="en-US" b="1" dirty="0"/>
              <a:t>a.</a:t>
            </a:r>
            <a:r>
              <a:rPr lang="en-US" dirty="0"/>
              <a:t> verify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</a:t>
            </a:r>
          </a:p>
          <a:p>
            <a:pPr>
              <a:spcBef>
                <a:spcPts val="1200"/>
              </a:spcBef>
            </a:pPr>
            <a:r>
              <a:rPr lang="en-US" dirty="0"/>
              <a:t>density function over the interval [0, 4] and                   </a:t>
            </a:r>
            <a:r>
              <a:rPr lang="en-US" b="1" dirty="0"/>
              <a:t>b.</a:t>
            </a:r>
            <a:r>
              <a:rPr lang="en-US" dirty="0"/>
              <a:t> determine the expected value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Solutions:</a:t>
            </a:r>
            <a:r>
              <a:rPr lang="en-US" dirty="0"/>
              <a:t>  </a:t>
            </a:r>
            <a:r>
              <a:rPr lang="en-US" b="1" dirty="0"/>
              <a:t>a.</a:t>
            </a:r>
            <a:r>
              <a:rPr lang="en-US" dirty="0"/>
              <a:t> We must see if                  is equal to 1.</a:t>
            </a:r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31309"/>
              </p:ext>
            </p:extLst>
          </p:nvPr>
        </p:nvGraphicFramePr>
        <p:xfrm>
          <a:off x="2882900" y="1088408"/>
          <a:ext cx="170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3" imgW="1701720" imgH="888840" progId="Equation.DSMT4">
                  <p:embed/>
                </p:oleObj>
              </mc:Choice>
              <mc:Fallback>
                <p:oleObj name="Equation" r:id="rId3" imgW="1701720" imgH="8888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088408"/>
                        <a:ext cx="1701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4720984" y="2744125"/>
          <a:ext cx="1295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5" imgW="1295400" imgH="876300" progId="Equation.DSMT4">
                  <p:embed/>
                </p:oleObj>
              </mc:Choice>
              <mc:Fallback>
                <p:oleObj name="Equation" r:id="rId5" imgW="1295400" imgH="876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984" y="2744125"/>
                        <a:ext cx="1295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4980296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Therefore,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is a density function over the interval [0, 4].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84672"/>
              </p:ext>
            </p:extLst>
          </p:nvPr>
        </p:nvGraphicFramePr>
        <p:xfrm>
          <a:off x="949325" y="3906838"/>
          <a:ext cx="1638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7" imgW="1638000" imgH="1015920" progId="Equation.DSMT4">
                  <p:embed/>
                </p:oleObj>
              </mc:Choice>
              <mc:Fallback>
                <p:oleObj name="Equation" r:id="rId7" imgW="163800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906838"/>
                        <a:ext cx="1638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99463"/>
              </p:ext>
            </p:extLst>
          </p:nvPr>
        </p:nvGraphicFramePr>
        <p:xfrm>
          <a:off x="2644775" y="3810000"/>
          <a:ext cx="2095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9" imgW="2095200" imgH="1168200" progId="Equation.DSMT4">
                  <p:embed/>
                </p:oleObj>
              </mc:Choice>
              <mc:Fallback>
                <p:oleObj name="Equation" r:id="rId9" imgW="2095200" imgH="116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810000"/>
                        <a:ext cx="20955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814248" y="3837296"/>
          <a:ext cx="1003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11" imgW="1002960" imgH="1117440" progId="Equation.DSMT4">
                  <p:embed/>
                </p:oleObj>
              </mc:Choice>
              <mc:Fallback>
                <p:oleObj name="Equation" r:id="rId11" imgW="1002960" imgH="1117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48" y="3837296"/>
                        <a:ext cx="10033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867400" y="3845256"/>
          <a:ext cx="1841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13" imgW="1841400" imgH="952200" progId="Equation.DSMT4">
                  <p:embed/>
                </p:oleObj>
              </mc:Choice>
              <mc:Fallback>
                <p:oleObj name="Equation" r:id="rId13" imgW="184140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45256"/>
                        <a:ext cx="1841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7737144" y="4245592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15" imgW="457200" imgH="279360" progId="Equation.DSMT4">
                  <p:embed/>
                </p:oleObj>
              </mc:Choice>
              <mc:Fallback>
                <p:oleObj name="Equation" r:id="rId15" imgW="4572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144" y="4245592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37946"/>
              </p:ext>
            </p:extLst>
          </p:nvPr>
        </p:nvGraphicFramePr>
        <p:xfrm>
          <a:off x="1746250" y="3808413"/>
          <a:ext cx="3454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3" imgW="3454200" imgH="1041120" progId="Equation.DSMT4">
                  <p:embed/>
                </p:oleObj>
              </mc:Choice>
              <mc:Fallback>
                <p:oleObj name="Equation" r:id="rId3" imgW="3454200" imgH="1041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808413"/>
                        <a:ext cx="34544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184400" y="44450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19400" y="44196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1680000" flipV="1">
            <a:off x="2755900" y="3860800"/>
            <a:ext cx="609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Calculating Expected Value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47048" y="1537648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5" imgW="1155600" imgH="469800" progId="Equation.DSMT4">
                  <p:embed/>
                </p:oleObj>
              </mc:Choice>
              <mc:Fallback>
                <p:oleObj name="Equation" r:id="rId5" imgW="11556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537648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69230"/>
              </p:ext>
            </p:extLst>
          </p:nvPr>
        </p:nvGraphicFramePr>
        <p:xfrm>
          <a:off x="1765300" y="1289050"/>
          <a:ext cx="2451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7" imgW="2450880" imgH="939600" progId="Equation.DSMT4">
                  <p:embed/>
                </p:oleObj>
              </mc:Choice>
              <mc:Fallback>
                <p:oleObj name="Equation" r:id="rId7" imgW="245088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289050"/>
                        <a:ext cx="2451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79989"/>
              </p:ext>
            </p:extLst>
          </p:nvPr>
        </p:nvGraphicFramePr>
        <p:xfrm>
          <a:off x="4265613" y="1308100"/>
          <a:ext cx="2247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9" imgW="2247840" imgH="939600" progId="Equation.DSMT4">
                  <p:embed/>
                </p:oleObj>
              </mc:Choice>
              <mc:Fallback>
                <p:oleObj name="Equation" r:id="rId9" imgW="22478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1308100"/>
                        <a:ext cx="2247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98910"/>
              </p:ext>
            </p:extLst>
          </p:nvPr>
        </p:nvGraphicFramePr>
        <p:xfrm>
          <a:off x="1765300" y="2354263"/>
          <a:ext cx="2108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11" imgW="2108160" imgH="1168200" progId="Equation.DSMT4">
                  <p:embed/>
                </p:oleObj>
              </mc:Choice>
              <mc:Fallback>
                <p:oleObj name="Equation" r:id="rId11" imgW="2108160" imgH="116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354263"/>
                        <a:ext cx="2108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752600" y="51816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3124200" y="3683000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15" imgW="152280" imgH="190440" progId="Equation.DSMT4">
                  <p:embed/>
                </p:oleObj>
              </mc:Choice>
              <mc:Fallback>
                <p:oleObj name="Equation" r:id="rId15" imgW="152280" imgH="1904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83000"/>
                        <a:ext cx="152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Calculating Expected Value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situation in Example 3, determine the average length of an overseas phone call.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We must evaluate                                 We use integration </a:t>
            </a:r>
          </a:p>
          <a:p>
            <a:pPr>
              <a:spcBef>
                <a:spcPts val="1200"/>
              </a:spcBef>
            </a:pPr>
            <a:r>
              <a:rPr lang="en-US" dirty="0"/>
              <a:t>by parts or Formula 20, from Table 7.3.1 in Section 7.3, to get the expression </a:t>
            </a:r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4203"/>
              </p:ext>
            </p:extLst>
          </p:nvPr>
        </p:nvGraphicFramePr>
        <p:xfrm>
          <a:off x="3200400" y="2729552"/>
          <a:ext cx="2476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3" imgW="2476440" imgH="583920" progId="Equation.DSMT4">
                  <p:embed/>
                </p:oleObj>
              </mc:Choice>
              <mc:Fallback>
                <p:oleObj name="Equation" r:id="rId3" imgW="2476440" imgH="5839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29552"/>
                        <a:ext cx="2476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33117"/>
              </p:ext>
            </p:extLst>
          </p:nvPr>
        </p:nvGraphicFramePr>
        <p:xfrm>
          <a:off x="2057400" y="4413250"/>
          <a:ext cx="269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5" imgW="2692080" imgH="838080" progId="Equation.DSMT4">
                  <p:embed/>
                </p:oleObj>
              </mc:Choice>
              <mc:Fallback>
                <p:oleObj name="Equation" r:id="rId5" imgW="269208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3250"/>
                        <a:ext cx="269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851400" y="44323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2158920" imgH="838080" progId="Equation.DSMT4">
                  <p:embed/>
                </p:oleObj>
              </mc:Choice>
              <mc:Fallback>
                <p:oleObj name="Equation" r:id="rId7" imgW="21589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32300"/>
                        <a:ext cx="215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Calculating Expected Value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limits, </a:t>
            </a:r>
          </a:p>
          <a:p>
            <a:pPr>
              <a:lnSpc>
                <a:spcPct val="150000"/>
              </a:lnSpc>
            </a:pPr>
            <a:r>
              <a:rPr lang="en-US" dirty="0"/>
              <a:t>since the limit expression goes to zero. </a:t>
            </a:r>
          </a:p>
          <a:p>
            <a:r>
              <a:rPr lang="en-US" dirty="0"/>
              <a:t>Note that for an exponential distribution the constant </a:t>
            </a:r>
            <a:r>
              <a:rPr lang="en-US" i="1" dirty="0"/>
              <a:t>k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actually gives the mean value. That is,  </a:t>
            </a:r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00036"/>
              </p:ext>
            </p:extLst>
          </p:nvPr>
        </p:nvGraphicFramePr>
        <p:xfrm>
          <a:off x="2463800" y="1066800"/>
          <a:ext cx="5727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5727600" imgH="939600" progId="Equation.DSMT4">
                  <p:embed/>
                </p:oleObj>
              </mc:Choice>
              <mc:Fallback>
                <p:oleObj name="Equation" r:id="rId3" imgW="5727600" imgH="93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066800"/>
                        <a:ext cx="5727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53960"/>
              </p:ext>
            </p:extLst>
          </p:nvPr>
        </p:nvGraphicFramePr>
        <p:xfrm>
          <a:off x="6035675" y="3014663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914400" imgH="838080" progId="Equation.DSMT4">
                  <p:embed/>
                </p:oleObj>
              </mc:Choice>
              <mc:Fallback>
                <p:oleObj name="Equation" r:id="rId5" imgW="914400" imgH="838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3014663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Calculate the probability of an event occurring given a function.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Determine the expected value of a random variable.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Probability Distribution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Every </a:t>
            </a:r>
            <a:r>
              <a:rPr lang="en-US" b="1" dirty="0">
                <a:solidFill>
                  <a:srgbClr val="C00000"/>
                </a:solidFill>
              </a:rPr>
              <a:t>probability distribution</a:t>
            </a:r>
            <a:r>
              <a:rPr lang="en-US" dirty="0">
                <a:solidFill>
                  <a:srgbClr val="000000"/>
                </a:solidFill>
              </a:rPr>
              <a:t> with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outcomes for a discrete random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must have the following two characteristics: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The probability of each outcome is between 0 		and 1:</a:t>
            </a:r>
          </a:p>
          <a:p>
            <a:pPr>
              <a:tabLst>
                <a:tab pos="463550" algn="l"/>
                <a:tab pos="9144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The sum of the probabilities of the outcomes is 1:</a:t>
            </a:r>
          </a:p>
          <a:p>
            <a:pPr>
              <a:tabLst>
                <a:tab pos="463550" algn="l"/>
                <a:tab pos="9144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38044"/>
              </p:ext>
            </p:extLst>
          </p:nvPr>
        </p:nvGraphicFramePr>
        <p:xfrm>
          <a:off x="3663950" y="4038600"/>
          <a:ext cx="181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038600"/>
                        <a:ext cx="181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60201"/>
              </p:ext>
            </p:extLst>
          </p:nvPr>
        </p:nvGraphicFramePr>
        <p:xfrm>
          <a:off x="2444750" y="5238750"/>
          <a:ext cx="425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4254480" imgH="495000" progId="Equation.DSMT4">
                  <p:embed/>
                </p:oleObj>
              </mc:Choice>
              <mc:Fallback>
                <p:oleObj name="Equation" r:id="rId5" imgW="4254480" imgH="495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5238750"/>
                        <a:ext cx="4254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tabLst>
                <a:tab pos="463550" algn="l"/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Probability Density Function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a continuous random variable distributed on the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then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</a:t>
            </a:r>
            <a:r>
              <a:rPr lang="en-US" b="1" dirty="0">
                <a:solidFill>
                  <a:srgbClr val="C00000"/>
                </a:solidFill>
              </a:rPr>
              <a:t>probability density function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if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35014"/>
              </p:ext>
            </p:extLst>
          </p:nvPr>
        </p:nvGraphicFramePr>
        <p:xfrm>
          <a:off x="541338" y="3276600"/>
          <a:ext cx="4876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4876560" imgH="1269720" progId="Equation.DSMT4">
                  <p:embed/>
                </p:oleObj>
              </mc:Choice>
              <mc:Fallback>
                <p:oleObj name="Equation" r:id="rId3" imgW="4876560" imgH="1269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276600"/>
                        <a:ext cx="4876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Probability Density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5980"/>
          </a:xfrm>
        </p:spPr>
        <p:txBody>
          <a:bodyPr>
            <a:spAutoFit/>
          </a:bodyPr>
          <a:lstStyle/>
          <a:p>
            <a:r>
              <a:rPr lang="en-US" dirty="0"/>
              <a:t>Show that                                    is a probability density </a:t>
            </a:r>
          </a:p>
          <a:p>
            <a:pPr>
              <a:spcBef>
                <a:spcPts val="1200"/>
              </a:spcBef>
            </a:pPr>
            <a:r>
              <a:rPr lang="en-US" dirty="0"/>
              <a:t>function on the interval [0, 2]. </a:t>
            </a:r>
          </a:p>
          <a:p>
            <a:r>
              <a:rPr lang="en-US" b="1" dirty="0"/>
              <a:t>Solution:</a:t>
            </a:r>
            <a:r>
              <a:rPr lang="en-US" dirty="0"/>
              <a:t> First, we note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0 for all </a:t>
            </a:r>
            <a:r>
              <a:rPr lang="en-US" i="1" dirty="0"/>
              <a:t>x</a:t>
            </a:r>
            <a:r>
              <a:rPr lang="en-US" dirty="0"/>
              <a:t> in [0, 2]. Then we evaluate the integral.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/>
              <a:t>Thus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is a probability density function </a:t>
            </a:r>
            <a:r>
              <a:rPr lang="en-US" dirty="0"/>
              <a:t>on the interval [0, 2].</a:t>
            </a:r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2108200" y="968992"/>
          <a:ext cx="269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2692400" imgH="838200" progId="Equation.DSMT4">
                  <p:embed/>
                </p:oleObj>
              </mc:Choice>
              <mc:Fallback>
                <p:oleObj name="Equation" r:id="rId3" imgW="26924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968992"/>
                        <a:ext cx="269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40392" y="3188648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5" imgW="2374560" imgH="838080" progId="Equation.DSMT4">
                  <p:embed/>
                </p:oleObj>
              </mc:Choice>
              <mc:Fallback>
                <p:oleObj name="Equation" r:id="rId5" imgW="23745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92" y="3188648"/>
                        <a:ext cx="237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145808" y="3201988"/>
          <a:ext cx="267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7" imgW="2679480" imgH="838080" progId="Equation.DSMT4">
                  <p:embed/>
                </p:oleObj>
              </mc:Choice>
              <mc:Fallback>
                <p:oleObj name="Equation" r:id="rId7" imgW="2679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808" y="3201988"/>
                        <a:ext cx="267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43413"/>
              </p:ext>
            </p:extLst>
          </p:nvPr>
        </p:nvGraphicFramePr>
        <p:xfrm>
          <a:off x="3165475" y="4192588"/>
          <a:ext cx="1765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9" imgW="1765080" imgH="939600" progId="Equation.DSMT4">
                  <p:embed/>
                </p:oleObj>
              </mc:Choice>
              <mc:Fallback>
                <p:oleObj name="Equation" r:id="rId9" imgW="176508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4192588"/>
                        <a:ext cx="1765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61552"/>
              </p:ext>
            </p:extLst>
          </p:nvPr>
        </p:nvGraphicFramePr>
        <p:xfrm>
          <a:off x="5041900" y="4205288"/>
          <a:ext cx="147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1" imgW="1473120" imgH="939600" progId="Equation.DSMT4">
                  <p:embed/>
                </p:oleObj>
              </mc:Choice>
              <mc:Fallback>
                <p:oleObj name="Equation" r:id="rId11" imgW="147312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205288"/>
                        <a:ext cx="1473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12392"/>
              </p:ext>
            </p:extLst>
          </p:nvPr>
        </p:nvGraphicFramePr>
        <p:xfrm>
          <a:off x="6617648" y="45085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3" imgW="457200" imgH="279360" progId="Equation.DSMT4">
                  <p:embed/>
                </p:oleObj>
              </mc:Choice>
              <mc:Fallback>
                <p:oleObj name="Equation" r:id="rId13" imgW="45720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648" y="4508500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5334000" y="42926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-960000" flipV="1">
            <a:off x="5334000" y="48006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-960000" flipV="1">
            <a:off x="5943600" y="43434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43600" y="48006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755380"/>
              </p:ext>
            </p:extLst>
          </p:nvPr>
        </p:nvGraphicFramePr>
        <p:xfrm>
          <a:off x="5949950" y="3035300"/>
          <a:ext cx="2578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5" imgW="2577960" imgH="1168200" progId="Equation.DSMT4">
                  <p:embed/>
                </p:oleObj>
              </mc:Choice>
              <mc:Fallback>
                <p:oleObj name="Equation" r:id="rId15" imgW="2577960" imgH="1168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035300"/>
                        <a:ext cx="2578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Probability Density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The function                     is a probability function on the 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interval [1, 5].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Find the probability that </a:t>
            </a:r>
            <a:r>
              <a:rPr lang="en-US" i="1" dirty="0"/>
              <a:t>x</a:t>
            </a:r>
            <a:r>
              <a:rPr lang="en-US" dirty="0"/>
              <a:t> is between 1 and 2.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Show that the probability at </a:t>
            </a:r>
            <a:r>
              <a:rPr lang="en-US" i="1" dirty="0"/>
              <a:t>x</a:t>
            </a:r>
            <a:r>
              <a:rPr lang="en-US" dirty="0"/>
              <a:t> = 3 is 0.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Solutions:</a:t>
            </a:r>
            <a:r>
              <a:rPr lang="en-US" dirty="0"/>
              <a:t>   </a:t>
            </a:r>
          </a:p>
        </p:txBody>
      </p:sp>
      <p:graphicFrame>
        <p:nvGraphicFramePr>
          <p:cNvPr id="248834" name="Object 2"/>
          <p:cNvGraphicFramePr>
            <a:graphicFrameLocks noChangeAspect="1"/>
          </p:cNvGraphicFramePr>
          <p:nvPr/>
        </p:nvGraphicFramePr>
        <p:xfrm>
          <a:off x="2389496" y="1115704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1638300" imgH="838200" progId="Equation.DSMT4">
                  <p:embed/>
                </p:oleObj>
              </mc:Choice>
              <mc:Fallback>
                <p:oleObj name="Equation" r:id="rId3" imgW="16383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496" y="1115704"/>
                        <a:ext cx="163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07280" y="4002866"/>
            <a:ext cx="3931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Evaluate the integral of the function on the interval [1, 2].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3400" y="4087504"/>
          <a:ext cx="212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2120760" imgH="469800" progId="Equation.DSMT4">
                  <p:embed/>
                </p:oleObj>
              </mc:Choice>
              <mc:Fallback>
                <p:oleObj name="Equation" r:id="rId5" imgW="21207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87504"/>
                        <a:ext cx="212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680648" y="3886200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7" imgW="1600200" imgH="838080" progId="Equation.DSMT4">
                  <p:embed/>
                </p:oleObj>
              </mc:Choice>
              <mc:Fallback>
                <p:oleObj name="Equation" r:id="rId7" imgW="1600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648" y="3886200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680648" y="4835856"/>
          <a:ext cx="1460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9" imgW="1460160" imgH="1104840" progId="Equation.DSMT4">
                  <p:embed/>
                </p:oleObj>
              </mc:Choice>
              <mc:Fallback>
                <p:oleObj name="Equation" r:id="rId9" imgW="146016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648" y="4835856"/>
                        <a:ext cx="1460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218296" y="4822208"/>
          <a:ext cx="977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1" imgW="977760" imgH="1104840" progId="Equation.DSMT4">
                  <p:embed/>
                </p:oleObj>
              </mc:Choice>
              <mc:Fallback>
                <p:oleObj name="Equation" r:id="rId11" imgW="977760" imgH="1104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296" y="4822208"/>
                        <a:ext cx="9779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256852" y="4968920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3" imgW="1434960" imgH="838080" progId="Equation.DSMT4">
                  <p:embed/>
                </p:oleObj>
              </mc:Choice>
              <mc:Fallback>
                <p:oleObj name="Equation" r:id="rId13" imgW="14349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852" y="4968920"/>
                        <a:ext cx="143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705600" y="4953000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5" imgW="533160" imgH="838080" progId="Equation.DSMT4">
                  <p:embed/>
                </p:oleObj>
              </mc:Choice>
              <mc:Fallback>
                <p:oleObj name="Equation" r:id="rId15" imgW="5331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3000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Probability Density Function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500326"/>
            <a:ext cx="3931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Evaluate the integral of the function at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= 3.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33400" y="1510352"/>
          <a:ext cx="166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663560" imgH="469800" progId="Equation.DSMT4">
                  <p:embed/>
                </p:oleObj>
              </mc:Choice>
              <mc:Fallback>
                <p:oleObj name="Equation" r:id="rId3" imgW="1663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10352"/>
                        <a:ext cx="166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37096" y="1301088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1600200" imgH="838080" progId="Equation.DSMT4">
                  <p:embed/>
                </p:oleObj>
              </mc:Choice>
              <mc:Fallback>
                <p:oleObj name="Equation" r:id="rId5" imgW="16002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96" y="1301088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872552" y="1586552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482400" imgH="291960" progId="Equation.DSMT4">
                  <p:embed/>
                </p:oleObj>
              </mc:Choice>
              <mc:Fallback>
                <p:oleObj name="Equation" r:id="rId7" imgW="4824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552" y="1586552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r>
              <a:rPr lang="en-US" dirty="0">
                <a:solidFill>
                  <a:srgbClr val="000000"/>
                </a:solidFill>
              </a:rPr>
              <a:t>Part </a:t>
            </a:r>
            <a:r>
              <a:rPr lang="en-US" b="1" dirty="0">
                <a:solidFill>
                  <a:srgbClr val="000000"/>
                </a:solidFill>
              </a:rPr>
              <a:t>b. </a:t>
            </a:r>
            <a:r>
              <a:rPr lang="en-US" dirty="0">
                <a:solidFill>
                  <a:srgbClr val="000000"/>
                </a:solidFill>
              </a:rPr>
              <a:t>in Example 2 illustrates the fact that, </a:t>
            </a:r>
            <a:r>
              <a:rPr lang="en-US" b="1" dirty="0">
                <a:solidFill>
                  <a:srgbClr val="000000"/>
                </a:solidFill>
              </a:rPr>
              <a:t>for a continuous random variable, the probability that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 will have any one specific value is 0.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Exponential Distribution</a:t>
            </a:r>
          </a:p>
          <a:p>
            <a:r>
              <a:rPr lang="en-US" dirty="0">
                <a:solidFill>
                  <a:srgbClr val="000000"/>
                </a:solidFill>
              </a:rPr>
              <a:t>A continuous random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exponentially distributed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the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if it has a probability density function of the form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50974"/>
              </p:ext>
            </p:extLst>
          </p:nvPr>
        </p:nvGraphicFramePr>
        <p:xfrm>
          <a:off x="509588" y="3200400"/>
          <a:ext cx="5181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5181480" imgH="1828800" progId="Equation.DSMT4">
                  <p:embed/>
                </p:oleObj>
              </mc:Choice>
              <mc:Fallback>
                <p:oleObj name="Equation" r:id="rId3" imgW="5181480" imgH="182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200400"/>
                        <a:ext cx="5181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564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Calibri</vt:lpstr>
      <vt:lpstr>Cambria Math</vt:lpstr>
      <vt:lpstr>Office Theme</vt:lpstr>
      <vt:lpstr>Equation</vt:lpstr>
      <vt:lpstr>MathType 6.0 Equation</vt:lpstr>
      <vt:lpstr>Section 7.5</vt:lpstr>
      <vt:lpstr>Objectives</vt:lpstr>
      <vt:lpstr>Probability</vt:lpstr>
      <vt:lpstr>Probability Density Function</vt:lpstr>
      <vt:lpstr>Example 1: Probability Density Function </vt:lpstr>
      <vt:lpstr>Example 2: Probability Density Function</vt:lpstr>
      <vt:lpstr>Example 2: Probability Density Function (cont.)</vt:lpstr>
      <vt:lpstr>Probability Density Function</vt:lpstr>
      <vt:lpstr>Exponential Distributions</vt:lpstr>
      <vt:lpstr>Example 3: Exponential Distributions</vt:lpstr>
      <vt:lpstr>Example 3: Exponential Distributions (cont.)</vt:lpstr>
      <vt:lpstr>Example 3: Exponential Distributions (cont.)</vt:lpstr>
      <vt:lpstr>Exponential Distributions</vt:lpstr>
      <vt:lpstr>Expected Value</vt:lpstr>
      <vt:lpstr>Example 4: Calculating Expected Value</vt:lpstr>
      <vt:lpstr>Example 4: Calculating Expected Value (cont.)</vt:lpstr>
      <vt:lpstr>Example 5: Calculating Expected Value </vt:lpstr>
      <vt:lpstr>Example 5: Calculating Expected Value (cont.)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 Breuer</cp:lastModifiedBy>
  <cp:revision>40</cp:revision>
  <dcterms:created xsi:type="dcterms:W3CDTF">2013-04-26T14:43:13Z</dcterms:created>
  <dcterms:modified xsi:type="dcterms:W3CDTF">2019-08-14T13:01:48Z</dcterms:modified>
</cp:coreProperties>
</file>