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Sylfaen" panose="010A0502050306030303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00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5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2F9D8-32F9-4617-B1A9-BED36C29E774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8FCC-4451-48DD-881D-A901E275F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9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9.pn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Volume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Find the volume of a solid of revolution.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of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96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Volume of a Solid of Revolution 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is a nonnegative continuous function on the interval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], then the volume of the solid formed by revolving the region bounded by the graph of the function and the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-axis 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≤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≤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about the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-axis is given by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18378"/>
              </p:ext>
            </p:extLst>
          </p:nvPr>
        </p:nvGraphicFramePr>
        <p:xfrm>
          <a:off x="3200400" y="3956050"/>
          <a:ext cx="2743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743200" imgH="698400" progId="Equation.DSMT4">
                  <p:embed/>
                </p:oleObj>
              </mc:Choice>
              <mc:Fallback>
                <p:oleObj name="Equation" r:id="rId3" imgW="2743200" imgH="698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956050"/>
                        <a:ext cx="2743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Finding the Volume of a Solid of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volume of the solid of revolution generated by </a:t>
            </a:r>
          </a:p>
          <a:p>
            <a:r>
              <a:rPr lang="en-US" dirty="0"/>
              <a:t>revolving the region under the curve              from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0 </a:t>
            </a:r>
            <a:r>
              <a:rPr lang="en-US" dirty="0"/>
              <a:t>to 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4 </a:t>
            </a:r>
            <a:r>
              <a:rPr lang="en-US" dirty="0"/>
              <a:t>about the axis.</a:t>
            </a:r>
          </a:p>
          <a:p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5868348" y="1776480"/>
          <a:ext cx="1003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3" imgW="1002865" imgH="482391" progId="Equation.DSMT4">
                  <p:embed/>
                </p:oleObj>
              </mc:Choice>
              <mc:Fallback>
                <p:oleObj name="Equation" r:id="rId3" imgW="1002865" imgH="48239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348" y="1776480"/>
                        <a:ext cx="1003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8136" y="2397456"/>
            <a:ext cx="3379455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508008"/>
            <a:ext cx="4418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volume is </a:t>
            </a: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l-GR" sz="2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800" dirty="0">
                <a:solidFill>
                  <a:srgbClr val="FF0000"/>
                </a:solidFill>
              </a:rPr>
              <a:t> cubic units</a:t>
            </a:r>
            <a:r>
              <a:rPr lang="en-US" sz="2800" dirty="0"/>
              <a:t>.</a:t>
            </a:r>
            <a:endParaRPr lang="en-US" sz="2800" dirty="0">
              <a:latin typeface="Sylfaen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616825"/>
              </p:ext>
            </p:extLst>
          </p:nvPr>
        </p:nvGraphicFramePr>
        <p:xfrm>
          <a:off x="2005013" y="2681288"/>
          <a:ext cx="267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6" imgW="2679480" imgH="698400" progId="Equation.DSMT4">
                  <p:embed/>
                </p:oleObj>
              </mc:Choice>
              <mc:Fallback>
                <p:oleObj name="Equation" r:id="rId6" imgW="267948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2681288"/>
                        <a:ext cx="267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44360"/>
              </p:ext>
            </p:extLst>
          </p:nvPr>
        </p:nvGraphicFramePr>
        <p:xfrm>
          <a:off x="2295525" y="3498850"/>
          <a:ext cx="2070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8" imgW="2070000" imgH="761760" progId="Equation.DSMT4">
                  <p:embed/>
                </p:oleObj>
              </mc:Choice>
              <mc:Fallback>
                <p:oleObj name="Equation" r:id="rId8" imgW="2070000" imgH="761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3498850"/>
                        <a:ext cx="2070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6528"/>
              </p:ext>
            </p:extLst>
          </p:nvPr>
        </p:nvGraphicFramePr>
        <p:xfrm>
          <a:off x="2301875" y="4370388"/>
          <a:ext cx="1574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0" imgW="1574640" imgH="1168200" progId="Equation.DSMT4">
                  <p:embed/>
                </p:oleObj>
              </mc:Choice>
              <mc:Fallback>
                <p:oleObj name="Equation" r:id="rId10" imgW="1574640" imgH="1168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4370388"/>
                        <a:ext cx="15748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4443"/>
              </p:ext>
            </p:extLst>
          </p:nvPr>
        </p:nvGraphicFramePr>
        <p:xfrm>
          <a:off x="3887788" y="4814888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2" imgW="723600" imgH="291960" progId="Equation.DSMT4">
                  <p:embed/>
                </p:oleObj>
              </mc:Choice>
              <mc:Fallback>
                <p:oleObj name="Equation" r:id="rId12" imgW="723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4814888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226723"/>
              </p:ext>
            </p:extLst>
          </p:nvPr>
        </p:nvGraphicFramePr>
        <p:xfrm>
          <a:off x="4375150" y="3568700"/>
          <a:ext cx="1460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4" imgW="1460160" imgH="698400" progId="Equation.DSMT4">
                  <p:embed/>
                </p:oleObj>
              </mc:Choice>
              <mc:Fallback>
                <p:oleObj name="Equation" r:id="rId14" imgW="1460160" imgH="698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3568700"/>
                        <a:ext cx="1460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Finding the Volume of a Solid of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region under the line              from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0 </a:t>
            </a:r>
            <a:r>
              <a:rPr lang="en-US" dirty="0"/>
              <a:t>to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/>
              <a:t> is </a:t>
            </a:r>
          </a:p>
          <a:p>
            <a:pPr>
              <a:spcBef>
                <a:spcPts val="1800"/>
              </a:spcBef>
            </a:pPr>
            <a:r>
              <a:rPr lang="en-US" dirty="0"/>
              <a:t>revolved about the </a:t>
            </a:r>
            <a:r>
              <a:rPr lang="en-US" i="1" dirty="0"/>
              <a:t>x</a:t>
            </a:r>
            <a:r>
              <a:rPr lang="en-US" dirty="0"/>
              <a:t>-axis, a circular cone is formed. Find the volume of this cone.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4457700" y="1103004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1002865" imgH="837836" progId="Equation.DSMT4">
                  <p:embed/>
                </p:oleObj>
              </mc:Choice>
              <mc:Fallback>
                <p:oleObj name="Equation" r:id="rId3" imgW="1002865" imgH="83783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1103004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283913"/>
            <a:ext cx="3750590" cy="3657600"/>
          </a:xfrm>
          <a:prstGeom prst="rect">
            <a:avLst/>
          </a:prstGeom>
        </p:spPr>
      </p:pic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9658"/>
              </p:ext>
            </p:extLst>
          </p:nvPr>
        </p:nvGraphicFramePr>
        <p:xfrm>
          <a:off x="2122488" y="2979738"/>
          <a:ext cx="245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6" imgW="2450880" imgH="698400" progId="Equation.DSMT4">
                  <p:embed/>
                </p:oleObj>
              </mc:Choice>
              <mc:Fallback>
                <p:oleObj name="Equation" r:id="rId6" imgW="245088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979738"/>
                        <a:ext cx="2451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38495"/>
              </p:ext>
            </p:extLst>
          </p:nvPr>
        </p:nvGraphicFramePr>
        <p:xfrm>
          <a:off x="2424113" y="3789363"/>
          <a:ext cx="2120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8" imgW="2120760" imgH="1002960" progId="Equation.DSMT4">
                  <p:embed/>
                </p:oleObj>
              </mc:Choice>
              <mc:Fallback>
                <p:oleObj name="Equation" r:id="rId8" imgW="2120760" imgH="1002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789363"/>
                        <a:ext cx="2120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38262"/>
              </p:ext>
            </p:extLst>
          </p:nvPr>
        </p:nvGraphicFramePr>
        <p:xfrm>
          <a:off x="2398713" y="4876800"/>
          <a:ext cx="1968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10" imgW="1968480" imgH="876240" progId="Equation.DSMT4">
                  <p:embed/>
                </p:oleObj>
              </mc:Choice>
              <mc:Fallback>
                <p:oleObj name="Equation" r:id="rId10" imgW="196848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4876800"/>
                        <a:ext cx="1968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Finding the Volume of a Solid of Revolution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457200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 the volume is given by the standard formula </a:t>
            </a:r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39602"/>
              </p:ext>
            </p:extLst>
          </p:nvPr>
        </p:nvGraphicFramePr>
        <p:xfrm>
          <a:off x="7726363" y="4427538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3" imgW="1028520" imgH="838080" progId="Equation.DSMT4">
                  <p:embed/>
                </p:oleObj>
              </mc:Choice>
              <mc:Fallback>
                <p:oleObj name="Equation" r:id="rId3" imgW="1028520" imgH="838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3" y="4427538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525515"/>
              </p:ext>
            </p:extLst>
          </p:nvPr>
        </p:nvGraphicFramePr>
        <p:xfrm>
          <a:off x="3568700" y="1219200"/>
          <a:ext cx="1981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5" imgW="1981080" imgH="1168200" progId="Equation.DSMT4">
                  <p:embed/>
                </p:oleObj>
              </mc:Choice>
              <mc:Fallback>
                <p:oleObj name="Equation" r:id="rId5" imgW="1981080" imgH="1168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1219200"/>
                        <a:ext cx="19812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627399"/>
              </p:ext>
            </p:extLst>
          </p:nvPr>
        </p:nvGraphicFramePr>
        <p:xfrm>
          <a:off x="3575050" y="2520950"/>
          <a:ext cx="1689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7" imgW="1688760" imgH="1015920" progId="Equation.DSMT4">
                  <p:embed/>
                </p:oleObj>
              </mc:Choice>
              <mc:Fallback>
                <p:oleObj name="Equation" r:id="rId7" imgW="1688760" imgH="1015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520950"/>
                        <a:ext cx="1689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80297"/>
              </p:ext>
            </p:extLst>
          </p:nvPr>
        </p:nvGraphicFramePr>
        <p:xfrm>
          <a:off x="3576638" y="3616325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9" imgW="1231560" imgH="838080" progId="Equation.DSMT4">
                  <p:embed/>
                </p:oleObj>
              </mc:Choice>
              <mc:Fallback>
                <p:oleObj name="Equation" r:id="rId9" imgW="12315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3616325"/>
                        <a:ext cx="123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366755"/>
            <a:ext cx="3657600" cy="36149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region bounded by the parabola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9 −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the     </a:t>
            </a:r>
            <a:r>
              <a:rPr lang="en-US" i="1" dirty="0"/>
              <a:t>x</a:t>
            </a:r>
            <a:r>
              <a:rPr lang="en-US" dirty="0"/>
              <a:t>-axis is revolved about the </a:t>
            </a:r>
            <a:r>
              <a:rPr lang="en-US" i="1" dirty="0"/>
              <a:t>x</a:t>
            </a:r>
            <a:r>
              <a:rPr lang="en-US" dirty="0"/>
              <a:t>-axis. Find the volume of the solid of revolution that is generated.</a:t>
            </a:r>
          </a:p>
          <a:p>
            <a:r>
              <a:rPr lang="en-US" b="1" dirty="0"/>
              <a:t>Solution:  </a:t>
            </a:r>
          </a:p>
          <a:p>
            <a:r>
              <a:rPr lang="en-US" dirty="0"/>
              <a:t>Set </a:t>
            </a:r>
            <a:r>
              <a:rPr lang="en-US" i="1" dirty="0"/>
              <a:t>y</a:t>
            </a:r>
            <a:r>
              <a:rPr lang="en-US" dirty="0"/>
              <a:t> = 0 to find the points where</a:t>
            </a:r>
          </a:p>
          <a:p>
            <a:pPr>
              <a:spcBef>
                <a:spcPts val="0"/>
              </a:spcBef>
            </a:pPr>
            <a:r>
              <a:rPr lang="en-US" dirty="0"/>
              <a:t>the parabola intersects the </a:t>
            </a:r>
            <a:r>
              <a:rPr lang="en-US" i="1" dirty="0"/>
              <a:t>x</a:t>
            </a:r>
            <a:r>
              <a:rPr lang="en-US" dirty="0"/>
              <a:t>-axis.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the Volume of a Solid of Revolution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147248" y="4288808"/>
          <a:ext cx="1358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4" imgW="1358640" imgH="380880" progId="Equation.DSMT4">
                  <p:embed/>
                </p:oleObj>
              </mc:Choice>
              <mc:Fallback>
                <p:oleObj name="Equation" r:id="rId4" imgW="135864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248" y="4288808"/>
                        <a:ext cx="1358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604448" y="4890448"/>
          <a:ext cx="86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6" imgW="863280" imgH="380880" progId="Equation.DSMT4">
                  <p:embed/>
                </p:oleObj>
              </mc:Choice>
              <mc:Fallback>
                <p:oleObj name="Equation" r:id="rId6" imgW="86328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448" y="4890448"/>
                        <a:ext cx="863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764808" y="5492088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8" imgW="952200" imgH="380880" progId="Equation.DSMT4">
                  <p:embed/>
                </p:oleObj>
              </mc:Choice>
              <mc:Fallback>
                <p:oleObj name="Equation" r:id="rId8" imgW="9522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808" y="5492088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the Volume of a Solid of Revolution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1798"/>
              </p:ext>
            </p:extLst>
          </p:nvPr>
        </p:nvGraphicFramePr>
        <p:xfrm>
          <a:off x="1176338" y="1227138"/>
          <a:ext cx="2743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3" imgW="2743200" imgH="698400" progId="Equation.DSMT4">
                  <p:embed/>
                </p:oleObj>
              </mc:Choice>
              <mc:Fallback>
                <p:oleObj name="Equation" r:id="rId3" imgW="274320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227138"/>
                        <a:ext cx="2743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26734"/>
              </p:ext>
            </p:extLst>
          </p:nvPr>
        </p:nvGraphicFramePr>
        <p:xfrm>
          <a:off x="1436688" y="2003425"/>
          <a:ext cx="2514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5" imgW="2514600" imgH="698400" progId="Equation.DSMT4">
                  <p:embed/>
                </p:oleObj>
              </mc:Choice>
              <mc:Fallback>
                <p:oleObj name="Equation" r:id="rId5" imgW="251460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2003425"/>
                        <a:ext cx="2514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76779"/>
              </p:ext>
            </p:extLst>
          </p:nvPr>
        </p:nvGraphicFramePr>
        <p:xfrm>
          <a:off x="1430338" y="2819400"/>
          <a:ext cx="3543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7" imgW="3543120" imgH="698400" progId="Equation.DSMT4">
                  <p:embed/>
                </p:oleObj>
              </mc:Choice>
              <mc:Fallback>
                <p:oleObj name="Equation" r:id="rId7" imgW="3543120" imgH="698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2819400"/>
                        <a:ext cx="3543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288050"/>
              </p:ext>
            </p:extLst>
          </p:nvPr>
        </p:nvGraphicFramePr>
        <p:xfrm>
          <a:off x="1447800" y="3595688"/>
          <a:ext cx="3543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9" imgW="3543120" imgH="1168200" progId="Equation.DSMT4">
                  <p:embed/>
                </p:oleObj>
              </mc:Choice>
              <mc:Fallback>
                <p:oleObj name="Equation" r:id="rId9" imgW="3543120" imgH="1168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95688"/>
                        <a:ext cx="35433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390058"/>
              </p:ext>
            </p:extLst>
          </p:nvPr>
        </p:nvGraphicFramePr>
        <p:xfrm>
          <a:off x="1481138" y="4870450"/>
          <a:ext cx="6477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11" imgW="6476760" imgH="990360" progId="Equation.DSMT4">
                  <p:embed/>
                </p:oleObj>
              </mc:Choice>
              <mc:Fallback>
                <p:oleObj name="Equation" r:id="rId11" imgW="647676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4870450"/>
                        <a:ext cx="6477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the Volume of a Solid of Revolution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143000"/>
            <a:ext cx="3307141" cy="4754880"/>
          </a:xfrm>
          <a:prstGeom prst="rect">
            <a:avLst/>
          </a:prstGeom>
        </p:spPr>
      </p:pic>
      <p:graphicFrame>
        <p:nvGraphicFramePr>
          <p:cNvPr id="237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350161"/>
              </p:ext>
            </p:extLst>
          </p:nvPr>
        </p:nvGraphicFramePr>
        <p:xfrm>
          <a:off x="442913" y="3733800"/>
          <a:ext cx="491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4" imgW="4914720" imgH="838080" progId="Equation.DSMT4">
                  <p:embed/>
                </p:oleObj>
              </mc:Choice>
              <mc:Fallback>
                <p:oleObj name="Equation" r:id="rId4" imgW="4914720" imgH="838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733800"/>
                        <a:ext cx="491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12223"/>
              </p:ext>
            </p:extLst>
          </p:nvPr>
        </p:nvGraphicFramePr>
        <p:xfrm>
          <a:off x="1538288" y="1441450"/>
          <a:ext cx="317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6" imgW="3174840" imgH="939600" progId="Equation.DSMT4">
                  <p:embed/>
                </p:oleObj>
              </mc:Choice>
              <mc:Fallback>
                <p:oleObj name="Equation" r:id="rId6" imgW="317484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441450"/>
                        <a:ext cx="3175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605932"/>
              </p:ext>
            </p:extLst>
          </p:nvPr>
        </p:nvGraphicFramePr>
        <p:xfrm>
          <a:off x="1527175" y="2479675"/>
          <a:ext cx="130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8" imgW="1307880" imgH="838080" progId="Equation.DSMT4">
                  <p:embed/>
                </p:oleObj>
              </mc:Choice>
              <mc:Fallback>
                <p:oleObj name="Equation" r:id="rId8" imgW="13078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479675"/>
                        <a:ext cx="1308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282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Cambria Math</vt:lpstr>
      <vt:lpstr>Courier New</vt:lpstr>
      <vt:lpstr>Calibri</vt:lpstr>
      <vt:lpstr>Arial</vt:lpstr>
      <vt:lpstr>Sylfaen</vt:lpstr>
      <vt:lpstr>Office Theme</vt:lpstr>
      <vt:lpstr>Equation</vt:lpstr>
      <vt:lpstr>MathType 6.0 Equation</vt:lpstr>
      <vt:lpstr>Section 7.6</vt:lpstr>
      <vt:lpstr>Objectives</vt:lpstr>
      <vt:lpstr>Solid of Revolution </vt:lpstr>
      <vt:lpstr>Example 1: Finding the Volume of a Solid of Revolution</vt:lpstr>
      <vt:lpstr>Example 2: Finding the Volume of a Solid of Revolution</vt:lpstr>
      <vt:lpstr>Example 2: Finding the Volume of a Solid of Revolution (cont.)</vt:lpstr>
      <vt:lpstr>Example 3: Finding the Volume of a Solid of Revolution</vt:lpstr>
      <vt:lpstr>Example 3: Finding the Volume of a Solid of Revolution (cont.)</vt:lpstr>
      <vt:lpstr>Example 3: Finding the Volume of a Solid of Revolution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Daniel Breuer</cp:lastModifiedBy>
  <cp:revision>38</cp:revision>
  <dcterms:created xsi:type="dcterms:W3CDTF">2013-04-26T14:43:13Z</dcterms:created>
  <dcterms:modified xsi:type="dcterms:W3CDTF">2018-09-06T18:32:02Z</dcterms:modified>
</cp:coreProperties>
</file>