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7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11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075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69F24-7DD4-498A-BB02-8D7AEF74DF84}" type="datetimeFigureOut">
              <a:rPr lang="en-US" smtClean="0"/>
              <a:pPr/>
              <a:t>6/16/2021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3B89E-104D-4F5A-A7B3-2F6695DEC0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31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38.wmf"/><Relationship Id="rId2" Type="http://schemas.openxmlformats.org/officeDocument/2006/relationships/oleObject" Target="../embeddings/oleObject30.bin"/><Relationship Id="rId16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39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40.wmf"/><Relationship Id="rId7" Type="http://schemas.openxmlformats.org/officeDocument/2006/relationships/image" Target="../media/image42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1.bin"/><Relationship Id="rId5" Type="http://schemas.openxmlformats.org/officeDocument/2006/relationships/image" Target="../media/image41.w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4.bin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64.wmf"/><Relationship Id="rId2" Type="http://schemas.openxmlformats.org/officeDocument/2006/relationships/oleObject" Target="../embeddings/oleObject56.bin"/><Relationship Id="rId16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60.bin"/><Relationship Id="rId19" Type="http://schemas.openxmlformats.org/officeDocument/2006/relationships/image" Target="../media/image65.wmf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73.wmf"/><Relationship Id="rId18" Type="http://schemas.openxmlformats.org/officeDocument/2006/relationships/oleObject" Target="../embeddings/oleObject75.bin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2.bin"/><Relationship Id="rId17" Type="http://schemas.openxmlformats.org/officeDocument/2006/relationships/image" Target="../media/image75.wmf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5" Type="http://schemas.openxmlformats.org/officeDocument/2006/relationships/image" Target="../media/image74.wmf"/><Relationship Id="rId10" Type="http://schemas.openxmlformats.org/officeDocument/2006/relationships/oleObject" Target="../embeddings/oleObject71.bin"/><Relationship Id="rId19" Type="http://schemas.openxmlformats.org/officeDocument/2006/relationships/image" Target="../media/image76.wmf"/><Relationship Id="rId4" Type="http://schemas.openxmlformats.org/officeDocument/2006/relationships/oleObject" Target="../embeddings/oleObject68.bin"/><Relationship Id="rId9" Type="http://schemas.openxmlformats.org/officeDocument/2006/relationships/image" Target="../media/image71.wmf"/><Relationship Id="rId14" Type="http://schemas.openxmlformats.org/officeDocument/2006/relationships/oleObject" Target="../embeddings/oleObject7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82.wmf"/><Relationship Id="rId18" Type="http://schemas.openxmlformats.org/officeDocument/2006/relationships/oleObject" Target="../embeddings/oleObject84.bin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84.wmf"/><Relationship Id="rId2" Type="http://schemas.openxmlformats.org/officeDocument/2006/relationships/oleObject" Target="../embeddings/oleObject76.bin"/><Relationship Id="rId16" Type="http://schemas.openxmlformats.org/officeDocument/2006/relationships/oleObject" Target="../embeddings/oleObject8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10" Type="http://schemas.openxmlformats.org/officeDocument/2006/relationships/oleObject" Target="../embeddings/oleObject80.bin"/><Relationship Id="rId19" Type="http://schemas.openxmlformats.org/officeDocument/2006/relationships/image" Target="../media/image85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80.wmf"/><Relationship Id="rId14" Type="http://schemas.openxmlformats.org/officeDocument/2006/relationships/oleObject" Target="../embeddings/oleObject8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3" Type="http://schemas.openxmlformats.org/officeDocument/2006/relationships/image" Target="../media/image86.wmf"/><Relationship Id="rId7" Type="http://schemas.openxmlformats.org/officeDocument/2006/relationships/image" Target="../media/image88.wmf"/><Relationship Id="rId2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7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0" Type="http://schemas.openxmlformats.org/officeDocument/2006/relationships/oleObject" Target="../embeddings/oleObject89.bin"/><Relationship Id="rId4" Type="http://schemas.openxmlformats.org/officeDocument/2006/relationships/oleObject" Target="../embeddings/oleObject86.bin"/><Relationship Id="rId9" Type="http://schemas.openxmlformats.org/officeDocument/2006/relationships/image" Target="../media/image8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91.wmf"/><Relationship Id="rId7" Type="http://schemas.openxmlformats.org/officeDocument/2006/relationships/image" Target="../media/image93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95.wmf"/><Relationship Id="rId5" Type="http://schemas.openxmlformats.org/officeDocument/2006/relationships/image" Target="../media/image92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9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13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98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103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100.wmf"/><Relationship Id="rId5" Type="http://schemas.openxmlformats.org/officeDocument/2006/relationships/image" Target="../media/image97.wmf"/><Relationship Id="rId15" Type="http://schemas.openxmlformats.org/officeDocument/2006/relationships/image" Target="../media/image102.wmf"/><Relationship Id="rId10" Type="http://schemas.openxmlformats.org/officeDocument/2006/relationships/oleObject" Target="../embeddings/oleObject99.bin"/><Relationship Id="rId4" Type="http://schemas.openxmlformats.org/officeDocument/2006/relationships/oleObject" Target="../embeddings/oleObject96.bin"/><Relationship Id="rId9" Type="http://schemas.openxmlformats.org/officeDocument/2006/relationships/image" Target="../media/image99.wmf"/><Relationship Id="rId14" Type="http://schemas.openxmlformats.org/officeDocument/2006/relationships/oleObject" Target="../embeddings/oleObject10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3.bin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5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Partial Derivatives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Partial Derivative (cont.)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evaluate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5898" name="Object 10"/>
          <p:cNvGraphicFramePr>
            <a:graphicFrameLocks noChangeAspect="1"/>
          </p:cNvGraphicFramePr>
          <p:nvPr/>
        </p:nvGraphicFramePr>
        <p:xfrm>
          <a:off x="3061648" y="1309048"/>
          <a:ext cx="1181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588" imgH="495085" progId="Equation.DSMT4">
                  <p:embed/>
                </p:oleObj>
              </mc:Choice>
              <mc:Fallback>
                <p:oleObj name="Equation" r:id="rId2" imgW="1180588" imgH="495085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648" y="1309048"/>
                        <a:ext cx="1181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971800" y="1967552"/>
          <a:ext cx="1066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495000" progId="Equation.DSMT4">
                  <p:embed/>
                </p:oleObj>
              </mc:Choice>
              <mc:Fallback>
                <p:oleObj name="Equation" r:id="rId4" imgW="106668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67552"/>
                        <a:ext cx="1066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101152" y="1981200"/>
          <a:ext cx="207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70000" imgH="380880" progId="Equation.DSMT4">
                  <p:embed/>
                </p:oleObj>
              </mc:Choice>
              <mc:Fallback>
                <p:oleObj name="Equation" r:id="rId6" imgW="2070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1152" y="1981200"/>
                        <a:ext cx="207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4093192" y="2585112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71600" imgH="380880" progId="Equation.DSMT4">
                  <p:embed/>
                </p:oleObj>
              </mc:Choice>
              <mc:Fallback>
                <p:oleObj name="Equation" r:id="rId8" imgW="13716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3192" y="2585112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087504" y="3159456"/>
          <a:ext cx="76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61760" imgH="380880" progId="Equation.DSMT4">
                  <p:embed/>
                </p:oleObj>
              </mc:Choice>
              <mc:Fallback>
                <p:oleObj name="Equation" r:id="rId10" imgW="761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504" y="3159456"/>
                        <a:ext cx="76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Partial Derivative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3937744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dirty="0"/>
              <a:t>	Now we evaluate </a:t>
            </a:r>
          </a:p>
          <a:p>
            <a:pPr>
              <a:tabLst>
                <a:tab pos="463550" algn="l"/>
              </a:tabLst>
            </a:pPr>
            <a:endParaRPr lang="en-US" sz="2800" dirty="0"/>
          </a:p>
          <a:p>
            <a:pPr>
              <a:tabLst>
                <a:tab pos="463550" algn="l"/>
              </a:tabLst>
            </a:pPr>
            <a:endParaRPr lang="en-US" sz="2800" dirty="0"/>
          </a:p>
          <a:p>
            <a:pPr>
              <a:tabLst>
                <a:tab pos="463550" algn="l"/>
              </a:tabLst>
            </a:pPr>
            <a:endParaRPr lang="en-US" sz="2800" dirty="0"/>
          </a:p>
        </p:txBody>
      </p:sp>
      <p:graphicFrame>
        <p:nvGraphicFramePr>
          <p:cNvPr id="175106" name="Object 2"/>
          <p:cNvGraphicFramePr>
            <a:graphicFrameLocks noChangeAspect="1"/>
          </p:cNvGraphicFramePr>
          <p:nvPr/>
        </p:nvGraphicFramePr>
        <p:xfrm>
          <a:off x="3570596" y="3963874"/>
          <a:ext cx="11811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1100" imgH="508000" progId="Equation.DSMT4">
                  <p:embed/>
                </p:oleObj>
              </mc:Choice>
              <mc:Fallback>
                <p:oleObj name="Equation" r:id="rId2" imgW="1181100" imgH="5080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596" y="3963874"/>
                        <a:ext cx="11811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1349992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b="1" dirty="0"/>
              <a:t>b.</a:t>
            </a:r>
            <a:r>
              <a:rPr lang="en-US" sz="2800" dirty="0"/>
              <a:t>	To find 		 we do </a:t>
            </a:r>
            <a:r>
              <a:rPr lang="en-US" sz="2800" b="1" dirty="0"/>
              <a:t>not</a:t>
            </a:r>
            <a:r>
              <a:rPr lang="en-US" sz="2800" dirty="0"/>
              <a:t> use the Product Rule to 	differentiate 	   with respect to </a:t>
            </a:r>
            <a:r>
              <a:rPr lang="en-US" sz="2800" i="1" dirty="0"/>
              <a:t>y</a:t>
            </a:r>
            <a:r>
              <a:rPr lang="en-US" sz="2800" dirty="0"/>
              <a:t>, since </a:t>
            </a:r>
            <a:r>
              <a:rPr lang="en-US" sz="2800" i="1" dirty="0"/>
              <a:t>x</a:t>
            </a:r>
            <a:r>
              <a:rPr lang="en-US" sz="2800" dirty="0"/>
              <a:t> is treated 	as a constant. </a:t>
            </a:r>
          </a:p>
        </p:txBody>
      </p:sp>
      <p:graphicFrame>
        <p:nvGraphicFramePr>
          <p:cNvPr id="175108" name="Object 4"/>
          <p:cNvGraphicFramePr>
            <a:graphicFrameLocks noChangeAspect="1"/>
          </p:cNvGraphicFramePr>
          <p:nvPr/>
        </p:nvGraphicFramePr>
        <p:xfrm>
          <a:off x="2070409" y="1360592"/>
          <a:ext cx="1244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600" imgH="508000" progId="Equation.DSMT4">
                  <p:embed/>
                </p:oleObj>
              </mc:Choice>
              <mc:Fallback>
                <p:oleObj name="Equation" r:id="rId4" imgW="1244600" imgH="5080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409" y="1360592"/>
                        <a:ext cx="1244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09" name="Object 5"/>
          <p:cNvGraphicFramePr>
            <a:graphicFrameLocks noChangeAspect="1"/>
          </p:cNvGraphicFramePr>
          <p:nvPr/>
        </p:nvGraphicFramePr>
        <p:xfrm>
          <a:off x="2895909" y="1790804"/>
          <a:ext cx="59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900" imgH="381000" progId="Equation.DSMT4">
                  <p:embed/>
                </p:oleObj>
              </mc:Choice>
              <mc:Fallback>
                <p:oleObj name="Equation" r:id="rId6" imgW="596900" imgH="3810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909" y="1790804"/>
                        <a:ext cx="59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944504" y="2743200"/>
          <a:ext cx="1117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17440" imgH="507960" progId="Equation.DSMT4">
                  <p:embed/>
                </p:oleObj>
              </mc:Choice>
              <mc:Fallback>
                <p:oleObj name="Equation" r:id="rId8" imgW="1117440" imgH="507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504" y="2743200"/>
                        <a:ext cx="1117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128448" y="2729552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57400" imgH="444240" progId="Equation.DSMT4">
                  <p:embed/>
                </p:oleObj>
              </mc:Choice>
              <mc:Fallback>
                <p:oleObj name="Equation" r:id="rId10" imgW="20574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8448" y="2729552"/>
                        <a:ext cx="205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114800" y="3347112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76160" imgH="444240" progId="Equation.DSMT4">
                  <p:embed/>
                </p:oleObj>
              </mc:Choice>
              <mc:Fallback>
                <p:oleObj name="Equation" r:id="rId12" imgW="16761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47112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020704" y="4669808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66680" imgH="507960" progId="Equation.DSMT4">
                  <p:embed/>
                </p:oleObj>
              </mc:Choice>
              <mc:Fallback>
                <p:oleObj name="Equation" r:id="rId14" imgW="106668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0704" y="4669808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136408" y="4669808"/>
          <a:ext cx="196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68480" imgH="380880" progId="Equation.DSMT4">
                  <p:embed/>
                </p:oleObj>
              </mc:Choice>
              <mc:Fallback>
                <p:oleObj name="Equation" r:id="rId16" imgW="19684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6408" y="4669808"/>
                        <a:ext cx="1968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114800" y="5279408"/>
          <a:ext cx="1117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17440" imgH="380880" progId="Equation.DSMT4">
                  <p:embed/>
                </p:oleObj>
              </mc:Choice>
              <mc:Fallback>
                <p:oleObj name="Equation" r:id="rId18" imgW="111744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279408"/>
                        <a:ext cx="1117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the Partial Derivative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dirty="0"/>
              <a:t>Given the function 				      find all </a:t>
            </a:r>
          </a:p>
          <a:p>
            <a:pPr>
              <a:spcBef>
                <a:spcPts val="2400"/>
              </a:spcBef>
              <a:tabLst>
                <a:tab pos="463550" algn="l"/>
              </a:tabLst>
            </a:pPr>
            <a:r>
              <a:rPr lang="en-US" dirty="0"/>
              <a:t>the ordered pairs (</a:t>
            </a:r>
            <a:r>
              <a:rPr lang="en-US" i="1" dirty="0"/>
              <a:t>x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dirty="0"/>
              <a:t>) where both </a:t>
            </a:r>
            <a:endParaRPr lang="en-US" b="1" dirty="0"/>
          </a:p>
          <a:p>
            <a:pPr>
              <a:lnSpc>
                <a:spcPct val="150000"/>
              </a:lnSpc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Solution: </a:t>
            </a:r>
            <a:r>
              <a:rPr lang="en-US" dirty="0"/>
              <a:t>First, we find the partial derivatives.</a:t>
            </a:r>
          </a:p>
          <a:p>
            <a:pPr>
              <a:lnSpc>
                <a:spcPct val="150000"/>
              </a:lnSpc>
              <a:spcBef>
                <a:spcPts val="1200"/>
              </a:spcBef>
              <a:tabLst>
                <a:tab pos="463550" algn="l"/>
              </a:tabLst>
            </a:pPr>
            <a:endParaRPr lang="en-US" dirty="0"/>
          </a:p>
          <a:p>
            <a:pPr>
              <a:lnSpc>
                <a:spcPct val="150000"/>
              </a:lnSpc>
              <a:spcBef>
                <a:spcPts val="1200"/>
              </a:spcBef>
              <a:tabLst>
                <a:tab pos="463550" algn="l"/>
              </a:tabLst>
            </a:pPr>
            <a:r>
              <a:rPr lang="en-US" dirty="0"/>
              <a:t>We want to solve the following system of equations.</a:t>
            </a:r>
          </a:p>
        </p:txBody>
      </p:sp>
      <p:graphicFrame>
        <p:nvGraphicFramePr>
          <p:cNvPr id="174087" name="Object 7"/>
          <p:cNvGraphicFramePr>
            <a:graphicFrameLocks noChangeAspect="1"/>
          </p:cNvGraphicFramePr>
          <p:nvPr/>
        </p:nvGraphicFramePr>
        <p:xfrm>
          <a:off x="3276600" y="1317008"/>
          <a:ext cx="4064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4000" imgH="444500" progId="Equation.DSMT4">
                  <p:embed/>
                </p:oleObj>
              </mc:Choice>
              <mc:Fallback>
                <p:oleObj name="Equation" r:id="rId2" imgW="4064000" imgH="4445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17008"/>
                        <a:ext cx="4064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8782205"/>
              </p:ext>
            </p:extLst>
          </p:nvPr>
        </p:nvGraphicFramePr>
        <p:xfrm>
          <a:off x="5630840" y="1855148"/>
          <a:ext cx="2667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67000" imgH="901700" progId="Equation.DSMT4">
                  <p:embed/>
                </p:oleObj>
              </mc:Choice>
              <mc:Fallback>
                <p:oleObj name="Equation" r:id="rId4" imgW="2667000" imgH="9017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0840" y="1855148"/>
                        <a:ext cx="2667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9" name="Object 9"/>
          <p:cNvGraphicFramePr>
            <a:graphicFrameLocks noChangeAspect="1"/>
          </p:cNvGraphicFramePr>
          <p:nvPr/>
        </p:nvGraphicFramePr>
        <p:xfrm>
          <a:off x="2025650" y="3366448"/>
          <a:ext cx="5092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92700" imgH="901700" progId="Equation.DSMT4">
                  <p:embed/>
                </p:oleObj>
              </mc:Choice>
              <mc:Fallback>
                <p:oleObj name="Equation" r:id="rId6" imgW="5092700" imgH="9017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5650" y="3366448"/>
                        <a:ext cx="5092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1" name="Object 11"/>
          <p:cNvGraphicFramePr>
            <a:graphicFrameLocks noChangeAspect="1"/>
          </p:cNvGraphicFramePr>
          <p:nvPr/>
        </p:nvGraphicFramePr>
        <p:xfrm>
          <a:off x="3536950" y="4876800"/>
          <a:ext cx="2070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70100" imgH="1028700" progId="Equation.DSMT4">
                  <p:embed/>
                </p:oleObj>
              </mc:Choice>
              <mc:Fallback>
                <p:oleObj name="Equation" r:id="rId8" imgW="2070100" imgH="10287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4876800"/>
                        <a:ext cx="2070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Partial Derivative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>
            <a:noAutofit/>
          </a:bodyPr>
          <a:lstStyle/>
          <a:p>
            <a:r>
              <a:rPr lang="en-US" dirty="0"/>
              <a:t>Multiply each term in the first equation by −2, add to eliminate </a:t>
            </a:r>
            <a:r>
              <a:rPr lang="en-US" i="1" dirty="0"/>
              <a:t>y</a:t>
            </a:r>
            <a:r>
              <a:rPr lang="en-US" dirty="0"/>
              <a:t>, and then solve the resulting equation for </a:t>
            </a:r>
            <a:r>
              <a:rPr lang="en-US" i="1" dirty="0"/>
              <a:t>x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250000"/>
              </a:lnSpc>
            </a:pPr>
            <a:r>
              <a:rPr lang="en-US" dirty="0"/>
              <a:t>Thus, both partial derivatives are 0 at</a:t>
            </a:r>
            <a:r>
              <a:rPr lang="en-US" dirty="0">
                <a:solidFill>
                  <a:srgbClr val="FF0000"/>
                </a:solidFill>
              </a:rPr>
              <a:t> (2, 3)</a:t>
            </a:r>
            <a:r>
              <a:rPr lang="en-US" dirty="0"/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15552" y="2106680"/>
            <a:ext cx="28576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each term by −2.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208736"/>
            <a:ext cx="3733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the equations to eliminate </a:t>
            </a:r>
            <a:r>
              <a:rPr lang="en-US" sz="2000" i="1" dirty="0">
                <a:solidFill>
                  <a:srgbClr val="008080"/>
                </a:solidFill>
              </a:rPr>
              <a:t>y.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012116" y="3684896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88256" y="4120488"/>
            <a:ext cx="4155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Substitute </a:t>
            </a:r>
            <a:r>
              <a:rPr lang="en-US" sz="2000" i="1" dirty="0">
                <a:solidFill>
                  <a:srgbClr val="FF0000"/>
                </a:solidFill>
              </a:rPr>
              <a:t>x</a:t>
            </a:r>
            <a:r>
              <a:rPr lang="en-US" sz="2000" dirty="0">
                <a:solidFill>
                  <a:srgbClr val="FF0000"/>
                </a:solidFill>
              </a:rPr>
              <a:t> = 2</a:t>
            </a:r>
            <a:r>
              <a:rPr lang="en-US" sz="2000" dirty="0">
                <a:solidFill>
                  <a:srgbClr val="008080"/>
                </a:solidFill>
              </a:rPr>
              <a:t> in one of the original equations and solve for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949450" y="2114550"/>
          <a:ext cx="2184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84120" imgH="1015920" progId="Equation.DSMT4">
                  <p:embed/>
                </p:oleObj>
              </mc:Choice>
              <mc:Fallback>
                <p:oleObj name="Equation" r:id="rId2" imgW="218412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9450" y="2114550"/>
                        <a:ext cx="21844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981200" y="3276600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291960" progId="Equation.DSMT4">
                  <p:embed/>
                </p:oleObj>
              </mc:Choice>
              <mc:Fallback>
                <p:oleObj name="Equation" r:id="rId4" imgW="19555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276600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000044" y="3717504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279360" progId="Equation.DSMT4">
                  <p:embed/>
                </p:oleObj>
              </mc:Choice>
              <mc:Fallback>
                <p:oleObj name="Equation" r:id="rId6" imgW="71100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044" y="3717504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882444" y="4188352"/>
          <a:ext cx="185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4000" imgH="355320" progId="Equation.DSMT4">
                  <p:embed/>
                </p:oleObj>
              </mc:Choice>
              <mc:Fallback>
                <p:oleObj name="Equation" r:id="rId8" imgW="18540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2444" y="4188352"/>
                        <a:ext cx="1854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834944" y="4721752"/>
          <a:ext cx="889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355320" progId="Equation.DSMT4">
                  <p:embed/>
                </p:oleObj>
              </mc:Choice>
              <mc:Fallback>
                <p:oleObj name="Equation" r:id="rId10" imgW="88884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4944" y="4721752"/>
                        <a:ext cx="889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3012744" y="5230504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355320" progId="Equation.DSMT4">
                  <p:embed/>
                </p:oleObj>
              </mc:Choice>
              <mc:Fallback>
                <p:oleObj name="Equation" r:id="rId12" imgW="7110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744" y="5230504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Using the Cobb-Douglas Production Formula</a:t>
            </a:r>
          </a:p>
        </p:txBody>
      </p:sp>
      <p:sp>
        <p:nvSpPr>
          <p:cNvPr id="9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the production function </a:t>
            </a:r>
          </a:p>
          <a:p>
            <a:pPr>
              <a:spcBef>
                <a:spcPts val="0"/>
              </a:spcBef>
            </a:pPr>
            <a:r>
              <a:rPr lang="en-US" dirty="0"/>
              <a:t>is known. Determine the marginal productivity of labor and the marginal productivity of capital when 16 units of labor and 144 units of capital are used.</a:t>
            </a:r>
          </a:p>
          <a:p>
            <a:pPr>
              <a:lnSpc>
                <a:spcPct val="200000"/>
              </a:lnSpc>
              <a:spcBef>
                <a:spcPts val="0"/>
              </a:spcBef>
            </a:pPr>
            <a:r>
              <a:rPr lang="en-US" b="1" dirty="0"/>
              <a:t>Solution: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US" dirty="0"/>
          </a:p>
        </p:txBody>
      </p:sp>
      <p:graphicFrame>
        <p:nvGraphicFramePr>
          <p:cNvPr id="168970" name="Object 10"/>
          <p:cNvGraphicFramePr>
            <a:graphicFrameLocks noChangeAspect="1"/>
          </p:cNvGraphicFramePr>
          <p:nvPr/>
        </p:nvGraphicFramePr>
        <p:xfrm>
          <a:off x="6017904" y="1318904"/>
          <a:ext cx="2984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84500" imgH="495300" progId="Equation.DSMT4">
                  <p:embed/>
                </p:oleObj>
              </mc:Choice>
              <mc:Fallback>
                <p:oleObj name="Equation" r:id="rId2" imgW="2984500" imgH="49530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7904" y="1318904"/>
                        <a:ext cx="2984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133600" y="3214048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214048"/>
                        <a:ext cx="45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730500" y="3407392"/>
          <a:ext cx="2755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55800" imgH="482400" progId="Equation.DSMT4">
                  <p:embed/>
                </p:oleObj>
              </mc:Choice>
              <mc:Fallback>
                <p:oleObj name="Equation" r:id="rId6" imgW="27558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3407392"/>
                        <a:ext cx="2755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562600" y="3186752"/>
          <a:ext cx="1536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876240" progId="Equation.DSMT4">
                  <p:embed/>
                </p:oleObj>
              </mc:Choice>
              <mc:Fallback>
                <p:oleObj name="Equation" r:id="rId8" imgW="153648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186752"/>
                        <a:ext cx="1536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133600" y="4218296"/>
          <a:ext cx="457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901440" progId="Equation.DSMT4">
                  <p:embed/>
                </p:oleObj>
              </mc:Choice>
              <mc:Fallback>
                <p:oleObj name="Equation" r:id="rId10" imgW="457200" imgH="901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218296"/>
                        <a:ext cx="457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2730500" y="4397992"/>
          <a:ext cx="2755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55800" imgH="482400" progId="Equation.DSMT4">
                  <p:embed/>
                </p:oleObj>
              </mc:Choice>
              <mc:Fallback>
                <p:oleObj name="Equation" r:id="rId12" imgW="275580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4397992"/>
                        <a:ext cx="2755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562600" y="4191000"/>
          <a:ext cx="1549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939600" progId="Equation.DSMT4">
                  <p:embed/>
                </p:oleObj>
              </mc:Choice>
              <mc:Fallback>
                <p:oleObj name="Equation" r:id="rId14" imgW="1549080" imgH="939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191000"/>
                        <a:ext cx="1549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Using the Cobb-Douglas Production Formula (cont.)</a:t>
            </a:r>
          </a:p>
        </p:txBody>
      </p:sp>
      <p:sp>
        <p:nvSpPr>
          <p:cNvPr id="5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we see that adding one unit of labor will increase production by about </a:t>
            </a:r>
            <a:r>
              <a:rPr lang="en-US" dirty="0">
                <a:solidFill>
                  <a:srgbClr val="FF0000"/>
                </a:solidFill>
              </a:rPr>
              <a:t>3000 units</a:t>
            </a:r>
            <a:r>
              <a:rPr lang="en-US" dirty="0"/>
              <a:t> and adding one unit of capital will increase production by about </a:t>
            </a:r>
            <a:r>
              <a:rPr lang="en-US" dirty="0">
                <a:solidFill>
                  <a:srgbClr val="FF0000"/>
                </a:solidFill>
              </a:rPr>
              <a:t>333 units</a:t>
            </a:r>
            <a:r>
              <a:rPr lang="en-US" dirty="0"/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32105" y="3657600"/>
            <a:ext cx="21945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Only whole units are</a:t>
            </a:r>
          </a:p>
          <a:p>
            <a:r>
              <a:rPr lang="en-US" sz="2000" dirty="0">
                <a:solidFill>
                  <a:srgbClr val="008080"/>
                </a:solidFill>
              </a:rPr>
              <a:t>counted.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8172121"/>
              </p:ext>
            </p:extLst>
          </p:nvPr>
        </p:nvGraphicFramePr>
        <p:xfrm>
          <a:off x="533400" y="1219200"/>
          <a:ext cx="5880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79880" imgH="393480" progId="Equation.DSMT4">
                  <p:embed/>
                </p:oleObj>
              </mc:Choice>
              <mc:Fallback>
                <p:oleObj name="Equation" r:id="rId2" imgW="5879880" imgH="393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58801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762000" y="1820840"/>
          <a:ext cx="1905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1015920" progId="Equation.DSMT4">
                  <p:embed/>
                </p:oleObj>
              </mc:Choice>
              <mc:Fallback>
                <p:oleObj name="Equation" r:id="rId4" imgW="1904760" imgH="1015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820840"/>
                        <a:ext cx="19050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729552" y="1730992"/>
          <a:ext cx="2146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5960" imgH="1104840" progId="Equation.DSMT4">
                  <p:embed/>
                </p:oleObj>
              </mc:Choice>
              <mc:Fallback>
                <p:oleObj name="Equation" r:id="rId6" imgW="2145960" imgH="1104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9552" y="1730992"/>
                        <a:ext cx="21463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904096" y="1809464"/>
          <a:ext cx="1663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876240" progId="Equation.DSMT4">
                  <p:embed/>
                </p:oleObj>
              </mc:Choice>
              <mc:Fallback>
                <p:oleObj name="Equation" r:id="rId8" imgW="166356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96" y="1809464"/>
                        <a:ext cx="1663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6588456" y="2133600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560" imgH="380880" progId="Equation.DSMT4">
                  <p:embed/>
                </p:oleObj>
              </mc:Choice>
              <mc:Fallback>
                <p:oleObj name="Equation" r:id="rId10" imgW="1879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456" y="2133600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672152" y="2993408"/>
          <a:ext cx="1993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93680" imgH="1066680" progId="Equation.DSMT4">
                  <p:embed/>
                </p:oleObj>
              </mc:Choice>
              <mc:Fallback>
                <p:oleObj name="Equation" r:id="rId12" imgW="1993680" imgH="106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152" y="2993408"/>
                        <a:ext cx="1993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2735240" y="2936544"/>
          <a:ext cx="19558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55520" imgH="1104840" progId="Equation.DSMT4">
                  <p:embed/>
                </p:oleObj>
              </mc:Choice>
              <mc:Fallback>
                <p:oleObj name="Equation" r:id="rId14" imgW="1955520" imgH="1104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240" y="2936544"/>
                        <a:ext cx="19558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4710752" y="3012744"/>
          <a:ext cx="1511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11280" imgH="876240" progId="Equation.DSMT4">
                  <p:embed/>
                </p:oleObj>
              </mc:Choice>
              <mc:Fallback>
                <p:oleObj name="Equation" r:id="rId16" imgW="1511280" imgH="876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752" y="3012744"/>
                        <a:ext cx="1511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6248400" y="3331192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88760" imgH="380880" progId="Equation.DSMT4">
                  <p:embed/>
                </p:oleObj>
              </mc:Choice>
              <mc:Fallback>
                <p:oleObj name="Equation" r:id="rId18" imgW="16887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331192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Second Partial Derivatives</a:t>
            </a:r>
          </a:p>
        </p:txBody>
      </p:sp>
      <p:sp>
        <p:nvSpPr>
          <p:cNvPr id="7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763"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Find all four second partial derivatives of </a:t>
            </a:r>
          </a:p>
          <a:p>
            <a:pPr indent="4763">
              <a:tabLst>
                <a:tab pos="463550" algn="l"/>
              </a:tabLst>
            </a:pPr>
            <a:endParaRPr lang="en-US" b="1" dirty="0"/>
          </a:p>
          <a:p>
            <a:pPr indent="4763">
              <a:lnSpc>
                <a:spcPct val="200000"/>
              </a:lnSpc>
              <a:spcBef>
                <a:spcPts val="1800"/>
              </a:spcBef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Find </a:t>
            </a:r>
          </a:p>
          <a:p>
            <a:pPr indent="4763">
              <a:spcBef>
                <a:spcPts val="2400"/>
              </a:spcBef>
              <a:tabLst>
                <a:tab pos="463550" algn="l"/>
              </a:tabLst>
            </a:pPr>
            <a:r>
              <a:rPr lang="en-US" b="1" dirty="0"/>
              <a:t>Solutions: </a:t>
            </a:r>
          </a:p>
          <a:p>
            <a:pPr indent="4763">
              <a:spcBef>
                <a:spcPts val="600"/>
              </a:spcBef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We must find the first partial derivatives </a:t>
            </a:r>
            <a:r>
              <a:rPr lang="en-US" i="1" dirty="0"/>
              <a:t>f</a:t>
            </a:r>
            <a:r>
              <a:rPr lang="en-US" i="1" baseline="-25000" dirty="0"/>
              <a:t>x</a:t>
            </a:r>
            <a:r>
              <a:rPr lang="en-US" dirty="0"/>
              <a:t>  and </a:t>
            </a:r>
            <a:r>
              <a:rPr lang="en-US" i="1" dirty="0"/>
              <a:t>f</a:t>
            </a:r>
            <a:r>
              <a:rPr lang="en-US" i="1" baseline="-25000" dirty="0"/>
              <a:t>y</a:t>
            </a:r>
            <a:r>
              <a:rPr lang="en-US" dirty="0"/>
              <a:t>	before we can find the second partial derivatives. </a:t>
            </a:r>
          </a:p>
        </p:txBody>
      </p:sp>
      <p:graphicFrame>
        <p:nvGraphicFramePr>
          <p:cNvPr id="177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256246"/>
              </p:ext>
            </p:extLst>
          </p:nvPr>
        </p:nvGraphicFramePr>
        <p:xfrm>
          <a:off x="957263" y="1787856"/>
          <a:ext cx="2997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583920" progId="Equation.DSMT4">
                  <p:embed/>
                </p:oleObj>
              </mc:Choice>
              <mc:Fallback>
                <p:oleObj name="Equation" r:id="rId2" imgW="2997000" imgH="5839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263" y="1787856"/>
                        <a:ext cx="2997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5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962758"/>
              </p:ext>
            </p:extLst>
          </p:nvPr>
        </p:nvGraphicFramePr>
        <p:xfrm>
          <a:off x="1695759" y="2567936"/>
          <a:ext cx="1447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939600" progId="Equation.DSMT4">
                  <p:embed/>
                </p:oleObj>
              </mc:Choice>
              <mc:Fallback>
                <p:oleObj name="Equation" r:id="rId4" imgW="1447560" imgH="939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759" y="2567936"/>
                        <a:ext cx="1447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Finding Second Partial Derivatives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Now we can find the second partial derivatives.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2707944" y="1507132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1960" imgH="431640" progId="Equation.DSMT4">
                  <p:embed/>
                </p:oleObj>
              </mc:Choice>
              <mc:Fallback>
                <p:oleObj name="Equation" r:id="rId2" imgW="29196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7944" y="1507132"/>
                        <a:ext cx="29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048000" y="1286492"/>
          <a:ext cx="1981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901440" progId="Equation.DSMT4">
                  <p:embed/>
                </p:oleObj>
              </mc:Choice>
              <mc:Fallback>
                <p:oleObj name="Equation" r:id="rId4" imgW="198108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286492"/>
                        <a:ext cx="1981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5078104" y="1286492"/>
          <a:ext cx="1358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58640" imgH="901440" progId="Equation.DSMT4">
                  <p:embed/>
                </p:oleObj>
              </mc:Choice>
              <mc:Fallback>
                <p:oleObj name="Equation" r:id="rId6" imgW="135864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8104" y="1286492"/>
                        <a:ext cx="1358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2702256" y="2505692"/>
          <a:ext cx="27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60" imgH="469800" progId="Equation.DSMT4">
                  <p:embed/>
                </p:oleObj>
              </mc:Choice>
              <mc:Fallback>
                <p:oleObj name="Equation" r:id="rId8" imgW="279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256" y="2505692"/>
                        <a:ext cx="27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3048000" y="2298700"/>
          <a:ext cx="1816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15840" imgH="901440" progId="Equation.DSMT4">
                  <p:embed/>
                </p:oleObj>
              </mc:Choice>
              <mc:Fallback>
                <p:oleObj name="Equation" r:id="rId10" imgW="181584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298700"/>
                        <a:ext cx="1816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4898408" y="2298700"/>
          <a:ext cx="1358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901440" progId="Equation.DSMT4">
                  <p:embed/>
                </p:oleObj>
              </mc:Choice>
              <mc:Fallback>
                <p:oleObj name="Equation" r:id="rId12" imgW="135864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8408" y="2298700"/>
                        <a:ext cx="1358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1877704" y="4572000"/>
          <a:ext cx="381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431640" progId="Equation.DSMT4">
                  <p:embed/>
                </p:oleObj>
              </mc:Choice>
              <mc:Fallback>
                <p:oleObj name="Equation" r:id="rId14" imgW="38088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7704" y="4572000"/>
                        <a:ext cx="3810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11"/>
          <p:cNvGraphicFramePr>
            <a:graphicFrameLocks noChangeAspect="1"/>
          </p:cNvGraphicFramePr>
          <p:nvPr/>
        </p:nvGraphicFramePr>
        <p:xfrm>
          <a:off x="2348552" y="4191000"/>
          <a:ext cx="31115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11480" imgH="1218960" progId="Equation.DSMT4">
                  <p:embed/>
                </p:oleObj>
              </mc:Choice>
              <mc:Fallback>
                <p:oleObj name="Equation" r:id="rId16" imgW="3111480" imgH="1218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552" y="4191000"/>
                        <a:ext cx="31115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8" name="Object 12"/>
          <p:cNvGraphicFramePr>
            <a:graphicFrameLocks noChangeAspect="1"/>
          </p:cNvGraphicFramePr>
          <p:nvPr/>
        </p:nvGraphicFramePr>
        <p:xfrm>
          <a:off x="5513696" y="4288808"/>
          <a:ext cx="17399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39880" imgH="1117440" progId="Equation.DSMT4">
                  <p:embed/>
                </p:oleObj>
              </mc:Choice>
              <mc:Fallback>
                <p:oleObj name="Equation" r:id="rId18" imgW="1739880" imgH="1117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696" y="4288808"/>
                        <a:ext cx="17399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Finding Second Partial Derivatives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981200" y="1676400"/>
          <a:ext cx="38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0880" imgH="469800" progId="Equation.DSMT4">
                  <p:embed/>
                </p:oleObj>
              </mc:Choice>
              <mc:Fallback>
                <p:oleObj name="Equation" r:id="rId2" imgW="380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676400"/>
                        <a:ext cx="38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424752" y="1301088"/>
          <a:ext cx="2933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1218960" progId="Equation.DSMT4">
                  <p:embed/>
                </p:oleObj>
              </mc:Choice>
              <mc:Fallback>
                <p:oleObj name="Equation" r:id="rId4" imgW="2933640" imgH="1218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1301088"/>
                        <a:ext cx="2933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5418160" y="1434152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39880" imgH="1079280" progId="Equation.DSMT4">
                  <p:embed/>
                </p:oleObj>
              </mc:Choice>
              <mc:Fallback>
                <p:oleObj name="Equation" r:id="rId6" imgW="1739880" imgH="1079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160" y="1434152"/>
                        <a:ext cx="1739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1967552" y="3173104"/>
          <a:ext cx="36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8280" imgH="469800" progId="Equation.DSMT4">
                  <p:embed/>
                </p:oleObj>
              </mc:Choice>
              <mc:Fallback>
                <p:oleObj name="Equation" r:id="rId8" imgW="3682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7552" y="3173104"/>
                        <a:ext cx="36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430440" y="2797792"/>
          <a:ext cx="29337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933640" imgH="1218960" progId="Equation.DSMT4">
                  <p:embed/>
                </p:oleObj>
              </mc:Choice>
              <mc:Fallback>
                <p:oleObj name="Equation" r:id="rId10" imgW="2933640" imgH="1218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40" y="2797792"/>
                        <a:ext cx="29337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5423848" y="2930856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39880" imgH="1079280" progId="Equation.DSMT4">
                  <p:embed/>
                </p:oleObj>
              </mc:Choice>
              <mc:Fallback>
                <p:oleObj name="Equation" r:id="rId12" imgW="1739880" imgH="1079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848" y="2930856"/>
                        <a:ext cx="1739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981200" y="4648200"/>
          <a:ext cx="38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80880" imgH="469800" progId="Equation.DSMT4">
                  <p:embed/>
                </p:oleObj>
              </mc:Choice>
              <mc:Fallback>
                <p:oleObj name="Equation" r:id="rId14" imgW="3808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648200"/>
                        <a:ext cx="38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2424752" y="4302456"/>
          <a:ext cx="27686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68400" imgH="1218960" progId="Equation.DSMT4">
                  <p:embed/>
                </p:oleObj>
              </mc:Choice>
              <mc:Fallback>
                <p:oleObj name="Equation" r:id="rId16" imgW="2768400" imgH="1218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4302456"/>
                        <a:ext cx="27686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5257800" y="4419600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39880" imgH="1079280" progId="Equation.DSMT4">
                  <p:embed/>
                </p:oleObj>
              </mc:Choice>
              <mc:Fallback>
                <p:oleObj name="Equation" r:id="rId18" imgW="1739880" imgH="1079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419600"/>
                        <a:ext cx="17399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Finding Second Partial Derivatives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560696" y="1746912"/>
          <a:ext cx="1803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927000" progId="Equation.DSMT4">
                  <p:embed/>
                </p:oleObj>
              </mc:Choice>
              <mc:Fallback>
                <p:oleObj name="Equation" r:id="rId2" imgW="180324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1746912"/>
                        <a:ext cx="1803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403144" y="1287440"/>
          <a:ext cx="2286000" cy="199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0" imgH="1993680" progId="Equation.DSMT4">
                  <p:embed/>
                </p:oleObj>
              </mc:Choice>
              <mc:Fallback>
                <p:oleObj name="Equation" r:id="rId4" imgW="2286000" imgH="1993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3144" y="1287440"/>
                        <a:ext cx="2286000" cy="199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710752" y="1793544"/>
          <a:ext cx="1397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990360" progId="Equation.DSMT4">
                  <p:embed/>
                </p:oleObj>
              </mc:Choice>
              <mc:Fallback>
                <p:oleObj name="Equation" r:id="rId6" imgW="139680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0752" y="1793544"/>
                        <a:ext cx="1397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6158552" y="1793544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49160" imgH="838080" progId="Equation.DSMT4">
                  <p:embed/>
                </p:oleObj>
              </mc:Choice>
              <mc:Fallback>
                <p:oleObj name="Equation" r:id="rId8" imgW="749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8552" y="1793544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6906904" y="179354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74360" imgH="838080" progId="Equation.DSMT4">
                  <p:embed/>
                </p:oleObj>
              </mc:Choice>
              <mc:Fallback>
                <p:oleObj name="Equation" r:id="rId10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6904" y="179354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Find partial derivatives of functions of two and three variables.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Find second-order partial derivatives.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Finding Partial Derivatives with 3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For 		           find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60000"/>
              </a:lnSpc>
            </a:pPr>
            <a:r>
              <a:rPr lang="en-US" b="1" dirty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Treat </a:t>
            </a:r>
            <a:r>
              <a:rPr lang="en-US" i="1" dirty="0"/>
              <a:t>y</a:t>
            </a:r>
            <a:r>
              <a:rPr lang="en-US" dirty="0"/>
              <a:t> and </a:t>
            </a:r>
            <a:r>
              <a:rPr lang="en-US" i="1" dirty="0"/>
              <a:t>z</a:t>
            </a:r>
            <a:r>
              <a:rPr lang="en-US" dirty="0"/>
              <a:t> as constants</a:t>
            </a:r>
            <a:r>
              <a:rPr lang="en-US" i="1" dirty="0"/>
              <a:t>.</a:t>
            </a:r>
          </a:p>
          <a:p>
            <a:endParaRPr lang="en-US" i="1" dirty="0"/>
          </a:p>
          <a:p>
            <a:endParaRPr lang="en-US" i="1" dirty="0"/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946537"/>
              </p:ext>
            </p:extLst>
          </p:nvPr>
        </p:nvGraphicFramePr>
        <p:xfrm>
          <a:off x="1080448" y="1273792"/>
          <a:ext cx="208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82800" imgH="444500" progId="Equation.DSMT4">
                  <p:embed/>
                </p:oleObj>
              </mc:Choice>
              <mc:Fallback>
                <p:oleObj name="Equation" r:id="rId2" imgW="2082800" imgH="4445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0448" y="1273792"/>
                        <a:ext cx="2082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0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6597830"/>
              </p:ext>
            </p:extLst>
          </p:nvPr>
        </p:nvGraphicFramePr>
        <p:xfrm>
          <a:off x="533400" y="1849438"/>
          <a:ext cx="704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48440" imgH="888840" progId="Equation.DSMT4">
                  <p:embed/>
                </p:oleObj>
              </mc:Choice>
              <mc:Fallback>
                <p:oleObj name="Equation" r:id="rId4" imgW="7048440" imgH="88884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49438"/>
                        <a:ext cx="704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2667000" y="40386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838080" progId="Equation.DSMT4">
                  <p:embed/>
                </p:oleObj>
              </mc:Choice>
              <mc:Fallback>
                <p:oleObj name="Equation" r:id="rId6" imgW="533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0386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3214048" y="4239904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444240" progId="Equation.DSMT4">
                  <p:embed/>
                </p:oleObj>
              </mc:Choice>
              <mc:Fallback>
                <p:oleObj name="Equation" r:id="rId8" imgW="204444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048" y="4239904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5334000" y="4245592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5600" imgH="444240" progId="Equation.DSMT4">
                  <p:embed/>
                </p:oleObj>
              </mc:Choice>
              <mc:Fallback>
                <p:oleObj name="Equation" r:id="rId10" imgW="11556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245592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Finding Partial Derivatives with 3 Variables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1295400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sz="2800" b="1" dirty="0"/>
              <a:t>b.</a:t>
            </a:r>
            <a:r>
              <a:rPr lang="en-US" sz="2800" dirty="0"/>
              <a:t>	Treat </a:t>
            </a:r>
            <a:r>
              <a:rPr lang="en-US" sz="2800" i="1" dirty="0"/>
              <a:t>x</a:t>
            </a:r>
            <a:r>
              <a:rPr lang="en-US" sz="2800" dirty="0"/>
              <a:t> and </a:t>
            </a:r>
            <a:r>
              <a:rPr lang="en-US" sz="2800" i="1" dirty="0"/>
              <a:t>z</a:t>
            </a:r>
            <a:r>
              <a:rPr lang="en-US" sz="2800" dirty="0"/>
              <a:t> as constants. Here 	    is a 	product of 	two functions of </a:t>
            </a:r>
            <a:r>
              <a:rPr lang="en-US" sz="2800" i="1" dirty="0"/>
              <a:t>y</a:t>
            </a:r>
            <a:r>
              <a:rPr lang="en-US" sz="2800" dirty="0"/>
              <a:t>, and we use the Product Rule to 	differentiate.</a:t>
            </a:r>
          </a:p>
        </p:txBody>
      </p:sp>
      <p:graphicFrame>
        <p:nvGraphicFramePr>
          <p:cNvPr id="181253" name="Object 5"/>
          <p:cNvGraphicFramePr>
            <a:graphicFrameLocks noChangeAspect="1"/>
          </p:cNvGraphicFramePr>
          <p:nvPr/>
        </p:nvGraphicFramePr>
        <p:xfrm>
          <a:off x="5589896" y="1324560"/>
          <a:ext cx="749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8975" imgH="444307" progId="Equation.DSMT4">
                  <p:embed/>
                </p:oleObj>
              </mc:Choice>
              <mc:Fallback>
                <p:oleObj name="Equation" r:id="rId2" imgW="748975" imgH="444307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9896" y="1324560"/>
                        <a:ext cx="749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3806952"/>
            <a:ext cx="822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355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Treat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as constants. In this case, the entire 	expression 	  is treated as a constant.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2631744" y="4296360"/>
          <a:ext cx="749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8975" imgH="444307" progId="Equation.DSMT4">
                  <p:embed/>
                </p:oleObj>
              </mc:Choice>
              <mc:Fallback>
                <p:oleObj name="Equation" r:id="rId4" imgW="748975" imgH="444307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1744" y="4296360"/>
                        <a:ext cx="749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1717344" y="273524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901440" progId="Equation.DSMT4">
                  <p:embed/>
                </p:oleObj>
              </mc:Choice>
              <mc:Fallback>
                <p:oleObj name="Equation" r:id="rId6" imgW="53316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344" y="273524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2286000" y="2930856"/>
          <a:ext cx="3086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85920" imgH="444240" progId="Equation.DSMT4">
                  <p:embed/>
                </p:oleObj>
              </mc:Choice>
              <mc:Fallback>
                <p:oleObj name="Equation" r:id="rId8" imgW="308592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30856"/>
                        <a:ext cx="3086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5472752" y="2930856"/>
          <a:ext cx="1968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68480" imgH="482400" progId="Equation.DSMT4">
                  <p:embed/>
                </p:oleObj>
              </mc:Choice>
              <mc:Fallback>
                <p:oleObj name="Equation" r:id="rId10" imgW="196848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2752" y="2930856"/>
                        <a:ext cx="1968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3388056" y="49530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160" imgH="838080" progId="Equation.DSMT4">
                  <p:embed/>
                </p:oleObj>
              </mc:Choice>
              <mc:Fallback>
                <p:oleObj name="Equation" r:id="rId12" imgW="533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056" y="49530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3962400" y="5222544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30040" imgH="291960" progId="Equation.DSMT4">
                  <p:embed/>
                </p:oleObj>
              </mc:Choice>
              <mc:Fallback>
                <p:oleObj name="Equation" r:id="rId14" imgW="11300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222544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5127008" y="5216856"/>
          <a:ext cx="63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279360" progId="Equation.DSMT4">
                  <p:embed/>
                </p:oleObj>
              </mc:Choice>
              <mc:Fallback>
                <p:oleObj name="Equation" r:id="rId16" imgW="6346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008" y="5216856"/>
                        <a:ext cx="63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Derivatives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173481"/>
            <a:ext cx="8229600" cy="477011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Partial Derivatives</a:t>
            </a:r>
          </a:p>
          <a:p>
            <a:pPr lvl="0" eaLnBrk="0" hangingPunct="0">
              <a:spcBef>
                <a:spcPct val="20000"/>
              </a:spcBef>
              <a:defRPr/>
            </a:pPr>
            <a:r>
              <a:rPr lang="en-US" sz="2800" dirty="0">
                <a:solidFill>
                  <a:srgbClr val="000000"/>
                </a:solidFill>
              </a:rPr>
              <a:t>Let </a:t>
            </a:r>
            <a:r>
              <a:rPr lang="en-US" sz="2800" i="1" dirty="0">
                <a:solidFill>
                  <a:srgbClr val="000000"/>
                </a:solidFill>
              </a:rPr>
              <a:t>z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f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).</a:t>
            </a:r>
          </a:p>
          <a:p>
            <a:pPr lvl="0" eaLnBrk="0" hangingPunct="0">
              <a:spcBef>
                <a:spcPct val="200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a.</a:t>
            </a:r>
            <a:r>
              <a:rPr lang="en-US" sz="2800" dirty="0">
                <a:solidFill>
                  <a:srgbClr val="000000"/>
                </a:solidFill>
              </a:rPr>
              <a:t>	The </a:t>
            </a:r>
            <a:r>
              <a:rPr lang="en-US" sz="2800" b="1" dirty="0">
                <a:solidFill>
                  <a:srgbClr val="C00000"/>
                </a:solidFill>
              </a:rPr>
              <a:t>first partial derivative of </a:t>
            </a:r>
            <a:r>
              <a:rPr lang="en-US" sz="2800" b="1" i="1" dirty="0">
                <a:solidFill>
                  <a:srgbClr val="C00000"/>
                </a:solidFill>
              </a:rPr>
              <a:t>f</a:t>
            </a:r>
            <a:r>
              <a:rPr lang="en-US" sz="2800" b="1" dirty="0">
                <a:solidFill>
                  <a:srgbClr val="C00000"/>
                </a:solidFill>
              </a:rPr>
              <a:t> with respect to </a:t>
            </a:r>
            <a:r>
              <a:rPr lang="en-US" sz="2800" b="1" i="1" dirty="0">
                <a:solidFill>
                  <a:srgbClr val="C00000"/>
                </a:solidFill>
              </a:rPr>
              <a:t>x</a:t>
            </a:r>
            <a:r>
              <a:rPr lang="en-US" sz="2800" b="1" dirty="0">
                <a:solidFill>
                  <a:srgbClr val="000000"/>
                </a:solidFill>
              </a:rPr>
              <a:t> 	</a:t>
            </a:r>
            <a:r>
              <a:rPr lang="en-US" sz="2800" dirty="0">
                <a:solidFill>
                  <a:srgbClr val="000000"/>
                </a:solidFill>
              </a:rPr>
              <a:t>(if it exists) is </a:t>
            </a:r>
          </a:p>
          <a:p>
            <a:pPr lvl="0" eaLnBrk="0" hangingPunct="0">
              <a:lnSpc>
                <a:spcPct val="150000"/>
              </a:lnSpc>
              <a:spcBef>
                <a:spcPts val="1800"/>
              </a:spcBef>
              <a:tabLst>
                <a:tab pos="463550" algn="l"/>
              </a:tabLst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lvl="0" eaLnBrk="0" hangingPunct="0">
              <a:spcBef>
                <a:spcPct val="200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b.</a:t>
            </a:r>
            <a:r>
              <a:rPr lang="en-US" sz="2800" dirty="0">
                <a:solidFill>
                  <a:srgbClr val="000000"/>
                </a:solidFill>
              </a:rPr>
              <a:t>	The </a:t>
            </a:r>
            <a:r>
              <a:rPr lang="en-US" sz="2800" b="1" dirty="0">
                <a:solidFill>
                  <a:srgbClr val="C00000"/>
                </a:solidFill>
              </a:rPr>
              <a:t>first partial derivative of </a:t>
            </a:r>
            <a:r>
              <a:rPr lang="en-US" sz="2800" b="1" i="1" dirty="0">
                <a:solidFill>
                  <a:srgbClr val="C00000"/>
                </a:solidFill>
              </a:rPr>
              <a:t>f</a:t>
            </a:r>
            <a:r>
              <a:rPr lang="en-US" sz="2800" b="1" dirty="0">
                <a:solidFill>
                  <a:srgbClr val="C00000"/>
                </a:solidFill>
              </a:rPr>
              <a:t> with respect to </a:t>
            </a:r>
            <a:r>
              <a:rPr lang="en-US" sz="2800" b="1" i="1" dirty="0">
                <a:solidFill>
                  <a:srgbClr val="C00000"/>
                </a:solidFill>
              </a:rPr>
              <a:t>y</a:t>
            </a:r>
            <a:r>
              <a:rPr lang="en-US" sz="2800" b="1" dirty="0">
                <a:solidFill>
                  <a:srgbClr val="000000"/>
                </a:solidFill>
              </a:rPr>
              <a:t> 	</a:t>
            </a:r>
            <a:r>
              <a:rPr lang="en-US" sz="2800" dirty="0">
                <a:solidFill>
                  <a:srgbClr val="000000"/>
                </a:solidFill>
              </a:rPr>
              <a:t>(if it exists) is </a:t>
            </a:r>
          </a:p>
          <a:p>
            <a:pPr lvl="0" eaLnBrk="0" hangingPunct="0">
              <a:spcBef>
                <a:spcPct val="20000"/>
              </a:spcBef>
              <a:tabLst>
                <a:tab pos="463550" algn="l"/>
              </a:tabLst>
              <a:defRPr/>
            </a:pP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54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044193"/>
              </p:ext>
            </p:extLst>
          </p:nvPr>
        </p:nvGraphicFramePr>
        <p:xfrm>
          <a:off x="2514600" y="3091216"/>
          <a:ext cx="4114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14800" imgH="876300" progId="Equation.DSMT4">
                  <p:embed/>
                </p:oleObj>
              </mc:Choice>
              <mc:Fallback>
                <p:oleObj name="Equation" r:id="rId2" imgW="4114800" imgH="8763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091216"/>
                        <a:ext cx="4114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10" name="Object 2"/>
          <p:cNvGraphicFramePr>
            <a:graphicFrameLocks noChangeAspect="1"/>
          </p:cNvGraphicFramePr>
          <p:nvPr/>
        </p:nvGraphicFramePr>
        <p:xfrm>
          <a:off x="2514600" y="4950728"/>
          <a:ext cx="4114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14800" imgH="939800" progId="Equation.DSMT4">
                  <p:embed/>
                </p:oleObj>
              </mc:Choice>
              <mc:Fallback>
                <p:oleObj name="Equation" r:id="rId4" imgW="4114800" imgH="939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950728"/>
                        <a:ext cx="4114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Partial Derivatives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177279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Partial Derivatives (cont.)</a:t>
            </a:r>
          </a:p>
          <a:p>
            <a:pPr lvl="0" eaLnBrk="0" hangingPunct="0">
              <a:lnSpc>
                <a:spcPct val="150000"/>
              </a:lnSpc>
              <a:spcBef>
                <a:spcPct val="20000"/>
              </a:spcBef>
              <a:tabLst>
                <a:tab pos="46355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</a:rPr>
              <a:t>c.</a:t>
            </a:r>
            <a:r>
              <a:rPr lang="en-US" sz="2800" dirty="0">
                <a:solidFill>
                  <a:srgbClr val="000000"/>
                </a:solidFill>
              </a:rPr>
              <a:t>					 in our notation.  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443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87581"/>
              </p:ext>
            </p:extLst>
          </p:nvPr>
        </p:nvGraphicFramePr>
        <p:xfrm>
          <a:off x="1033463" y="1854200"/>
          <a:ext cx="3111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11480" imgH="888840" progId="Equation.DSMT4">
                  <p:embed/>
                </p:oleObj>
              </mc:Choice>
              <mc:Fallback>
                <p:oleObj name="Equation" r:id="rId2" imgW="3111480" imgH="888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463" y="1854200"/>
                        <a:ext cx="3111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a Partial Derivative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57200" y="1280160"/>
            <a:ext cx="8229600" cy="493981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dirty="0"/>
              <a:t>For the function 				       find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b="1" dirty="0"/>
              <a:t> </a:t>
            </a:r>
            <a:r>
              <a:rPr lang="en-US" sz="2800" dirty="0"/>
              <a:t>	 	</a:t>
            </a:r>
          </a:p>
          <a:p>
            <a:pPr>
              <a:lnSpc>
                <a:spcPct val="200000"/>
              </a:lnSpc>
              <a:spcBef>
                <a:spcPts val="1200"/>
              </a:spcBef>
              <a:tabLst>
                <a:tab pos="463550" algn="l"/>
              </a:tabLst>
            </a:pPr>
            <a:r>
              <a:rPr lang="en-US" sz="2800" b="1" dirty="0"/>
              <a:t>Solutions:</a:t>
            </a:r>
            <a:r>
              <a:rPr lang="en-US" sz="2800" dirty="0"/>
              <a:t>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sz="2800" b="1" dirty="0"/>
              <a:t>a.	</a:t>
            </a:r>
            <a:r>
              <a:rPr lang="en-US" sz="2800" dirty="0"/>
              <a:t>Treating </a:t>
            </a:r>
            <a:r>
              <a:rPr lang="en-US" sz="2800" i="1" dirty="0"/>
              <a:t>y </a:t>
            </a:r>
            <a:r>
              <a:rPr lang="en-US" sz="2800" dirty="0"/>
              <a:t>as a constant, we obtain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endParaRPr lang="en-US" sz="2800" dirty="0"/>
          </a:p>
          <a:p>
            <a:pPr>
              <a:tabLst>
                <a:tab pos="463550" algn="l"/>
              </a:tabLst>
            </a:pPr>
            <a:endParaRPr lang="en-US" sz="2800" dirty="0"/>
          </a:p>
          <a:p>
            <a:pPr>
              <a:tabLst>
                <a:tab pos="463550" algn="l"/>
              </a:tabLst>
            </a:pPr>
            <a:r>
              <a:rPr lang="en-US" sz="2800" dirty="0"/>
              <a:t>	Note that in the expression </a:t>
            </a:r>
            <a:r>
              <a:rPr lang="en-US" sz="2800" dirty="0">
                <a:solidFill>
                  <a:srgbClr val="000099"/>
                </a:solidFill>
              </a:rPr>
              <a:t>–3</a:t>
            </a:r>
            <a:r>
              <a:rPr lang="en-US" sz="2800" i="1" dirty="0">
                <a:solidFill>
                  <a:srgbClr val="000099"/>
                </a:solidFill>
              </a:rPr>
              <a:t>xy</a:t>
            </a:r>
            <a:r>
              <a:rPr lang="en-US" sz="2800" dirty="0"/>
              <a:t>, we treat −3</a:t>
            </a:r>
            <a:r>
              <a:rPr lang="en-US" sz="2800" i="1" dirty="0"/>
              <a:t>y</a:t>
            </a:r>
            <a:r>
              <a:rPr lang="en-US" sz="2800" dirty="0"/>
              <a:t> as a 	constant coefficient of </a:t>
            </a:r>
            <a:r>
              <a:rPr lang="en-US" sz="2800" i="1" dirty="0"/>
              <a:t>x</a:t>
            </a:r>
            <a:r>
              <a:rPr lang="en-US" sz="2800" dirty="0"/>
              <a:t>. Also, the expression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i="1" dirty="0">
                <a:solidFill>
                  <a:srgbClr val="000099"/>
                </a:solidFill>
              </a:rPr>
              <a:t>y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 is 	treated as a constant.</a:t>
            </a:r>
          </a:p>
        </p:txBody>
      </p:sp>
      <p:graphicFrame>
        <p:nvGraphicFramePr>
          <p:cNvPr id="143380" name="Object 20"/>
          <p:cNvGraphicFramePr>
            <a:graphicFrameLocks noChangeAspect="1"/>
          </p:cNvGraphicFramePr>
          <p:nvPr/>
        </p:nvGraphicFramePr>
        <p:xfrm>
          <a:off x="2895600" y="1317008"/>
          <a:ext cx="3632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32200" imgH="495300" progId="Equation.DSMT4">
                  <p:embed/>
                </p:oleObj>
              </mc:Choice>
              <mc:Fallback>
                <p:oleObj name="Equation" r:id="rId2" imgW="3632200" imgH="4953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7008"/>
                        <a:ext cx="3632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1" name="Object 21"/>
          <p:cNvGraphicFramePr>
            <a:graphicFrameLocks noChangeAspect="1"/>
          </p:cNvGraphicFramePr>
          <p:nvPr/>
        </p:nvGraphicFramePr>
        <p:xfrm>
          <a:off x="528638" y="1897085"/>
          <a:ext cx="2946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46400" imgH="901700" progId="Equation.DSMT4">
                  <p:embed/>
                </p:oleObj>
              </mc:Choice>
              <mc:Fallback>
                <p:oleObj name="Equation" r:id="rId4" imgW="2946400" imgH="9017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897085"/>
                        <a:ext cx="2946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8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435067"/>
              </p:ext>
            </p:extLst>
          </p:nvPr>
        </p:nvGraphicFramePr>
        <p:xfrm>
          <a:off x="3644900" y="3897004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838080" progId="Equation.DSMT4">
                  <p:embed/>
                </p:oleObj>
              </mc:Choice>
              <mc:Fallback>
                <p:oleObj name="Equation" r:id="rId6" imgW="1854000" imgH="8380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897004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Finding a Partial Derivative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Treating </a:t>
            </a:r>
            <a:r>
              <a:rPr lang="en-US" i="1" dirty="0"/>
              <a:t>x</a:t>
            </a:r>
            <a:r>
              <a:rPr lang="en-US" dirty="0"/>
              <a:t> as a constant, we obtain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r>
              <a:rPr lang="en-US" dirty="0"/>
              <a:t>	In this case </a:t>
            </a:r>
            <a:r>
              <a:rPr lang="en-US" dirty="0">
                <a:solidFill>
                  <a:srgbClr val="000099"/>
                </a:solidFill>
              </a:rPr>
              <a:t>4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dirty="0"/>
              <a:t> is treated as a constant and </a:t>
            </a:r>
            <a:r>
              <a:rPr lang="en-US" dirty="0">
                <a:solidFill>
                  <a:srgbClr val="000099"/>
                </a:solidFill>
              </a:rPr>
              <a:t>−3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/>
              <a:t> is 	treated as a constant coefficient of </a:t>
            </a:r>
            <a:r>
              <a:rPr lang="en-US" i="1" dirty="0"/>
              <a:t>y</a:t>
            </a:r>
            <a:r>
              <a:rPr lang="en-US" dirty="0"/>
              <a:t>.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72035" name="Object 3"/>
          <p:cNvGraphicFramePr>
            <a:graphicFrameLocks noChangeAspect="1"/>
          </p:cNvGraphicFramePr>
          <p:nvPr/>
        </p:nvGraphicFramePr>
        <p:xfrm>
          <a:off x="3448050" y="1905000"/>
          <a:ext cx="2247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47900" imgH="901700" progId="Equation.DSMT4">
                  <p:embed/>
                </p:oleObj>
              </mc:Choice>
              <mc:Fallback>
                <p:oleObj name="Equation" r:id="rId2" imgW="2247900" imgH="9017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1905000"/>
                        <a:ext cx="2247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Partial Derivative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For the function                                          find </a:t>
            </a: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b="1" dirty="0"/>
              <a:t>Solutions: 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To differentiate       with respect to </a:t>
            </a:r>
            <a:r>
              <a:rPr lang="en-US" i="1" dirty="0"/>
              <a:t>x</a:t>
            </a:r>
            <a:r>
              <a:rPr lang="en-US" dirty="0"/>
              <a:t>, we use the 	Chain Rule and differentiate the exponent </a:t>
            </a:r>
            <a:r>
              <a:rPr lang="en-US" i="1" dirty="0"/>
              <a:t>xy</a:t>
            </a:r>
            <a:r>
              <a:rPr lang="en-US" dirty="0"/>
              <a:t> by 	treating </a:t>
            </a:r>
            <a:r>
              <a:rPr lang="en-US" i="1" dirty="0"/>
              <a:t>y</a:t>
            </a:r>
            <a:r>
              <a:rPr lang="en-US" dirty="0"/>
              <a:t> as a constant. Thus we have </a:t>
            </a:r>
          </a:p>
          <a:p>
            <a:pPr>
              <a:lnSpc>
                <a:spcPct val="200000"/>
              </a:lnSpc>
              <a:tabLst>
                <a:tab pos="457200" algn="l"/>
              </a:tabLst>
            </a:pPr>
            <a:endParaRPr lang="en-US" dirty="0"/>
          </a:p>
        </p:txBody>
      </p:sp>
      <p:graphicFrame>
        <p:nvGraphicFramePr>
          <p:cNvPr id="176130" name="Object 2"/>
          <p:cNvGraphicFramePr>
            <a:graphicFrameLocks noChangeAspect="1"/>
          </p:cNvGraphicFramePr>
          <p:nvPr/>
        </p:nvGraphicFramePr>
        <p:xfrm>
          <a:off x="2895600" y="1309048"/>
          <a:ext cx="3302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2000" imgH="495300" progId="Equation.DSMT4">
                  <p:embed/>
                </p:oleObj>
              </mc:Choice>
              <mc:Fallback>
                <p:oleObj name="Equation" r:id="rId2" imgW="3302000" imgH="4953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09048"/>
                        <a:ext cx="3302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48640" y="1838507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469900" progId="Equation.DSMT4">
                  <p:embed/>
                </p:oleObj>
              </mc:Choice>
              <mc:Fallback>
                <p:oleObj name="Equation" r:id="rId4" imgW="2705100" imgH="4699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38507"/>
                        <a:ext cx="2705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466402"/>
              </p:ext>
            </p:extLst>
          </p:nvPr>
        </p:nvGraphicFramePr>
        <p:xfrm>
          <a:off x="3263900" y="2844800"/>
          <a:ext cx="41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18918" imgH="380835" progId="Equation.DSMT4">
                  <p:embed/>
                </p:oleObj>
              </mc:Choice>
              <mc:Fallback>
                <p:oleObj name="Equation" r:id="rId6" imgW="418918" imgH="380835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844800"/>
                        <a:ext cx="41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797792" y="4501488"/>
          <a:ext cx="292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91960" imgH="431640" progId="Equation.DSMT4">
                  <p:embed/>
                </p:oleObj>
              </mc:Choice>
              <mc:Fallback>
                <p:oleObj name="Equation" r:id="rId8" imgW="2919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792" y="4501488"/>
                        <a:ext cx="292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151496" y="42672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00200" imgH="838080" progId="Equation.DSMT4">
                  <p:embed/>
                </p:oleObj>
              </mc:Choice>
              <mc:Fallback>
                <p:oleObj name="Equation" r:id="rId10" imgW="1600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1496" y="4267200"/>
                        <a:ext cx="160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800600" y="4272888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36480" imgH="838080" progId="Equation.DSMT4">
                  <p:embed/>
                </p:oleObj>
              </mc:Choice>
              <mc:Fallback>
                <p:oleObj name="Equation" r:id="rId12" imgW="15364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72888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Partial Derivative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To find	 we treat </a:t>
            </a:r>
            <a:r>
              <a:rPr lang="en-US" i="1" dirty="0"/>
              <a:t>x</a:t>
            </a:r>
            <a:r>
              <a:rPr lang="en-US" dirty="0"/>
              <a:t> as a constant. (This means that 	ln</a:t>
            </a:r>
            <a:r>
              <a:rPr lang="en-US" i="1" dirty="0"/>
              <a:t>x</a:t>
            </a:r>
            <a:r>
              <a:rPr lang="en-US" dirty="0"/>
              <a:t> is treated as a constant, too.)</a:t>
            </a:r>
          </a:p>
        </p:txBody>
      </p:sp>
      <p:graphicFrame>
        <p:nvGraphicFramePr>
          <p:cNvPr id="1761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935494"/>
              </p:ext>
            </p:extLst>
          </p:nvPr>
        </p:nvGraphicFramePr>
        <p:xfrm>
          <a:off x="1994848" y="1320800"/>
          <a:ext cx="40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6224" imgH="469696" progId="Equation.DSMT4">
                  <p:embed/>
                </p:oleObj>
              </mc:Choice>
              <mc:Fallback>
                <p:oleObj name="Equation" r:id="rId2" imgW="406224" imgH="469696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1320800"/>
                        <a:ext cx="40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6135" name="Object 7"/>
          <p:cNvGraphicFramePr>
            <a:graphicFrameLocks noChangeAspect="1"/>
          </p:cNvGraphicFramePr>
          <p:nvPr/>
        </p:nvGraphicFramePr>
        <p:xfrm>
          <a:off x="3479800" y="2514600"/>
          <a:ext cx="2184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4400" imgH="508000" progId="Equation.DSMT4">
                  <p:embed/>
                </p:oleObj>
              </mc:Choice>
              <mc:Fallback>
                <p:oleObj name="Equation" r:id="rId4" imgW="2184400" imgH="5080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2514600"/>
                        <a:ext cx="2184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Partial Derivative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dirty="0"/>
              <a:t>For the function                                   find</a:t>
            </a:r>
            <a:endParaRPr lang="en-US" b="1" dirty="0"/>
          </a:p>
          <a:p>
            <a:pPr>
              <a:spcBef>
                <a:spcPts val="0"/>
              </a:spcBef>
              <a:tabLst>
                <a:tab pos="457200" algn="l"/>
              </a:tabLst>
            </a:pPr>
            <a:endParaRPr lang="en-US" b="1" dirty="0"/>
          </a:p>
          <a:p>
            <a:pPr>
              <a:spcBef>
                <a:spcPts val="0"/>
              </a:spcBef>
              <a:tabLst>
                <a:tab pos="457200" algn="l"/>
              </a:tabLst>
            </a:pPr>
            <a:endParaRPr lang="en-US" b="1" dirty="0"/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b="1" dirty="0"/>
              <a:t>Solutions:  </a:t>
            </a:r>
          </a:p>
          <a:p>
            <a:pPr>
              <a:spcBef>
                <a:spcPts val="0"/>
              </a:spcBef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To find 			           as a constant. However, 	we treat 	       as a product of two functions of </a:t>
            </a:r>
            <a:r>
              <a:rPr lang="en-US" i="1" dirty="0"/>
              <a:t>x</a:t>
            </a:r>
            <a:r>
              <a:rPr lang="en-US" dirty="0"/>
              <a:t>. The 	two functions are </a:t>
            </a:r>
            <a:r>
              <a:rPr lang="en-US" i="1" dirty="0"/>
              <a:t>x</a:t>
            </a:r>
            <a:r>
              <a:rPr lang="en-US" dirty="0"/>
              <a:t> and </a:t>
            </a:r>
          </a:p>
        </p:txBody>
      </p:sp>
      <p:graphicFrame>
        <p:nvGraphicFramePr>
          <p:cNvPr id="1699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707695"/>
              </p:ext>
            </p:extLst>
          </p:nvPr>
        </p:nvGraphicFramePr>
        <p:xfrm>
          <a:off x="2895600" y="1309048"/>
          <a:ext cx="2705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100" imgH="495300" progId="Equation.DSMT4">
                  <p:embed/>
                </p:oleObj>
              </mc:Choice>
              <mc:Fallback>
                <p:oleObj name="Equation" r:id="rId2" imgW="2705100" imgH="4953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09048"/>
                        <a:ext cx="2705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1" name="Object 7"/>
          <p:cNvGraphicFramePr>
            <a:graphicFrameLocks noChangeAspect="1"/>
          </p:cNvGraphicFramePr>
          <p:nvPr/>
        </p:nvGraphicFramePr>
        <p:xfrm>
          <a:off x="548640" y="1950707"/>
          <a:ext cx="4038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38600" imgH="508000" progId="Equation.DSMT4">
                  <p:embed/>
                </p:oleObj>
              </mc:Choice>
              <mc:Fallback>
                <p:oleObj name="Equation" r:id="rId4" imgW="4038600" imgH="5080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950707"/>
                        <a:ext cx="4038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551623"/>
              </p:ext>
            </p:extLst>
          </p:nvPr>
        </p:nvGraphicFramePr>
        <p:xfrm>
          <a:off x="2019300" y="3035300"/>
          <a:ext cx="2984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84400" imgH="495000" progId="Equation.DSMT4">
                  <p:embed/>
                </p:oleObj>
              </mc:Choice>
              <mc:Fallback>
                <p:oleObj name="Equation" r:id="rId6" imgW="2984400" imgH="4950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035300"/>
                        <a:ext cx="2984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3" name="Object 9"/>
          <p:cNvGraphicFramePr>
            <a:graphicFrameLocks noChangeAspect="1"/>
          </p:cNvGraphicFramePr>
          <p:nvPr/>
        </p:nvGraphicFramePr>
        <p:xfrm>
          <a:off x="2286000" y="3429000"/>
          <a:ext cx="59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96900" imgH="381000" progId="Equation.DSMT4">
                  <p:embed/>
                </p:oleObj>
              </mc:Choice>
              <mc:Fallback>
                <p:oleObj name="Equation" r:id="rId8" imgW="596900" imgH="38100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429000"/>
                        <a:ext cx="59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4" name="Object 10"/>
          <p:cNvGraphicFramePr>
            <a:graphicFrameLocks noChangeAspect="1"/>
          </p:cNvGraphicFramePr>
          <p:nvPr/>
        </p:nvGraphicFramePr>
        <p:xfrm>
          <a:off x="4457700" y="3873500"/>
          <a:ext cx="52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20474" imgH="380835" progId="Equation.DSMT4">
                  <p:embed/>
                </p:oleObj>
              </mc:Choice>
              <mc:Fallback>
                <p:oleObj name="Equation" r:id="rId10" imgW="520474" imgH="380835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7700" y="3873500"/>
                        <a:ext cx="52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676400" y="4620904"/>
          <a:ext cx="111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117440" imgH="495000" progId="Equation.DSMT4">
                  <p:embed/>
                </p:oleObj>
              </mc:Choice>
              <mc:Fallback>
                <p:oleObj name="Equation" r:id="rId12" imgW="111744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620904"/>
                        <a:ext cx="111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329773"/>
              </p:ext>
            </p:extLst>
          </p:nvPr>
        </p:nvGraphicFramePr>
        <p:xfrm>
          <a:off x="2724150" y="4419600"/>
          <a:ext cx="482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825800" imgH="838080" progId="Equation.DSMT4">
                  <p:embed/>
                </p:oleObj>
              </mc:Choice>
              <mc:Fallback>
                <p:oleObj name="Equation" r:id="rId14" imgW="48258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419600"/>
                        <a:ext cx="482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819400" y="5382904"/>
          <a:ext cx="2908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08080" imgH="444240" progId="Equation.DSMT4">
                  <p:embed/>
                </p:oleObj>
              </mc:Choice>
              <mc:Fallback>
                <p:oleObj name="Equation" r:id="rId16" imgW="29080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382904"/>
                        <a:ext cx="2908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867400" y="5372100"/>
          <a:ext cx="175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52480" imgH="444240" progId="Equation.DSMT4">
                  <p:embed/>
                </p:oleObj>
              </mc:Choice>
              <mc:Fallback>
                <p:oleObj name="Equation" r:id="rId18" imgW="17524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372100"/>
                        <a:ext cx="175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794</Words>
  <Application>Microsoft Office PowerPoint</Application>
  <PresentationFormat>On-screen Show (4:3)</PresentationFormat>
  <Paragraphs>116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Courier New</vt:lpstr>
      <vt:lpstr>Calibri</vt:lpstr>
      <vt:lpstr>Office Theme</vt:lpstr>
      <vt:lpstr>Equation</vt:lpstr>
      <vt:lpstr>MathType 6.0 Equation</vt:lpstr>
      <vt:lpstr>Section 8.2</vt:lpstr>
      <vt:lpstr>Objectives</vt:lpstr>
      <vt:lpstr>Partial Derivatives</vt:lpstr>
      <vt:lpstr>Partial Derivatives</vt:lpstr>
      <vt:lpstr>Example 1: Finding a Partial Derivative</vt:lpstr>
      <vt:lpstr>Example 1: Finding a Partial Derivative (cont.)</vt:lpstr>
      <vt:lpstr>Example 2: Finding Partial Derivative</vt:lpstr>
      <vt:lpstr>Example 2: Finding Partial Derivative (cont.)</vt:lpstr>
      <vt:lpstr>Example 3: Finding Partial Derivative</vt:lpstr>
      <vt:lpstr>Example 3: Finding Partial Derivative (cont.)</vt:lpstr>
      <vt:lpstr>Example 3: Finding Partial Derivative (cont.)</vt:lpstr>
      <vt:lpstr>Example 4: Using the Partial Derivative</vt:lpstr>
      <vt:lpstr>Example 4: Using the Partial Derivative (cont.)</vt:lpstr>
      <vt:lpstr>Example 5: Using the Cobb-Douglas Production Formula</vt:lpstr>
      <vt:lpstr>Example 5: Using the Cobb-Douglas Production Formula (cont.)</vt:lpstr>
      <vt:lpstr>Example 6: Finding Second Partial Derivatives</vt:lpstr>
      <vt:lpstr>Example 6: Finding Second Partial Derivatives (cont.)</vt:lpstr>
      <vt:lpstr>Example 6: Finding Second Partial Derivatives (cont.)</vt:lpstr>
      <vt:lpstr>Example 6: Finding Second Partial Derivatives (cont.)</vt:lpstr>
      <vt:lpstr>Example 7: Finding Partial Derivatives with 3 Variables</vt:lpstr>
      <vt:lpstr>Example 7: Finding Partial Derivatives with 3 Variables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Danielle Bess</cp:lastModifiedBy>
  <cp:revision>54</cp:revision>
  <dcterms:created xsi:type="dcterms:W3CDTF">2013-04-26T14:43:13Z</dcterms:created>
  <dcterms:modified xsi:type="dcterms:W3CDTF">2021-06-16T21:09:09Z</dcterms:modified>
</cp:coreProperties>
</file>