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20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5D7B9-3DF9-488F-9318-57E4267D9A00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16695-806B-4D3A-920C-22C225509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44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Method of Least Squares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6028"/>
            <a:ext cx="8229600" cy="1471172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Set up a table to calculate the values needed for 	Formulas 1 and 2.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1102" y="1447800"/>
          <a:ext cx="6781797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604"/>
                <a:gridCol w="525894"/>
                <a:gridCol w="533400"/>
                <a:gridCol w="533400"/>
                <a:gridCol w="533400"/>
                <a:gridCol w="533400"/>
                <a:gridCol w="533400"/>
                <a:gridCol w="550718"/>
                <a:gridCol w="616527"/>
                <a:gridCol w="616527"/>
                <a:gridCol w="616527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HS-GPA(</a:t>
                      </a:r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C-GPA(</a:t>
                      </a:r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y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170296"/>
          <a:ext cx="7924800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  <a:r>
                        <a:rPr lang="en-US" sz="2000" b="1" i="0" u="none" strike="noStrike" baseline="300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  <a:endParaRPr lang="en-US" sz="2000" b="1" i="0" u="none" strike="noStrike" baseline="30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7.29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10.89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12.25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13.69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82.28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9003"/>
          </a:xfrm>
        </p:spPr>
        <p:txBody>
          <a:bodyPr>
            <a:spAutoFit/>
          </a:bodyPr>
          <a:lstStyle/>
          <a:p>
            <a:r>
              <a:rPr lang="en-US" dirty="0" smtClean="0"/>
              <a:t>Now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r>
              <a:rPr lang="en-US" dirty="0" smtClean="0"/>
              <a:t>From Formula 1, we have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Formula 2, we have</a:t>
            </a:r>
          </a:p>
          <a:p>
            <a:endParaRPr lang="en-US" dirty="0" smtClean="0"/>
          </a:p>
          <a:p>
            <a:r>
              <a:rPr lang="en-US" dirty="0" smtClean="0"/>
              <a:t>Thus the line of regression is </a:t>
            </a:r>
            <a:r>
              <a:rPr lang="en-US" i="1" dirty="0" smtClean="0">
                <a:solidFill>
                  <a:srgbClr val="FF0000"/>
                </a:solidFill>
              </a:rPr>
              <a:t>y </a:t>
            </a:r>
            <a:r>
              <a:rPr lang="en-US" dirty="0" smtClean="0">
                <a:solidFill>
                  <a:srgbClr val="FF0000"/>
                </a:solidFill>
              </a:rPr>
              <a:t>= 1.20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</a:rPr>
              <a:t>− 0.86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2488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684495"/>
              </p:ext>
            </p:extLst>
          </p:nvPr>
        </p:nvGraphicFramePr>
        <p:xfrm>
          <a:off x="2266950" y="1752600"/>
          <a:ext cx="461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4609800" imgH="838080" progId="Equation.DSMT4">
                  <p:embed/>
                </p:oleObj>
              </mc:Choice>
              <mc:Fallback>
                <p:oleObj name="Equation" r:id="rId3" imgW="460980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1752600"/>
                        <a:ext cx="461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323541"/>
              </p:ext>
            </p:extLst>
          </p:nvPr>
        </p:nvGraphicFramePr>
        <p:xfrm>
          <a:off x="2654300" y="5080000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3835080" imgH="482400" progId="Equation.DSMT4">
                  <p:embed/>
                </p:oleObj>
              </mc:Choice>
              <mc:Fallback>
                <p:oleObj name="Equation" r:id="rId5" imgW="383508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5080000"/>
                        <a:ext cx="383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3400" y="3390900"/>
          <a:ext cx="4152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4152600" imgH="1028520" progId="Equation.DSMT4">
                  <p:embed/>
                </p:oleObj>
              </mc:Choice>
              <mc:Fallback>
                <p:oleObj name="Equation" r:id="rId7" imgW="41526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90900"/>
                        <a:ext cx="4152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800600" y="3434116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990360" imgH="838080" progId="Equation.DSMT4">
                  <p:embed/>
                </p:oleObj>
              </mc:Choice>
              <mc:Fallback>
                <p:oleObj name="Equation" r:id="rId9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4116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799160" y="3613812"/>
          <a:ext cx="303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3035160" imgH="495000" progId="Equation.DSMT4">
                  <p:embed/>
                </p:oleObj>
              </mc:Choice>
              <mc:Fallback>
                <p:oleObj name="Equation" r:id="rId11" imgW="30351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160" y="3613812"/>
                        <a:ext cx="303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 smtClean="0"/>
              <a:t>b.	</a:t>
            </a:r>
            <a:r>
              <a:rPr lang="en-US" dirty="0" smtClean="0"/>
              <a:t>The best prediction for HS-GPA of 2.5 is found by substituting </a:t>
            </a:r>
            <a:r>
              <a:rPr lang="en-US" i="1" dirty="0" smtClean="0"/>
              <a:t>x</a:t>
            </a:r>
            <a:r>
              <a:rPr lang="en-US" dirty="0" smtClean="0"/>
              <a:t> = 2.5 in the equation for the line of regression and solving for </a:t>
            </a:r>
            <a:r>
              <a:rPr lang="en-US" i="1" dirty="0" smtClean="0"/>
              <a:t>y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2498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149147"/>
              </p:ext>
            </p:extLst>
          </p:nvPr>
        </p:nvGraphicFramePr>
        <p:xfrm>
          <a:off x="2660650" y="2819400"/>
          <a:ext cx="382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3822480" imgH="482400" progId="Equation.DSMT4">
                  <p:embed/>
                </p:oleObj>
              </mc:Choice>
              <mc:Fallback>
                <p:oleObj name="Equation" r:id="rId3" imgW="382248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2819400"/>
                        <a:ext cx="3822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c.</a:t>
            </a:r>
            <a:endParaRPr lang="en-US" b="1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1080" y="1143000"/>
            <a:ext cx="3931920" cy="37873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the method of least squares to obtain a line of best fit.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 of Least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0" y="5162490"/>
            <a:ext cx="1463040" cy="400110"/>
          </a:xfrm>
        </p:spPr>
        <p:txBody>
          <a:bodyPr>
            <a:spAutoFit/>
          </a:bodyPr>
          <a:lstStyle/>
          <a:p>
            <a:pPr algn="ctr"/>
            <a:r>
              <a:rPr lang="en-US" sz="2000" dirty="0" smtClean="0">
                <a:solidFill>
                  <a:srgbClr val="008080"/>
                </a:solidFill>
              </a:rPr>
              <a:t>Figure 8.5.1</a:t>
            </a:r>
            <a:endParaRPr lang="en-US" sz="2000" dirty="0">
              <a:solidFill>
                <a:srgbClr val="008080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5556"/>
          <a:stretch>
            <a:fillRect/>
          </a:stretch>
        </p:blipFill>
        <p:spPr bwMode="auto">
          <a:xfrm>
            <a:off x="4648200" y="1614633"/>
            <a:ext cx="4114800" cy="3338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981200"/>
          <a:ext cx="3749040" cy="28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20"/>
                <a:gridCol w="1874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TV</a:t>
                      </a:r>
                    </a:p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Commercials</a:t>
                      </a:r>
                    </a:p>
                    <a:p>
                      <a:pPr algn="ctr"/>
                      <a:r>
                        <a:rPr lang="en-US" sz="20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Sales of Cars</a:t>
                      </a:r>
                    </a:p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(in hundreds)</a:t>
                      </a:r>
                    </a:p>
                    <a:p>
                      <a:pPr algn="ctr"/>
                      <a:r>
                        <a:rPr lang="en-US" sz="20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 of Least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use of the Greek capital letter sigma (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</a:t>
            </a:r>
            <a:r>
              <a:rPr lang="en-US" dirty="0" smtClean="0">
                <a:solidFill>
                  <a:srgbClr val="000000"/>
                </a:solidFill>
              </a:rPr>
              <a:t>) to indicate summations is a standard notation in mathematics.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 of Least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480"/>
            <a:ext cx="8229600" cy="47701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Least-Squares Regression Line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a set of data points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the regression line is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where (omitting indices in the summations):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5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242274"/>
              </p:ext>
            </p:extLst>
          </p:nvPr>
        </p:nvGraphicFramePr>
        <p:xfrm>
          <a:off x="3933825" y="1746250"/>
          <a:ext cx="389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3898800" imgH="495000" progId="Equation.DSMT4">
                  <p:embed/>
                </p:oleObj>
              </mc:Choice>
              <mc:Fallback>
                <p:oleObj name="Equation" r:id="rId3" imgW="3898800" imgH="495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1746250"/>
                        <a:ext cx="389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3" name="Object 3"/>
          <p:cNvGraphicFramePr>
            <a:graphicFrameLocks noChangeAspect="1"/>
          </p:cNvGraphicFramePr>
          <p:nvPr/>
        </p:nvGraphicFramePr>
        <p:xfrm>
          <a:off x="533400" y="3137848"/>
          <a:ext cx="5537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5537160" imgH="2666880" progId="Equation.DSMT4">
                  <p:embed/>
                </p:oleObj>
              </mc:Choice>
              <mc:Fallback>
                <p:oleObj name="Equation" r:id="rId5" imgW="5537160" imgH="2666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37848"/>
                        <a:ext cx="55372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Linear Regression on </a:t>
            </a:r>
            <a:br>
              <a:rPr lang="en-US" dirty="0" smtClean="0"/>
            </a:br>
            <a:r>
              <a:rPr lang="en-US" dirty="0" smtClean="0"/>
              <a:t>Tabular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Use the formulas to find the regression line for the data given in the table in Figure 8.5.1.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The data are exhibited, and calculations are made in table form.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138456"/>
          <a:ext cx="6096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  <a:r>
                        <a:rPr lang="en-US" sz="2000" b="1" i="0" u="none" strike="noStrike" baseline="300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  <a:endParaRPr lang="en-US" sz="2000" b="1" i="0" u="none" strike="noStrike" baseline="30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Linear Regression on </a:t>
            </a:r>
            <a:br>
              <a:rPr lang="en-US" dirty="0" smtClean="0"/>
            </a:br>
            <a:r>
              <a:rPr lang="en-US" dirty="0" smtClean="0"/>
              <a:t>Tabular Data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find that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Thus, from Formula 1,</a:t>
            </a:r>
            <a:endParaRPr lang="en-US" dirty="0"/>
          </a:p>
        </p:txBody>
      </p:sp>
      <p:graphicFrame>
        <p:nvGraphicFramePr>
          <p:cNvPr id="246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963196"/>
              </p:ext>
            </p:extLst>
          </p:nvPr>
        </p:nvGraphicFramePr>
        <p:xfrm>
          <a:off x="2311400" y="1828800"/>
          <a:ext cx="452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4520880" imgH="838080" progId="Equation.DSMT4">
                  <p:embed/>
                </p:oleObj>
              </mc:Choice>
              <mc:Fallback>
                <p:oleObj name="Equation" r:id="rId3" imgW="4520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1828800"/>
                        <a:ext cx="452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18648" y="3505200"/>
          <a:ext cx="3162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3162240" imgH="1028520" progId="Equation.DSMT4">
                  <p:embed/>
                </p:oleObj>
              </mc:Choice>
              <mc:Fallback>
                <p:oleObj name="Equation" r:id="rId5" imgW="316224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3505200"/>
                        <a:ext cx="3162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181600" y="35814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2070000" imgH="838080" progId="Equation.DSMT4">
                  <p:embed/>
                </p:oleObj>
              </mc:Choice>
              <mc:Fallback>
                <p:oleObj name="Equation" r:id="rId7" imgW="2070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5814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37096" y="466184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888840" imgH="838080" progId="Equation.DSMT4">
                  <p:embed/>
                </p:oleObj>
              </mc:Choice>
              <mc:Fallback>
                <p:oleObj name="Equation" r:id="rId9" imgW="888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4661848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173104" y="4868840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3035160" imgH="469800" progId="Equation.DSMT4">
                  <p:embed/>
                </p:oleObj>
              </mc:Choice>
              <mc:Fallback>
                <p:oleObj name="Equation" r:id="rId11" imgW="3035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04" y="4868840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Linear Regression on </a:t>
            </a:r>
            <a:br>
              <a:rPr lang="en-US" dirty="0" smtClean="0"/>
            </a:br>
            <a:r>
              <a:rPr lang="en-US" dirty="0" smtClean="0"/>
              <a:t>Tabular Data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and, from Formula 2,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r>
              <a:rPr lang="en-US" dirty="0" smtClean="0"/>
              <a:t>The line of regression is</a:t>
            </a:r>
          </a:p>
          <a:p>
            <a:endParaRPr lang="en-US" dirty="0" smtClean="0"/>
          </a:p>
          <a:p>
            <a:r>
              <a:rPr lang="en-US" dirty="0" smtClean="0"/>
              <a:t>which is in agreement (except for slight round-off errors) with the previous calculations. </a:t>
            </a:r>
            <a:endParaRPr lang="en-US" dirty="0"/>
          </a:p>
        </p:txBody>
      </p:sp>
      <p:graphicFrame>
        <p:nvGraphicFramePr>
          <p:cNvPr id="247811" name="Object 3"/>
          <p:cNvGraphicFramePr>
            <a:graphicFrameLocks noChangeAspect="1"/>
          </p:cNvGraphicFramePr>
          <p:nvPr/>
        </p:nvGraphicFramePr>
        <p:xfrm>
          <a:off x="3435350" y="3143250"/>
          <a:ext cx="227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2273300" imgH="355600" progId="Equation.DSMT4">
                  <p:embed/>
                </p:oleObj>
              </mc:Choice>
              <mc:Fallback>
                <p:oleObj name="Equation" r:id="rId3" imgW="2273300" imgH="355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3143250"/>
                        <a:ext cx="227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143000" y="2057400"/>
          <a:ext cx="154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1549080" imgH="368280" progId="Equation.DSMT4">
                  <p:embed/>
                </p:oleObj>
              </mc:Choice>
              <mc:Fallback>
                <p:oleObj name="Equation" r:id="rId5" imgW="1549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057400"/>
                        <a:ext cx="154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715904" y="1994848"/>
          <a:ext cx="252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2527200" imgH="469800" progId="Equation.DSMT4">
                  <p:embed/>
                </p:oleObj>
              </mc:Choice>
              <mc:Fallback>
                <p:oleObj name="Equation" r:id="rId7" imgW="2527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904" y="1994848"/>
                        <a:ext cx="252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6704" y="20574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6704" y="20574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059304" y="20574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304" y="20574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The following table shows the high school grade-point averages (HS-GPA) and the college grade-point averages (C-GPΑ) after 1 year of college for </a:t>
            </a:r>
            <a:r>
              <a:rPr lang="en-US" dirty="0" smtClean="0">
                <a:solidFill>
                  <a:srgbClr val="0000FF"/>
                </a:solidFill>
              </a:rPr>
              <a:t>10 students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regression line for the data given in the 	table.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What would be your best prediction for the C-GPA 	of a high school student with an HS-GPA of 2.5?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Graph the data and the regression line on the same 	set of axes.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443</Words>
  <Application>Microsoft Office PowerPoint</Application>
  <PresentationFormat>On-screen Show (4:3)</PresentationFormat>
  <Paragraphs>168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Calibri</vt:lpstr>
      <vt:lpstr>Courier New</vt:lpstr>
      <vt:lpstr>Office Theme</vt:lpstr>
      <vt:lpstr>Equation</vt:lpstr>
      <vt:lpstr>Section 8.5</vt:lpstr>
      <vt:lpstr>Objectives</vt:lpstr>
      <vt:lpstr>The Method of Least Squares</vt:lpstr>
      <vt:lpstr>The Method of Least Squares</vt:lpstr>
      <vt:lpstr>The Method of Least Squares</vt:lpstr>
      <vt:lpstr>Example 1: Using Linear Regression on  Tabular Data</vt:lpstr>
      <vt:lpstr>Example 1: Using Linear Regression on  Tabular Data (cont.)</vt:lpstr>
      <vt:lpstr>Example 1: Using Linear Regression on  Tabular Data (cont.)</vt:lpstr>
      <vt:lpstr>Example 2: Forecasting Grade Point Averages with Linear Regression</vt:lpstr>
      <vt:lpstr>Example 2: Forecasting Grade Point Averages with Linear Regression (cont.)</vt:lpstr>
      <vt:lpstr>Example 2: Forecasting Grade Point Averages with Linear Regression (cont.)</vt:lpstr>
      <vt:lpstr>Example 2: Forecasting Grade Point Averages with Linear Regression (cont.)</vt:lpstr>
      <vt:lpstr>Example 2: Forecasting Grade Point Averages with Linear Regression (cont.)</vt:lpstr>
      <vt:lpstr>Example 2: Forecasting Grade Point Averages with Linear Regression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2017-08-03T15:18:46Z</dcterms:modified>
</cp:coreProperties>
</file>