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8" r:id="rId18"/>
    <p:sldId id="273" r:id="rId19"/>
    <p:sldId id="274" r:id="rId20"/>
    <p:sldId id="279" r:id="rId21"/>
    <p:sldId id="280" r:id="rId22"/>
    <p:sldId id="276" r:id="rId23"/>
    <p:sldId id="281" r:id="rId24"/>
    <p:sldId id="277"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CCCFD7"/>
    <a:srgbClr val="000099"/>
    <a:srgbClr val="FFFFCC"/>
    <a:srgbClr val="000000"/>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07" d="100"/>
          <a:sy n="107" d="100"/>
        </p:scale>
        <p:origin x="1626"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 Id="rId9"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 Id="rId14" Type="http://schemas.openxmlformats.org/officeDocument/2006/relationships/image" Target="../media/image4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 Id="rId9" Type="http://schemas.openxmlformats.org/officeDocument/2006/relationships/image" Target="../media/image5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5" Type="http://schemas.openxmlformats.org/officeDocument/2006/relationships/image" Target="../media/image60.wmf"/><Relationship Id="rId4"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712279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80A54-8D0D-4B77-84F6-176C97B03BD0}" type="datetimeFigureOut">
              <a:rPr lang="en-US" smtClean="0"/>
              <a:pPr/>
              <a:t>9/6/2018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DD0508-85B5-456F-BD13-DD6B251BCDA2}" type="slidenum">
              <a:rPr lang="en-US" smtClean="0"/>
              <a:pPr/>
              <a:t>‹#›</a:t>
            </a:fld>
            <a:endParaRPr lang="en-US" dirty="0"/>
          </a:p>
        </p:txBody>
      </p:sp>
    </p:spTree>
    <p:extLst>
      <p:ext uri="{BB962C8B-B14F-4D97-AF65-F5344CB8AC3E}">
        <p14:creationId xmlns:p14="http://schemas.microsoft.com/office/powerpoint/2010/main" val="215637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50.bin"/><Relationship Id="rId18" Type="http://schemas.openxmlformats.org/officeDocument/2006/relationships/image" Target="../media/image54.wmf"/><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1.wmf"/><Relationship Id="rId17"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53.wmf"/><Relationship Id="rId20" Type="http://schemas.openxmlformats.org/officeDocument/2006/relationships/image" Target="../media/image55.wmf"/><Relationship Id="rId1" Type="http://schemas.openxmlformats.org/officeDocument/2006/relationships/vmlDrawing" Target="../drawings/vmlDrawing8.vml"/><Relationship Id="rId6" Type="http://schemas.openxmlformats.org/officeDocument/2006/relationships/image" Target="../media/image48.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oleObject" Target="../embeddings/oleObject51.bin"/><Relationship Id="rId10" Type="http://schemas.openxmlformats.org/officeDocument/2006/relationships/image" Target="../media/image50.wmf"/><Relationship Id="rId19" Type="http://schemas.openxmlformats.org/officeDocument/2006/relationships/oleObject" Target="../embeddings/oleObject53.bin"/><Relationship Id="rId4" Type="http://schemas.openxmlformats.org/officeDocument/2006/relationships/image" Target="../media/image47.wmf"/><Relationship Id="rId9" Type="http://schemas.openxmlformats.org/officeDocument/2006/relationships/oleObject" Target="../embeddings/oleObject48.bin"/><Relationship Id="rId14" Type="http://schemas.openxmlformats.org/officeDocument/2006/relationships/image" Target="../media/image52.wmf"/></Relationships>
</file>

<file path=ppt/slides/_rels/slide11.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4.bin"/><Relationship Id="rId7" Type="http://schemas.openxmlformats.org/officeDocument/2006/relationships/oleObject" Target="../embeddings/oleObject56.bin"/><Relationship Id="rId12"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7.wmf"/><Relationship Id="rId11" Type="http://schemas.openxmlformats.org/officeDocument/2006/relationships/oleObject" Target="../embeddings/oleObject58.bin"/><Relationship Id="rId5" Type="http://schemas.openxmlformats.org/officeDocument/2006/relationships/oleObject" Target="../embeddings/oleObject55.bin"/><Relationship Id="rId10" Type="http://schemas.openxmlformats.org/officeDocument/2006/relationships/image" Target="../media/image59.wmf"/><Relationship Id="rId4" Type="http://schemas.openxmlformats.org/officeDocument/2006/relationships/image" Target="../media/image56.wmf"/><Relationship Id="rId9" Type="http://schemas.openxmlformats.org/officeDocument/2006/relationships/oleObject" Target="../embeddings/oleObject5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2.wmf"/></Relationships>
</file>

<file path=ppt/slides/_rels/slide17.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4.wmf"/><Relationship Id="rId5" Type="http://schemas.openxmlformats.org/officeDocument/2006/relationships/oleObject" Target="../embeddings/oleObject61.bin"/><Relationship Id="rId4" Type="http://schemas.openxmlformats.org/officeDocument/2006/relationships/image" Target="../media/image6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6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6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68.wmf"/></Relationships>
</file>

<file path=ppt/slides/_rels/slide22.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71.bin"/><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73.wmf"/><Relationship Id="rId2" Type="http://schemas.openxmlformats.org/officeDocument/2006/relationships/slideLayout" Target="../slideLayouts/slideLayout2.xml"/><Relationship Id="rId16" Type="http://schemas.openxmlformats.org/officeDocument/2006/relationships/image" Target="../media/image75.wmf"/><Relationship Id="rId1" Type="http://schemas.openxmlformats.org/officeDocument/2006/relationships/vmlDrawing" Target="../drawings/vmlDrawing15.vml"/><Relationship Id="rId6" Type="http://schemas.openxmlformats.org/officeDocument/2006/relationships/image" Target="../media/image70.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72.wmf"/><Relationship Id="rId4" Type="http://schemas.openxmlformats.org/officeDocument/2006/relationships/image" Target="../media/image69.wmf"/><Relationship Id="rId9" Type="http://schemas.openxmlformats.org/officeDocument/2006/relationships/oleObject" Target="../embeddings/oleObject69.bin"/><Relationship Id="rId14" Type="http://schemas.openxmlformats.org/officeDocument/2006/relationships/image" Target="../media/image7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77.png"/><Relationship Id="rId4" Type="http://schemas.openxmlformats.org/officeDocument/2006/relationships/image" Target="../media/image76.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2.wmf"/><Relationship Id="rId18" Type="http://schemas.openxmlformats.org/officeDocument/2006/relationships/oleObject" Target="../embeddings/oleObject81.bin"/><Relationship Id="rId3" Type="http://schemas.openxmlformats.org/officeDocument/2006/relationships/image" Target="../media/image87.png"/><Relationship Id="rId21" Type="http://schemas.openxmlformats.org/officeDocument/2006/relationships/image" Target="../media/image86.wmf"/><Relationship Id="rId7" Type="http://schemas.openxmlformats.org/officeDocument/2006/relationships/image" Target="../media/image79.wmf"/><Relationship Id="rId12" Type="http://schemas.openxmlformats.org/officeDocument/2006/relationships/oleObject" Target="../embeddings/oleObject78.bin"/><Relationship Id="rId17" Type="http://schemas.openxmlformats.org/officeDocument/2006/relationships/image" Target="../media/image84.wmf"/><Relationship Id="rId2" Type="http://schemas.openxmlformats.org/officeDocument/2006/relationships/slideLayout" Target="../slideLayouts/slideLayout2.xml"/><Relationship Id="rId16" Type="http://schemas.openxmlformats.org/officeDocument/2006/relationships/oleObject" Target="../embeddings/oleObject80.bin"/><Relationship Id="rId20" Type="http://schemas.openxmlformats.org/officeDocument/2006/relationships/oleObject" Target="../embeddings/oleObject82.bin"/><Relationship Id="rId1" Type="http://schemas.openxmlformats.org/officeDocument/2006/relationships/vmlDrawing" Target="../drawings/vmlDrawing17.vml"/><Relationship Id="rId6" Type="http://schemas.openxmlformats.org/officeDocument/2006/relationships/oleObject" Target="../embeddings/oleObject75.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77.bin"/><Relationship Id="rId19" Type="http://schemas.openxmlformats.org/officeDocument/2006/relationships/image" Target="../media/image85.wmf"/><Relationship Id="rId4" Type="http://schemas.openxmlformats.org/officeDocument/2006/relationships/oleObject" Target="../embeddings/oleObject74.bin"/><Relationship Id="rId9" Type="http://schemas.openxmlformats.org/officeDocument/2006/relationships/image" Target="../media/image80.wmf"/><Relationship Id="rId14" Type="http://schemas.openxmlformats.org/officeDocument/2006/relationships/oleObject" Target="../embeddings/oleObject79.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 Id="rId14"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8.bin"/><Relationship Id="rId18" Type="http://schemas.openxmlformats.org/officeDocument/2006/relationships/image" Target="../media/image22.wmf"/><Relationship Id="rId26" Type="http://schemas.openxmlformats.org/officeDocument/2006/relationships/image" Target="../media/image26.wmf"/><Relationship Id="rId3" Type="http://schemas.openxmlformats.org/officeDocument/2006/relationships/oleObject" Target="../embeddings/oleObject13.bin"/><Relationship Id="rId21" Type="http://schemas.openxmlformats.org/officeDocument/2006/relationships/oleObject" Target="../embeddings/oleObject22.bin"/><Relationship Id="rId7" Type="http://schemas.openxmlformats.org/officeDocument/2006/relationships/oleObject" Target="../embeddings/oleObject15.bin"/><Relationship Id="rId12" Type="http://schemas.openxmlformats.org/officeDocument/2006/relationships/image" Target="../media/image19.wmf"/><Relationship Id="rId17" Type="http://schemas.openxmlformats.org/officeDocument/2006/relationships/oleObject" Target="../embeddings/oleObject20.bin"/><Relationship Id="rId25"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21.wmf"/><Relationship Id="rId20" Type="http://schemas.openxmlformats.org/officeDocument/2006/relationships/image" Target="../media/image23.wmf"/><Relationship Id="rId1" Type="http://schemas.openxmlformats.org/officeDocument/2006/relationships/vmlDrawing" Target="../drawings/vmlDrawing5.vml"/><Relationship Id="rId6" Type="http://schemas.openxmlformats.org/officeDocument/2006/relationships/image" Target="../media/image16.wmf"/><Relationship Id="rId11" Type="http://schemas.openxmlformats.org/officeDocument/2006/relationships/oleObject" Target="../embeddings/oleObject17.bin"/><Relationship Id="rId24" Type="http://schemas.openxmlformats.org/officeDocument/2006/relationships/image" Target="../media/image25.wmf"/><Relationship Id="rId5" Type="http://schemas.openxmlformats.org/officeDocument/2006/relationships/oleObject" Target="../embeddings/oleObject14.bin"/><Relationship Id="rId15" Type="http://schemas.openxmlformats.org/officeDocument/2006/relationships/oleObject" Target="../embeddings/oleObject19.bin"/><Relationship Id="rId23" Type="http://schemas.openxmlformats.org/officeDocument/2006/relationships/oleObject" Target="../embeddings/oleObject23.bin"/><Relationship Id="rId10" Type="http://schemas.openxmlformats.org/officeDocument/2006/relationships/image" Target="../media/image18.wmf"/><Relationship Id="rId19" Type="http://schemas.openxmlformats.org/officeDocument/2006/relationships/oleObject" Target="../embeddings/oleObject21.bin"/><Relationship Id="rId4" Type="http://schemas.openxmlformats.org/officeDocument/2006/relationships/image" Target="../media/image15.wmf"/><Relationship Id="rId9" Type="http://schemas.openxmlformats.org/officeDocument/2006/relationships/oleObject" Target="../embeddings/oleObject16.bin"/><Relationship Id="rId14" Type="http://schemas.openxmlformats.org/officeDocument/2006/relationships/image" Target="../media/image20.wmf"/><Relationship Id="rId22" Type="http://schemas.openxmlformats.org/officeDocument/2006/relationships/image" Target="../media/image24.wmf"/></Relationships>
</file>

<file path=ppt/slides/_rels/slide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oleObject" Target="../embeddings/oleObject30.bin"/><Relationship Id="rId18" Type="http://schemas.openxmlformats.org/officeDocument/2006/relationships/image" Target="../media/image34.wmf"/><Relationship Id="rId26" Type="http://schemas.openxmlformats.org/officeDocument/2006/relationships/image" Target="../media/image38.wmf"/><Relationship Id="rId3" Type="http://schemas.openxmlformats.org/officeDocument/2006/relationships/oleObject" Target="../embeddings/oleObject25.bin"/><Relationship Id="rId21" Type="http://schemas.openxmlformats.org/officeDocument/2006/relationships/oleObject" Target="../embeddings/oleObject34.bin"/><Relationship Id="rId7" Type="http://schemas.openxmlformats.org/officeDocument/2006/relationships/oleObject" Target="../embeddings/oleObject27.bin"/><Relationship Id="rId12" Type="http://schemas.openxmlformats.org/officeDocument/2006/relationships/image" Target="../media/image31.wmf"/><Relationship Id="rId17" Type="http://schemas.openxmlformats.org/officeDocument/2006/relationships/oleObject" Target="../embeddings/oleObject32.bin"/><Relationship Id="rId25"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image" Target="../media/image33.wmf"/><Relationship Id="rId20" Type="http://schemas.openxmlformats.org/officeDocument/2006/relationships/image" Target="../media/image35.wmf"/><Relationship Id="rId29" Type="http://schemas.openxmlformats.org/officeDocument/2006/relationships/oleObject" Target="../embeddings/oleObject38.bin"/><Relationship Id="rId1" Type="http://schemas.openxmlformats.org/officeDocument/2006/relationships/vmlDrawing" Target="../drawings/vmlDrawing6.vml"/><Relationship Id="rId6" Type="http://schemas.openxmlformats.org/officeDocument/2006/relationships/image" Target="../media/image28.wmf"/><Relationship Id="rId11" Type="http://schemas.openxmlformats.org/officeDocument/2006/relationships/oleObject" Target="../embeddings/oleObject29.bin"/><Relationship Id="rId24" Type="http://schemas.openxmlformats.org/officeDocument/2006/relationships/image" Target="../media/image37.wmf"/><Relationship Id="rId5" Type="http://schemas.openxmlformats.org/officeDocument/2006/relationships/oleObject" Target="../embeddings/oleObject26.bin"/><Relationship Id="rId15" Type="http://schemas.openxmlformats.org/officeDocument/2006/relationships/oleObject" Target="../embeddings/oleObject31.bin"/><Relationship Id="rId23" Type="http://schemas.openxmlformats.org/officeDocument/2006/relationships/oleObject" Target="../embeddings/oleObject35.bin"/><Relationship Id="rId28" Type="http://schemas.openxmlformats.org/officeDocument/2006/relationships/image" Target="../media/image39.wmf"/><Relationship Id="rId10" Type="http://schemas.openxmlformats.org/officeDocument/2006/relationships/image" Target="../media/image30.wmf"/><Relationship Id="rId19" Type="http://schemas.openxmlformats.org/officeDocument/2006/relationships/oleObject" Target="../embeddings/oleObject33.bin"/><Relationship Id="rId4" Type="http://schemas.openxmlformats.org/officeDocument/2006/relationships/image" Target="../media/image27.wmf"/><Relationship Id="rId9" Type="http://schemas.openxmlformats.org/officeDocument/2006/relationships/oleObject" Target="../embeddings/oleObject28.bin"/><Relationship Id="rId14" Type="http://schemas.openxmlformats.org/officeDocument/2006/relationships/image" Target="../media/image32.wmf"/><Relationship Id="rId22" Type="http://schemas.openxmlformats.org/officeDocument/2006/relationships/image" Target="../media/image36.wmf"/><Relationship Id="rId27" Type="http://schemas.openxmlformats.org/officeDocument/2006/relationships/oleObject" Target="../embeddings/oleObject37.bin"/><Relationship Id="rId30" Type="http://schemas.openxmlformats.org/officeDocument/2006/relationships/image" Target="../media/image40.wmf"/></Relationships>
</file>

<file path=ppt/slides/_rels/slide9.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2.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42.bin"/><Relationship Id="rId14" Type="http://schemas.openxmlformats.org/officeDocument/2006/relationships/image" Target="../media/image4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9.1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The Trigonometric Functions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Trigonometric Values</a:t>
            </a:r>
          </a:p>
        </p:txBody>
      </p:sp>
      <p:sp>
        <p:nvSpPr>
          <p:cNvPr id="7" name="Content Placeholder 6"/>
          <p:cNvSpPr>
            <a:spLocks noGrp="1"/>
          </p:cNvSpPr>
          <p:nvPr>
            <p:ph idx="1"/>
          </p:nvPr>
        </p:nvSpPr>
        <p:spPr/>
        <p:txBody>
          <a:bodyPr/>
          <a:lstStyle/>
          <a:p>
            <a:pPr>
              <a:tabLst>
                <a:tab pos="463550" algn="l"/>
              </a:tabLst>
            </a:pPr>
            <a:r>
              <a:rPr lang="en-US" dirty="0"/>
              <a:t>Use the fact that the sine and cosine functions have period 2</a:t>
            </a:r>
            <a:r>
              <a:rPr lang="el-GR" dirty="0">
                <a:latin typeface="Cambria Math" panose="02040503050406030204" pitchFamily="18" charset="0"/>
                <a:ea typeface="Cambria Math" panose="02040503050406030204" pitchFamily="18" charset="0"/>
              </a:rPr>
              <a:t>π</a:t>
            </a:r>
            <a:r>
              <a:rPr lang="en-US" dirty="0"/>
              <a:t> and Table 9.1.2 to find the following functional values.</a:t>
            </a:r>
          </a:p>
          <a:p>
            <a:pPr>
              <a:lnSpc>
                <a:spcPct val="150000"/>
              </a:lnSpc>
              <a:tabLst>
                <a:tab pos="463550" algn="l"/>
              </a:tabLst>
            </a:pPr>
            <a:endParaRPr lang="en-US" dirty="0">
              <a:solidFill>
                <a:srgbClr val="7030A0"/>
              </a:solidFill>
            </a:endParaRPr>
          </a:p>
          <a:p>
            <a:pPr>
              <a:lnSpc>
                <a:spcPct val="200000"/>
              </a:lnSpc>
              <a:tabLst>
                <a:tab pos="463550" algn="l"/>
              </a:tabLst>
            </a:pPr>
            <a:r>
              <a:rPr lang="en-US" b="1" dirty="0"/>
              <a:t>Solutions:</a:t>
            </a:r>
            <a:endParaRPr lang="en-US" dirty="0">
              <a:solidFill>
                <a:srgbClr val="7030A0"/>
              </a:solidFill>
            </a:endParaRPr>
          </a:p>
          <a:p>
            <a:pPr>
              <a:tabLst>
                <a:tab pos="463550" algn="l"/>
              </a:tabLst>
            </a:pPr>
            <a:endParaRPr lang="en-US" dirty="0">
              <a:solidFill>
                <a:srgbClr val="7030A0"/>
              </a:solidFill>
            </a:endParaRPr>
          </a:p>
          <a:p>
            <a:endParaRPr lang="en-US" dirty="0"/>
          </a:p>
        </p:txBody>
      </p:sp>
      <p:graphicFrame>
        <p:nvGraphicFramePr>
          <p:cNvPr id="143369" name="Object 9"/>
          <p:cNvGraphicFramePr>
            <a:graphicFrameLocks noChangeAspect="1"/>
          </p:cNvGraphicFramePr>
          <p:nvPr>
            <p:extLst>
              <p:ext uri="{D42A27DB-BD31-4B8C-83A1-F6EECF244321}">
                <p14:modId xmlns:p14="http://schemas.microsoft.com/office/powerpoint/2010/main" val="1079436484"/>
              </p:ext>
            </p:extLst>
          </p:nvPr>
        </p:nvGraphicFramePr>
        <p:xfrm>
          <a:off x="511175" y="2667000"/>
          <a:ext cx="7480300" cy="939800"/>
        </p:xfrm>
        <a:graphic>
          <a:graphicData uri="http://schemas.openxmlformats.org/presentationml/2006/ole">
            <mc:AlternateContent xmlns:mc="http://schemas.openxmlformats.org/markup-compatibility/2006">
              <mc:Choice xmlns:v="urn:schemas-microsoft-com:vml" Requires="v">
                <p:oleObj spid="_x0000_s8277" name="Equation" r:id="rId3" imgW="7480080" imgH="939600" progId="Equation.DSMT4">
                  <p:embed/>
                </p:oleObj>
              </mc:Choice>
              <mc:Fallback>
                <p:oleObj name="Equation" r:id="rId3" imgW="7480080" imgH="939600" progId="Equation.DSMT4">
                  <p:embed/>
                  <p:pic>
                    <p:nvPicPr>
                      <p:cNvPr id="0" name="Object 66"/>
                      <p:cNvPicPr>
                        <a:picLocks noChangeAspect="1" noChangeArrowheads="1"/>
                      </p:cNvPicPr>
                      <p:nvPr/>
                    </p:nvPicPr>
                    <p:blipFill>
                      <a:blip r:embed="rId4"/>
                      <a:srcRect/>
                      <a:stretch>
                        <a:fillRect/>
                      </a:stretch>
                    </p:blipFill>
                    <p:spPr bwMode="auto">
                      <a:xfrm>
                        <a:off x="511175" y="2667000"/>
                        <a:ext cx="7480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extLst>
              <p:ext uri="{D42A27DB-BD31-4B8C-83A1-F6EECF244321}">
                <p14:modId xmlns:p14="http://schemas.microsoft.com/office/powerpoint/2010/main" val="3225334350"/>
              </p:ext>
            </p:extLst>
          </p:nvPr>
        </p:nvGraphicFramePr>
        <p:xfrm>
          <a:off x="523875" y="4248150"/>
          <a:ext cx="1752600" cy="939800"/>
        </p:xfrm>
        <a:graphic>
          <a:graphicData uri="http://schemas.openxmlformats.org/presentationml/2006/ole">
            <mc:AlternateContent xmlns:mc="http://schemas.openxmlformats.org/markup-compatibility/2006">
              <mc:Choice xmlns:v="urn:schemas-microsoft-com:vml" Requires="v">
                <p:oleObj spid="_x0000_s8278" name="Equation" r:id="rId5" imgW="1752480" imgH="939600" progId="Equation.DSMT4">
                  <p:embed/>
                </p:oleObj>
              </mc:Choice>
              <mc:Fallback>
                <p:oleObj name="Equation" r:id="rId5" imgW="1752480" imgH="939600" progId="Equation.DSMT4">
                  <p:embed/>
                  <p:pic>
                    <p:nvPicPr>
                      <p:cNvPr id="0" name="Picture 5"/>
                      <p:cNvPicPr>
                        <a:picLocks noChangeAspect="1" noChangeArrowheads="1"/>
                      </p:cNvPicPr>
                      <p:nvPr/>
                    </p:nvPicPr>
                    <p:blipFill>
                      <a:blip r:embed="rId6"/>
                      <a:srcRect/>
                      <a:stretch>
                        <a:fillRect/>
                      </a:stretch>
                    </p:blipFill>
                    <p:spPr bwMode="auto">
                      <a:xfrm>
                        <a:off x="523875" y="4248150"/>
                        <a:ext cx="17526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8" name="Object 6"/>
          <p:cNvGraphicFramePr>
            <a:graphicFrameLocks noChangeAspect="1"/>
          </p:cNvGraphicFramePr>
          <p:nvPr>
            <p:extLst>
              <p:ext uri="{D42A27DB-BD31-4B8C-83A1-F6EECF244321}">
                <p14:modId xmlns:p14="http://schemas.microsoft.com/office/powerpoint/2010/main" val="1373363193"/>
              </p:ext>
            </p:extLst>
          </p:nvPr>
        </p:nvGraphicFramePr>
        <p:xfrm>
          <a:off x="2273300" y="4248150"/>
          <a:ext cx="2070100" cy="939800"/>
        </p:xfrm>
        <a:graphic>
          <a:graphicData uri="http://schemas.openxmlformats.org/presentationml/2006/ole">
            <mc:AlternateContent xmlns:mc="http://schemas.openxmlformats.org/markup-compatibility/2006">
              <mc:Choice xmlns:v="urn:schemas-microsoft-com:vml" Requires="v">
                <p:oleObj spid="_x0000_s8279" name="Equation" r:id="rId7" imgW="2070000" imgH="939600" progId="Equation.DSMT4">
                  <p:embed/>
                </p:oleObj>
              </mc:Choice>
              <mc:Fallback>
                <p:oleObj name="Equation" r:id="rId7" imgW="2070000" imgH="939600" progId="Equation.DSMT4">
                  <p:embed/>
                  <p:pic>
                    <p:nvPicPr>
                      <p:cNvPr id="0" name="Picture 6"/>
                      <p:cNvPicPr>
                        <a:picLocks noChangeAspect="1" noChangeArrowheads="1"/>
                      </p:cNvPicPr>
                      <p:nvPr/>
                    </p:nvPicPr>
                    <p:blipFill>
                      <a:blip r:embed="rId8"/>
                      <a:srcRect/>
                      <a:stretch>
                        <a:fillRect/>
                      </a:stretch>
                    </p:blipFill>
                    <p:spPr bwMode="auto">
                      <a:xfrm>
                        <a:off x="2273300" y="4248150"/>
                        <a:ext cx="2070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9" name="Object 7"/>
          <p:cNvGraphicFramePr>
            <a:graphicFrameLocks noChangeAspect="1"/>
          </p:cNvGraphicFramePr>
          <p:nvPr>
            <p:extLst>
              <p:ext uri="{D42A27DB-BD31-4B8C-83A1-F6EECF244321}">
                <p14:modId xmlns:p14="http://schemas.microsoft.com/office/powerpoint/2010/main" val="3494723056"/>
              </p:ext>
            </p:extLst>
          </p:nvPr>
        </p:nvGraphicFramePr>
        <p:xfrm>
          <a:off x="4419600" y="4248150"/>
          <a:ext cx="1358900" cy="939800"/>
        </p:xfrm>
        <a:graphic>
          <a:graphicData uri="http://schemas.openxmlformats.org/presentationml/2006/ole">
            <mc:AlternateContent xmlns:mc="http://schemas.openxmlformats.org/markup-compatibility/2006">
              <mc:Choice xmlns:v="urn:schemas-microsoft-com:vml" Requires="v">
                <p:oleObj spid="_x0000_s8280" name="Equation" r:id="rId9" imgW="1358640" imgH="939600" progId="Equation.DSMT4">
                  <p:embed/>
                </p:oleObj>
              </mc:Choice>
              <mc:Fallback>
                <p:oleObj name="Equation" r:id="rId9" imgW="1358640" imgH="939600" progId="Equation.DSMT4">
                  <p:embed/>
                  <p:pic>
                    <p:nvPicPr>
                      <p:cNvPr id="0" name="Picture 7"/>
                      <p:cNvPicPr>
                        <a:picLocks noChangeAspect="1" noChangeArrowheads="1"/>
                      </p:cNvPicPr>
                      <p:nvPr/>
                    </p:nvPicPr>
                    <p:blipFill>
                      <a:blip r:embed="rId10"/>
                      <a:srcRect/>
                      <a:stretch>
                        <a:fillRect/>
                      </a:stretch>
                    </p:blipFill>
                    <p:spPr bwMode="auto">
                      <a:xfrm>
                        <a:off x="4419600" y="4248150"/>
                        <a:ext cx="1358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0" name="Object 8"/>
          <p:cNvGraphicFramePr>
            <a:graphicFrameLocks noChangeAspect="1"/>
          </p:cNvGraphicFramePr>
          <p:nvPr/>
        </p:nvGraphicFramePr>
        <p:xfrm>
          <a:off x="5867400" y="4578350"/>
          <a:ext cx="457200" cy="279400"/>
        </p:xfrm>
        <a:graphic>
          <a:graphicData uri="http://schemas.openxmlformats.org/presentationml/2006/ole">
            <mc:AlternateContent xmlns:mc="http://schemas.openxmlformats.org/markup-compatibility/2006">
              <mc:Choice xmlns:v="urn:schemas-microsoft-com:vml" Requires="v">
                <p:oleObj spid="_x0000_s8281" name="Equation" r:id="rId11" imgW="457200" imgH="279360" progId="Equation.DSMT4">
                  <p:embed/>
                </p:oleObj>
              </mc:Choice>
              <mc:Fallback>
                <p:oleObj name="Equation" r:id="rId11" imgW="457200" imgH="27936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4578350"/>
                        <a:ext cx="457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1" name="Object 9"/>
          <p:cNvGraphicFramePr>
            <a:graphicFrameLocks noChangeAspect="1"/>
          </p:cNvGraphicFramePr>
          <p:nvPr>
            <p:extLst>
              <p:ext uri="{D42A27DB-BD31-4B8C-83A1-F6EECF244321}">
                <p14:modId xmlns:p14="http://schemas.microsoft.com/office/powerpoint/2010/main" val="3025379505"/>
              </p:ext>
            </p:extLst>
          </p:nvPr>
        </p:nvGraphicFramePr>
        <p:xfrm>
          <a:off x="511175" y="5334000"/>
          <a:ext cx="1676400" cy="469900"/>
        </p:xfrm>
        <a:graphic>
          <a:graphicData uri="http://schemas.openxmlformats.org/presentationml/2006/ole">
            <mc:AlternateContent xmlns:mc="http://schemas.openxmlformats.org/markup-compatibility/2006">
              <mc:Choice xmlns:v="urn:schemas-microsoft-com:vml" Requires="v">
                <p:oleObj spid="_x0000_s8282" name="Equation" r:id="rId13" imgW="1676160" imgH="469800" progId="Equation.DSMT4">
                  <p:embed/>
                </p:oleObj>
              </mc:Choice>
              <mc:Fallback>
                <p:oleObj name="Equation" r:id="rId13" imgW="1676160" imgH="469800" progId="Equation.DSMT4">
                  <p:embed/>
                  <p:pic>
                    <p:nvPicPr>
                      <p:cNvPr id="0" name="Picture 9"/>
                      <p:cNvPicPr>
                        <a:picLocks noChangeAspect="1" noChangeArrowheads="1"/>
                      </p:cNvPicPr>
                      <p:nvPr/>
                    </p:nvPicPr>
                    <p:blipFill>
                      <a:blip r:embed="rId14"/>
                      <a:srcRect/>
                      <a:stretch>
                        <a:fillRect/>
                      </a:stretch>
                    </p:blipFill>
                    <p:spPr bwMode="auto">
                      <a:xfrm>
                        <a:off x="511175" y="5334000"/>
                        <a:ext cx="1676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2" name="Object 10"/>
          <p:cNvGraphicFramePr>
            <a:graphicFrameLocks noChangeAspect="1"/>
          </p:cNvGraphicFramePr>
          <p:nvPr>
            <p:extLst>
              <p:ext uri="{D42A27DB-BD31-4B8C-83A1-F6EECF244321}">
                <p14:modId xmlns:p14="http://schemas.microsoft.com/office/powerpoint/2010/main" val="370800985"/>
              </p:ext>
            </p:extLst>
          </p:nvPr>
        </p:nvGraphicFramePr>
        <p:xfrm>
          <a:off x="2178050" y="5334000"/>
          <a:ext cx="2019300" cy="469900"/>
        </p:xfrm>
        <a:graphic>
          <a:graphicData uri="http://schemas.openxmlformats.org/presentationml/2006/ole">
            <mc:AlternateContent xmlns:mc="http://schemas.openxmlformats.org/markup-compatibility/2006">
              <mc:Choice xmlns:v="urn:schemas-microsoft-com:vml" Requires="v">
                <p:oleObj spid="_x0000_s8283" name="Equation" r:id="rId15" imgW="2019240" imgH="469800" progId="Equation.DSMT4">
                  <p:embed/>
                </p:oleObj>
              </mc:Choice>
              <mc:Fallback>
                <p:oleObj name="Equation" r:id="rId15" imgW="2019240" imgH="469800" progId="Equation.DSMT4">
                  <p:embed/>
                  <p:pic>
                    <p:nvPicPr>
                      <p:cNvPr id="0" name="Picture 10"/>
                      <p:cNvPicPr>
                        <a:picLocks noChangeAspect="1" noChangeArrowheads="1"/>
                      </p:cNvPicPr>
                      <p:nvPr/>
                    </p:nvPicPr>
                    <p:blipFill>
                      <a:blip r:embed="rId16"/>
                      <a:srcRect/>
                      <a:stretch>
                        <a:fillRect/>
                      </a:stretch>
                    </p:blipFill>
                    <p:spPr bwMode="auto">
                      <a:xfrm>
                        <a:off x="2178050" y="5334000"/>
                        <a:ext cx="2019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extLst>
              <p:ext uri="{D42A27DB-BD31-4B8C-83A1-F6EECF244321}">
                <p14:modId xmlns:p14="http://schemas.microsoft.com/office/powerpoint/2010/main" val="1855996538"/>
              </p:ext>
            </p:extLst>
          </p:nvPr>
        </p:nvGraphicFramePr>
        <p:xfrm>
          <a:off x="4324350" y="5372100"/>
          <a:ext cx="1295400" cy="469900"/>
        </p:xfrm>
        <a:graphic>
          <a:graphicData uri="http://schemas.openxmlformats.org/presentationml/2006/ole">
            <mc:AlternateContent xmlns:mc="http://schemas.openxmlformats.org/markup-compatibility/2006">
              <mc:Choice xmlns:v="urn:schemas-microsoft-com:vml" Requires="v">
                <p:oleObj spid="_x0000_s8284" name="Equation" r:id="rId17" imgW="1295280" imgH="469800" progId="Equation.DSMT4">
                  <p:embed/>
                </p:oleObj>
              </mc:Choice>
              <mc:Fallback>
                <p:oleObj name="Equation" r:id="rId17" imgW="1295280" imgH="469800" progId="Equation.DSMT4">
                  <p:embed/>
                  <p:pic>
                    <p:nvPicPr>
                      <p:cNvPr id="0" name="Picture 11"/>
                      <p:cNvPicPr>
                        <a:picLocks noChangeAspect="1" noChangeArrowheads="1"/>
                      </p:cNvPicPr>
                      <p:nvPr/>
                    </p:nvPicPr>
                    <p:blipFill>
                      <a:blip r:embed="rId18"/>
                      <a:srcRect/>
                      <a:stretch>
                        <a:fillRect/>
                      </a:stretch>
                    </p:blipFill>
                    <p:spPr bwMode="auto">
                      <a:xfrm>
                        <a:off x="4324350" y="53721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5689600" y="5461000"/>
          <a:ext cx="685800" cy="279400"/>
        </p:xfrm>
        <a:graphic>
          <a:graphicData uri="http://schemas.openxmlformats.org/presentationml/2006/ole">
            <mc:AlternateContent xmlns:mc="http://schemas.openxmlformats.org/markup-compatibility/2006">
              <mc:Choice xmlns:v="urn:schemas-microsoft-com:vml" Requires="v">
                <p:oleObj spid="_x0000_s8285" name="Equation" r:id="rId19" imgW="685800" imgH="279360" progId="Equation.DSMT4">
                  <p:embed/>
                </p:oleObj>
              </mc:Choice>
              <mc:Fallback>
                <p:oleObj name="Equation" r:id="rId19" imgW="685800" imgH="279360" progId="Equation.DSMT4">
                  <p:embed/>
                  <p:pic>
                    <p:nvPicPr>
                      <p:cNvPr id="0" name="Picture 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89600" y="54610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20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2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3: Trigonometric Values (cont.)</a:t>
            </a:r>
          </a:p>
        </p:txBody>
      </p:sp>
      <p:sp>
        <p:nvSpPr>
          <p:cNvPr id="9" name="Rectangle 8"/>
          <p:cNvSpPr/>
          <p:nvPr/>
        </p:nvSpPr>
        <p:spPr>
          <a:xfrm>
            <a:off x="457200" y="1703696"/>
            <a:ext cx="8229600" cy="954107"/>
          </a:xfrm>
          <a:prstGeom prst="rect">
            <a:avLst/>
          </a:prstGeom>
        </p:spPr>
        <p:txBody>
          <a:bodyPr>
            <a:spAutoFit/>
          </a:bodyPr>
          <a:lstStyle/>
          <a:p>
            <a:pPr>
              <a:tabLst>
                <a:tab pos="463550" algn="l"/>
              </a:tabLst>
            </a:pPr>
            <a:endParaRPr lang="en-US" dirty="0">
              <a:solidFill>
                <a:srgbClr val="7030A0"/>
              </a:solidFill>
            </a:endParaRPr>
          </a:p>
          <a:p>
            <a:pPr>
              <a:tabLst>
                <a:tab pos="463550" algn="l"/>
              </a:tabLst>
            </a:pPr>
            <a:endParaRPr lang="en-US" dirty="0">
              <a:solidFill>
                <a:srgbClr val="7030A0"/>
              </a:solidFill>
            </a:endParaRPr>
          </a:p>
        </p:txBody>
      </p:sp>
      <p:graphicFrame>
        <p:nvGraphicFramePr>
          <p:cNvPr id="9219" name="Object 3"/>
          <p:cNvGraphicFramePr>
            <a:graphicFrameLocks noChangeAspect="1"/>
          </p:cNvGraphicFramePr>
          <p:nvPr>
            <p:extLst>
              <p:ext uri="{D42A27DB-BD31-4B8C-83A1-F6EECF244321}">
                <p14:modId xmlns:p14="http://schemas.microsoft.com/office/powerpoint/2010/main" val="2530749942"/>
              </p:ext>
            </p:extLst>
          </p:nvPr>
        </p:nvGraphicFramePr>
        <p:xfrm>
          <a:off x="514350" y="1517650"/>
          <a:ext cx="2057400" cy="939800"/>
        </p:xfrm>
        <a:graphic>
          <a:graphicData uri="http://schemas.openxmlformats.org/presentationml/2006/ole">
            <mc:AlternateContent xmlns:mc="http://schemas.openxmlformats.org/markup-compatibility/2006">
              <mc:Choice xmlns:v="urn:schemas-microsoft-com:vml" Requires="v">
                <p:oleObj spid="_x0000_s9264" name="Equation" r:id="rId3" imgW="2057400" imgH="939600" progId="Equation.DSMT4">
                  <p:embed/>
                </p:oleObj>
              </mc:Choice>
              <mc:Fallback>
                <p:oleObj name="Equation" r:id="rId3" imgW="2057400" imgH="939600" progId="Equation.DSMT4">
                  <p:embed/>
                  <p:pic>
                    <p:nvPicPr>
                      <p:cNvPr id="0" name="Picture 3"/>
                      <p:cNvPicPr>
                        <a:picLocks noChangeAspect="1" noChangeArrowheads="1"/>
                      </p:cNvPicPr>
                      <p:nvPr/>
                    </p:nvPicPr>
                    <p:blipFill>
                      <a:blip r:embed="rId4"/>
                      <a:srcRect/>
                      <a:stretch>
                        <a:fillRect/>
                      </a:stretch>
                    </p:blipFill>
                    <p:spPr bwMode="auto">
                      <a:xfrm>
                        <a:off x="514350" y="1517650"/>
                        <a:ext cx="2057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0" name="Object 4"/>
          <p:cNvGraphicFramePr>
            <a:graphicFrameLocks noChangeAspect="1"/>
          </p:cNvGraphicFramePr>
          <p:nvPr>
            <p:extLst>
              <p:ext uri="{D42A27DB-BD31-4B8C-83A1-F6EECF244321}">
                <p14:modId xmlns:p14="http://schemas.microsoft.com/office/powerpoint/2010/main" val="1624278218"/>
              </p:ext>
            </p:extLst>
          </p:nvPr>
        </p:nvGraphicFramePr>
        <p:xfrm>
          <a:off x="2628900" y="1517650"/>
          <a:ext cx="2298700" cy="939800"/>
        </p:xfrm>
        <a:graphic>
          <a:graphicData uri="http://schemas.openxmlformats.org/presentationml/2006/ole">
            <mc:AlternateContent xmlns:mc="http://schemas.openxmlformats.org/markup-compatibility/2006">
              <mc:Choice xmlns:v="urn:schemas-microsoft-com:vml" Requires="v">
                <p:oleObj spid="_x0000_s9265" name="Equation" r:id="rId5" imgW="2298600" imgH="939600" progId="Equation.DSMT4">
                  <p:embed/>
                </p:oleObj>
              </mc:Choice>
              <mc:Fallback>
                <p:oleObj name="Equation" r:id="rId5" imgW="2298600" imgH="939600" progId="Equation.DSMT4">
                  <p:embed/>
                  <p:pic>
                    <p:nvPicPr>
                      <p:cNvPr id="0" name="Picture 4"/>
                      <p:cNvPicPr>
                        <a:picLocks noChangeAspect="1" noChangeArrowheads="1"/>
                      </p:cNvPicPr>
                      <p:nvPr/>
                    </p:nvPicPr>
                    <p:blipFill>
                      <a:blip r:embed="rId6"/>
                      <a:srcRect/>
                      <a:stretch>
                        <a:fillRect/>
                      </a:stretch>
                    </p:blipFill>
                    <p:spPr bwMode="auto">
                      <a:xfrm>
                        <a:off x="2628900" y="1517650"/>
                        <a:ext cx="2298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5"/>
          <p:cNvGraphicFramePr>
            <a:graphicFrameLocks noChangeAspect="1"/>
          </p:cNvGraphicFramePr>
          <p:nvPr>
            <p:extLst>
              <p:ext uri="{D42A27DB-BD31-4B8C-83A1-F6EECF244321}">
                <p14:modId xmlns:p14="http://schemas.microsoft.com/office/powerpoint/2010/main" val="3000223635"/>
              </p:ext>
            </p:extLst>
          </p:nvPr>
        </p:nvGraphicFramePr>
        <p:xfrm>
          <a:off x="2635250" y="2609850"/>
          <a:ext cx="1587500" cy="939800"/>
        </p:xfrm>
        <a:graphic>
          <a:graphicData uri="http://schemas.openxmlformats.org/presentationml/2006/ole">
            <mc:AlternateContent xmlns:mc="http://schemas.openxmlformats.org/markup-compatibility/2006">
              <mc:Choice xmlns:v="urn:schemas-microsoft-com:vml" Requires="v">
                <p:oleObj spid="_x0000_s9266" name="Equation" r:id="rId7" imgW="1587240" imgH="939600" progId="Equation.DSMT4">
                  <p:embed/>
                </p:oleObj>
              </mc:Choice>
              <mc:Fallback>
                <p:oleObj name="Equation" r:id="rId7" imgW="1587240" imgH="939600" progId="Equation.DSMT4">
                  <p:embed/>
                  <p:pic>
                    <p:nvPicPr>
                      <p:cNvPr id="0" name="Picture 5"/>
                      <p:cNvPicPr>
                        <a:picLocks noChangeAspect="1" noChangeArrowheads="1"/>
                      </p:cNvPicPr>
                      <p:nvPr/>
                    </p:nvPicPr>
                    <p:blipFill>
                      <a:blip r:embed="rId8"/>
                      <a:srcRect/>
                      <a:stretch>
                        <a:fillRect/>
                      </a:stretch>
                    </p:blipFill>
                    <p:spPr bwMode="auto">
                      <a:xfrm>
                        <a:off x="2635250" y="2609850"/>
                        <a:ext cx="1587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242910734"/>
              </p:ext>
            </p:extLst>
          </p:nvPr>
        </p:nvGraphicFramePr>
        <p:xfrm>
          <a:off x="2635250" y="3702050"/>
          <a:ext cx="1587500" cy="939800"/>
        </p:xfrm>
        <a:graphic>
          <a:graphicData uri="http://schemas.openxmlformats.org/presentationml/2006/ole">
            <mc:AlternateContent xmlns:mc="http://schemas.openxmlformats.org/markup-compatibility/2006">
              <mc:Choice xmlns:v="urn:schemas-microsoft-com:vml" Requires="v">
                <p:oleObj spid="_x0000_s9267" name="Equation" r:id="rId9" imgW="1587240" imgH="939600" progId="Equation.DSMT4">
                  <p:embed/>
                </p:oleObj>
              </mc:Choice>
              <mc:Fallback>
                <p:oleObj name="Equation" r:id="rId9" imgW="1587240" imgH="939600" progId="Equation.DSMT4">
                  <p:embed/>
                  <p:pic>
                    <p:nvPicPr>
                      <p:cNvPr id="0" name="Picture 6"/>
                      <p:cNvPicPr>
                        <a:picLocks noChangeAspect="1" noChangeArrowheads="1"/>
                      </p:cNvPicPr>
                      <p:nvPr/>
                    </p:nvPicPr>
                    <p:blipFill>
                      <a:blip r:embed="rId10"/>
                      <a:srcRect/>
                      <a:stretch>
                        <a:fillRect/>
                      </a:stretch>
                    </p:blipFill>
                    <p:spPr bwMode="auto">
                      <a:xfrm>
                        <a:off x="2635250" y="3702050"/>
                        <a:ext cx="1587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7"/>
          <p:cNvGraphicFramePr>
            <a:graphicFrameLocks noChangeAspect="1"/>
          </p:cNvGraphicFramePr>
          <p:nvPr/>
        </p:nvGraphicFramePr>
        <p:xfrm>
          <a:off x="2628900" y="4800600"/>
          <a:ext cx="1041400" cy="889000"/>
        </p:xfrm>
        <a:graphic>
          <a:graphicData uri="http://schemas.openxmlformats.org/presentationml/2006/ole">
            <mc:AlternateContent xmlns:mc="http://schemas.openxmlformats.org/markup-compatibility/2006">
              <mc:Choice xmlns:v="urn:schemas-microsoft-com:vml" Requires="v">
                <p:oleObj spid="_x0000_s9268" name="Equation" r:id="rId11" imgW="1041120" imgH="888840" progId="Equation.DSMT4">
                  <p:embed/>
                </p:oleObj>
              </mc:Choice>
              <mc:Fallback>
                <p:oleObj name="Equation" r:id="rId11" imgW="1041120" imgH="8888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28900" y="4800600"/>
                        <a:ext cx="1041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Graphing Trigonometric Functions</a:t>
            </a:r>
          </a:p>
        </p:txBody>
      </p:sp>
      <p:sp>
        <p:nvSpPr>
          <p:cNvPr id="6" name="Content Placeholder 2"/>
          <p:cNvSpPr>
            <a:spLocks noGrp="1"/>
          </p:cNvSpPr>
          <p:nvPr>
            <p:ph idx="1"/>
          </p:nvPr>
        </p:nvSpPr>
        <p:spPr>
          <a:xfrm>
            <a:off x="457200" y="1280160"/>
            <a:ext cx="8229600" cy="4056495"/>
          </a:xfrm>
          <a:noFill/>
          <a:ln w="28575">
            <a:solidFill>
              <a:srgbClr val="FF0000"/>
            </a:solidFill>
          </a:ln>
        </p:spPr>
        <p:txBody>
          <a:bodyPr>
            <a:spAutoFit/>
          </a:bodyPr>
          <a:lstStyle/>
          <a:p>
            <a:pPr algn="ctr"/>
            <a:r>
              <a:rPr lang="en-US" b="1" dirty="0">
                <a:solidFill>
                  <a:srgbClr val="000000"/>
                </a:solidFill>
              </a:rPr>
              <a:t>Notes</a:t>
            </a:r>
          </a:p>
          <a:p>
            <a:r>
              <a:rPr lang="en-US" dirty="0">
                <a:solidFill>
                  <a:srgbClr val="000000"/>
                </a:solidFill>
              </a:rPr>
              <a:t>We have used </a:t>
            </a:r>
            <a:r>
              <a:rPr lang="el-GR" i="1" dirty="0">
                <a:solidFill>
                  <a:srgbClr val="000000"/>
                </a:solidFill>
                <a:latin typeface="Cambria Math" panose="02040503050406030204" pitchFamily="18" charset="0"/>
                <a:ea typeface="Cambria Math" panose="02040503050406030204" pitchFamily="18" charset="0"/>
              </a:rPr>
              <a:t>θ</a:t>
            </a:r>
            <a:r>
              <a:rPr lang="en-US" dirty="0">
                <a:solidFill>
                  <a:srgbClr val="000000"/>
                </a:solidFill>
              </a:rPr>
              <a:t> to represent angles and angle measure and </a:t>
            </a:r>
            <a:r>
              <a:rPr lang="en-US" i="1" dirty="0">
                <a:solidFill>
                  <a:srgbClr val="000000"/>
                </a:solidFill>
              </a:rPr>
              <a:t>x</a:t>
            </a:r>
            <a:r>
              <a:rPr lang="en-US" dirty="0">
                <a:solidFill>
                  <a:srgbClr val="000000"/>
                </a:solidFill>
              </a:rPr>
              <a:t> and </a:t>
            </a:r>
            <a:r>
              <a:rPr lang="en-US" i="1" dirty="0">
                <a:solidFill>
                  <a:srgbClr val="000000"/>
                </a:solidFill>
              </a:rPr>
              <a:t>y</a:t>
            </a:r>
            <a:r>
              <a:rPr lang="en-US" dirty="0">
                <a:solidFill>
                  <a:srgbClr val="000000"/>
                </a:solidFill>
              </a:rPr>
              <a:t> to represent coordinates on the unit circle, and we will continue to do so whenever it is convenient and the context is clear. However, for the purposes of graphing trigonometric functions and developing the related calculus concepts in Sections 9.2 through 9.4, we will return to the standard notation of using </a:t>
            </a:r>
            <a:r>
              <a:rPr lang="en-US" i="1" dirty="0">
                <a:solidFill>
                  <a:srgbClr val="000000"/>
                </a:solidFill>
              </a:rPr>
              <a:t>x</a:t>
            </a:r>
            <a:r>
              <a:rPr lang="en-US" dirty="0">
                <a:solidFill>
                  <a:srgbClr val="000000"/>
                </a:solidFill>
              </a:rPr>
              <a:t> for values of the domain and </a:t>
            </a:r>
            <a:r>
              <a:rPr lang="en-US" i="1" dirty="0">
                <a:solidFill>
                  <a:srgbClr val="000000"/>
                </a:solidFill>
              </a:rPr>
              <a:t>y</a:t>
            </a:r>
            <a:r>
              <a:rPr lang="en-US" dirty="0">
                <a:solidFill>
                  <a:srgbClr val="000000"/>
                </a:solidFill>
              </a:rPr>
              <a:t> for the values of the range.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 Trigonometric Functions</a:t>
            </a:r>
          </a:p>
        </p:txBody>
      </p:sp>
      <p:sp>
        <p:nvSpPr>
          <p:cNvPr id="7" name="Content Placeholder 6"/>
          <p:cNvSpPr>
            <a:spLocks noGrp="1"/>
          </p:cNvSpPr>
          <p:nvPr>
            <p:ph idx="1"/>
          </p:nvPr>
        </p:nvSpPr>
        <p:spPr>
          <a:xfrm>
            <a:off x="457200" y="1280160"/>
            <a:ext cx="8229600" cy="4606389"/>
          </a:xfrm>
          <a:noFill/>
          <a:ln w="28575">
            <a:solidFill>
              <a:srgbClr val="FF0000"/>
            </a:solidFill>
          </a:ln>
        </p:spPr>
        <p:txBody>
          <a:bodyPr>
            <a:spAutoFit/>
          </a:bodyPr>
          <a:lstStyle/>
          <a:p>
            <a:pPr lvl="0" algn="ctr" eaLnBrk="0" fontAlgn="base" hangingPunct="0">
              <a:lnSpc>
                <a:spcPts val="3200"/>
              </a:lnSpc>
              <a:spcBef>
                <a:spcPts val="0"/>
              </a:spcBef>
              <a:defRPr/>
            </a:pPr>
            <a:r>
              <a:rPr lang="en-US" b="1" dirty="0">
                <a:solidFill>
                  <a:srgbClr val="000000"/>
                </a:solidFill>
              </a:rPr>
              <a:t>Notes (cont.)</a:t>
            </a:r>
          </a:p>
          <a:p>
            <a:pPr>
              <a:lnSpc>
                <a:spcPts val="3200"/>
              </a:lnSpc>
              <a:spcBef>
                <a:spcPts val="0"/>
              </a:spcBef>
            </a:pPr>
            <a:r>
              <a:rPr lang="en-US" dirty="0">
                <a:solidFill>
                  <a:srgbClr val="000000"/>
                </a:solidFill>
              </a:rPr>
              <a:t>Thus the trigonometric functions for sine, cosine, and tangent can be represented in the forms</a:t>
            </a:r>
          </a:p>
          <a:p>
            <a:pPr algn="ctr">
              <a:lnSpc>
                <a:spcPts val="3200"/>
              </a:lnSpc>
              <a:spcBef>
                <a:spcPts val="0"/>
              </a:spcBef>
            </a:pPr>
            <a:r>
              <a:rPr lang="es-ES" i="1" dirty="0">
                <a:solidFill>
                  <a:srgbClr val="000000"/>
                </a:solidFill>
              </a:rPr>
              <a:t>y</a:t>
            </a:r>
            <a:r>
              <a:rPr lang="es-ES" dirty="0">
                <a:solidFill>
                  <a:srgbClr val="000000"/>
                </a:solidFill>
              </a:rPr>
              <a:t> = sin</a:t>
            </a:r>
            <a:r>
              <a:rPr lang="es-ES" i="1" dirty="0">
                <a:solidFill>
                  <a:srgbClr val="000000"/>
                </a:solidFill>
              </a:rPr>
              <a:t>x</a:t>
            </a:r>
            <a:r>
              <a:rPr lang="es-ES" dirty="0">
                <a:solidFill>
                  <a:srgbClr val="000000"/>
                </a:solidFill>
              </a:rPr>
              <a:t>, </a:t>
            </a:r>
            <a:r>
              <a:rPr lang="es-ES" i="1" dirty="0">
                <a:solidFill>
                  <a:srgbClr val="000000"/>
                </a:solidFill>
              </a:rPr>
              <a:t>y</a:t>
            </a:r>
            <a:r>
              <a:rPr lang="es-ES" dirty="0">
                <a:solidFill>
                  <a:srgbClr val="000000"/>
                </a:solidFill>
              </a:rPr>
              <a:t> = cos</a:t>
            </a:r>
            <a:r>
              <a:rPr lang="es-ES" i="1" dirty="0">
                <a:solidFill>
                  <a:srgbClr val="000000"/>
                </a:solidFill>
              </a:rPr>
              <a:t>x</a:t>
            </a:r>
            <a:r>
              <a:rPr lang="es-ES" dirty="0">
                <a:solidFill>
                  <a:srgbClr val="000000"/>
                </a:solidFill>
              </a:rPr>
              <a:t>, and </a:t>
            </a:r>
            <a:r>
              <a:rPr lang="es-ES" i="1" dirty="0">
                <a:solidFill>
                  <a:srgbClr val="000000"/>
                </a:solidFill>
              </a:rPr>
              <a:t>y</a:t>
            </a:r>
            <a:r>
              <a:rPr lang="es-ES" dirty="0">
                <a:solidFill>
                  <a:srgbClr val="000000"/>
                </a:solidFill>
              </a:rPr>
              <a:t> = tan</a:t>
            </a:r>
            <a:r>
              <a:rPr lang="es-ES" i="1" dirty="0">
                <a:solidFill>
                  <a:srgbClr val="000000"/>
                </a:solidFill>
              </a:rPr>
              <a:t>x</a:t>
            </a:r>
            <a:r>
              <a:rPr lang="es-ES" dirty="0">
                <a:solidFill>
                  <a:srgbClr val="000000"/>
                </a:solidFill>
              </a:rPr>
              <a:t>.</a:t>
            </a:r>
          </a:p>
          <a:p>
            <a:pPr>
              <a:lnSpc>
                <a:spcPts val="3200"/>
              </a:lnSpc>
              <a:spcBef>
                <a:spcPts val="0"/>
              </a:spcBef>
            </a:pPr>
            <a:r>
              <a:rPr lang="en-US" dirty="0">
                <a:solidFill>
                  <a:srgbClr val="000000"/>
                </a:solidFill>
              </a:rPr>
              <a:t>The graphs of these functions can be sketched by using values from Table 9.1.2 and a calculator. Also, both the functions </a:t>
            </a:r>
            <a:r>
              <a:rPr lang="en-US" i="1" dirty="0">
                <a:solidFill>
                  <a:srgbClr val="000000"/>
                </a:solidFill>
              </a:rPr>
              <a:t>y</a:t>
            </a:r>
            <a:r>
              <a:rPr lang="en-US" dirty="0">
                <a:solidFill>
                  <a:srgbClr val="000000"/>
                </a:solidFill>
              </a:rPr>
              <a:t> = sin</a:t>
            </a:r>
            <a:r>
              <a:rPr lang="en-US" i="1" dirty="0">
                <a:solidFill>
                  <a:srgbClr val="000000"/>
                </a:solidFill>
              </a:rPr>
              <a:t>x</a:t>
            </a:r>
            <a:r>
              <a:rPr lang="en-US" dirty="0">
                <a:solidFill>
                  <a:srgbClr val="000000"/>
                </a:solidFill>
              </a:rPr>
              <a:t> and</a:t>
            </a:r>
            <a:r>
              <a:rPr lang="en-US" i="1" dirty="0">
                <a:solidFill>
                  <a:srgbClr val="000000"/>
                </a:solidFill>
              </a:rPr>
              <a:t> y </a:t>
            </a:r>
            <a:r>
              <a:rPr lang="en-US" dirty="0">
                <a:solidFill>
                  <a:srgbClr val="000000"/>
                </a:solidFill>
              </a:rPr>
              <a:t>= cos</a:t>
            </a:r>
            <a:r>
              <a:rPr lang="en-US" i="1" dirty="0">
                <a:solidFill>
                  <a:srgbClr val="000000"/>
                </a:solidFill>
              </a:rPr>
              <a:t>x</a:t>
            </a:r>
            <a:r>
              <a:rPr lang="en-US" dirty="0">
                <a:solidFill>
                  <a:srgbClr val="000000"/>
                </a:solidFill>
              </a:rPr>
              <a:t> have period 2</a:t>
            </a:r>
            <a:r>
              <a:rPr lang="el-GR" i="1" dirty="0">
                <a:solidFill>
                  <a:srgbClr val="000000"/>
                </a:solidFill>
                <a:latin typeface="Cambria Math" panose="02040503050406030204" pitchFamily="18" charset="0"/>
                <a:ea typeface="Cambria Math" panose="02040503050406030204" pitchFamily="18" charset="0"/>
              </a:rPr>
              <a:t>π</a:t>
            </a:r>
            <a:r>
              <a:rPr lang="en-US" dirty="0">
                <a:solidFill>
                  <a:srgbClr val="000000"/>
                </a:solidFill>
              </a:rPr>
              <a:t> and are </a:t>
            </a:r>
            <a:r>
              <a:rPr lang="en-US" b="1" dirty="0">
                <a:solidFill>
                  <a:srgbClr val="C00000"/>
                </a:solidFill>
              </a:rPr>
              <a:t>continuous for all real numbers</a:t>
            </a:r>
            <a:r>
              <a:rPr lang="en-US" dirty="0">
                <a:solidFill>
                  <a:srgbClr val="000000"/>
                </a:solidFill>
              </a:rPr>
              <a:t>. This means that the pattern of each graph on the interval [0, 2</a:t>
            </a:r>
            <a:r>
              <a:rPr lang="el-GR" i="1" dirty="0">
                <a:solidFill>
                  <a:srgbClr val="000000"/>
                </a:solidFill>
                <a:latin typeface="Cambria Math" panose="02040503050406030204" pitchFamily="18" charset="0"/>
                <a:ea typeface="Cambria Math" panose="02040503050406030204" pitchFamily="18" charset="0"/>
              </a:rPr>
              <a:t>π </a:t>
            </a:r>
            <a:r>
              <a:rPr lang="en-US" dirty="0">
                <a:solidFill>
                  <a:srgbClr val="000000"/>
                </a:solidFill>
              </a:rPr>
              <a:t>] is continuously repeated on the entire interval of real numbers (−</a:t>
            </a:r>
            <a:r>
              <a:rPr lang="en-US" dirty="0">
                <a:solidFill>
                  <a:srgbClr val="000000"/>
                </a:solidFill>
                <a:sym typeface="Symbol"/>
              </a:rPr>
              <a:t></a:t>
            </a:r>
            <a:r>
              <a:rPr lang="en-US" dirty="0">
                <a:solidFill>
                  <a:srgbClr val="000000"/>
                </a:solidFill>
              </a:rPr>
              <a:t>, +</a:t>
            </a:r>
            <a:r>
              <a:rPr lang="en-US" dirty="0">
                <a:solidFill>
                  <a:srgbClr val="000000"/>
                </a:solidFill>
                <a:sym typeface="Symbol"/>
              </a:rPr>
              <a:t></a:t>
            </a:r>
            <a:r>
              <a:rPr lang="en-US" dirty="0">
                <a:solidFill>
                  <a:srgbClr val="000000"/>
                </a:solidFill>
              </a:rPr>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The Predator-Prey Model</a:t>
            </a:r>
          </a:p>
        </p:txBody>
      </p:sp>
      <p:sp>
        <p:nvSpPr>
          <p:cNvPr id="3" name="Content Placeholder 2"/>
          <p:cNvSpPr>
            <a:spLocks noGrp="1"/>
          </p:cNvSpPr>
          <p:nvPr>
            <p:ph idx="1"/>
          </p:nvPr>
        </p:nvSpPr>
        <p:spPr>
          <a:xfrm>
            <a:off x="457200" y="1280160"/>
            <a:ext cx="8229600" cy="4832092"/>
          </a:xfrm>
        </p:spPr>
        <p:txBody>
          <a:bodyPr>
            <a:spAutoFit/>
          </a:bodyPr>
          <a:lstStyle/>
          <a:p>
            <a:pPr>
              <a:tabLst>
                <a:tab pos="463550" algn="l"/>
              </a:tabLst>
            </a:pPr>
            <a:r>
              <a:rPr lang="en-US" dirty="0"/>
              <a:t>Ranchers in a certain area note that the populations of coyotes (predators) and rabbits (prey) interact with each other and are cyclic over a period of </a:t>
            </a:r>
            <a:r>
              <a:rPr lang="en-US" dirty="0">
                <a:solidFill>
                  <a:srgbClr val="0000FF"/>
                </a:solidFill>
              </a:rPr>
              <a:t>3 years</a:t>
            </a:r>
            <a:r>
              <a:rPr lang="en-US" dirty="0"/>
              <a:t>. As the population of rabbits increases, the population of coyotes also increases until the prey begins to decrease. The predator population continues to increase to the point where there is not enough food for the coyotes and their population begins to decrease. Then the decreasing population of coyotes allows an increase in the rabbit population, and the cycle begins again.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The Predator-Prey Model (cont.)</a:t>
            </a:r>
          </a:p>
        </p:txBody>
      </p:sp>
      <p:sp>
        <p:nvSpPr>
          <p:cNvPr id="7" name="Content Placeholder 2"/>
          <p:cNvSpPr>
            <a:spLocks noGrp="1"/>
          </p:cNvSpPr>
          <p:nvPr>
            <p:ph idx="1"/>
          </p:nvPr>
        </p:nvSpPr>
        <p:spPr/>
        <p:txBody>
          <a:bodyPr/>
          <a:lstStyle/>
          <a:p>
            <a:r>
              <a:rPr lang="en-US" dirty="0"/>
              <a:t>The coyote-rabbit population interaction might be represented by the following two functions and their graphs:</a:t>
            </a:r>
          </a:p>
          <a:p>
            <a:endParaRPr lang="en-US" dirty="0"/>
          </a:p>
          <a:p>
            <a:endParaRPr lang="en-US" dirty="0"/>
          </a:p>
          <a:p>
            <a:endParaRPr lang="en-US" dirty="0"/>
          </a:p>
          <a:p>
            <a:endParaRPr lang="en-US" dirty="0"/>
          </a:p>
        </p:txBody>
      </p:sp>
      <p:pic>
        <p:nvPicPr>
          <p:cNvPr id="10" name="Picture 9" descr="CH_9_Sec9.1-_Ex_4.png"/>
          <p:cNvPicPr>
            <a:picLocks noChangeAspect="1"/>
          </p:cNvPicPr>
          <p:nvPr/>
        </p:nvPicPr>
        <p:blipFill>
          <a:blip r:embed="rId2" cstate="print"/>
          <a:stretch>
            <a:fillRect/>
          </a:stretch>
        </p:blipFill>
        <p:spPr>
          <a:xfrm>
            <a:off x="2514600" y="2362199"/>
            <a:ext cx="4114800" cy="346439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The Predator-Prey Model (cont.)</a:t>
            </a:r>
          </a:p>
        </p:txBody>
      </p:sp>
      <p:sp>
        <p:nvSpPr>
          <p:cNvPr id="5" name="Content Placeholder 4"/>
          <p:cNvSpPr>
            <a:spLocks noGrp="1"/>
          </p:cNvSpPr>
          <p:nvPr>
            <p:ph idx="1"/>
          </p:nvPr>
        </p:nvSpPr>
        <p:spPr>
          <a:xfrm>
            <a:off x="457200" y="1280160"/>
            <a:ext cx="8229600" cy="4271939"/>
          </a:xfrm>
        </p:spPr>
        <p:txBody>
          <a:bodyPr>
            <a:spAutoFit/>
          </a:bodyPr>
          <a:lstStyle/>
          <a:p>
            <a:pPr>
              <a:lnSpc>
                <a:spcPct val="150000"/>
              </a:lnSpc>
              <a:tabLst>
                <a:tab pos="463550" algn="l"/>
              </a:tabLst>
            </a:pPr>
            <a:endParaRPr lang="en-US" dirty="0"/>
          </a:p>
          <a:p>
            <a:pPr>
              <a:tabLst>
                <a:tab pos="463550" algn="l"/>
              </a:tabLst>
            </a:pPr>
            <a:endParaRPr lang="en-US" dirty="0"/>
          </a:p>
          <a:p>
            <a:pPr>
              <a:tabLst>
                <a:tab pos="463550" algn="l"/>
              </a:tabLst>
            </a:pPr>
            <a:endParaRPr lang="en-US" dirty="0"/>
          </a:p>
          <a:p>
            <a:pPr>
              <a:tabLst>
                <a:tab pos="463550" algn="l"/>
              </a:tabLst>
            </a:pPr>
            <a:endParaRPr lang="en-US" dirty="0"/>
          </a:p>
          <a:p>
            <a:pPr>
              <a:tabLst>
                <a:tab pos="463550" algn="l"/>
              </a:tabLst>
            </a:pPr>
            <a:r>
              <a:rPr lang="en-US" dirty="0"/>
              <a:t>where </a:t>
            </a:r>
            <a:r>
              <a:rPr lang="en-US" i="1" dirty="0"/>
              <a:t>t</a:t>
            </a:r>
            <a:r>
              <a:rPr lang="en-US" dirty="0"/>
              <a:t> is time in years. </a:t>
            </a:r>
          </a:p>
          <a:p>
            <a:pPr>
              <a:tabLst>
                <a:tab pos="463550" algn="l"/>
              </a:tabLst>
            </a:pPr>
            <a:r>
              <a:rPr lang="en-US" b="1" dirty="0"/>
              <a:t>a.</a:t>
            </a:r>
            <a:r>
              <a:rPr lang="en-US" dirty="0"/>
              <a:t>	Calculate the period of the function </a:t>
            </a:r>
            <a:r>
              <a:rPr lang="en-US" i="1" dirty="0"/>
              <a:t>C</a:t>
            </a:r>
            <a:r>
              <a:rPr lang="en-US" dirty="0"/>
              <a:t>(</a:t>
            </a:r>
            <a:r>
              <a:rPr lang="en-US" i="1" dirty="0"/>
              <a:t>t</a:t>
            </a:r>
            <a:r>
              <a:rPr lang="en-US" dirty="0"/>
              <a:t>) 	algebraically. </a:t>
            </a:r>
          </a:p>
          <a:p>
            <a:pPr>
              <a:tabLst>
                <a:tab pos="463550" algn="l"/>
              </a:tabLst>
            </a:pPr>
            <a:r>
              <a:rPr lang="en-US" b="1" dirty="0"/>
              <a:t>b.	</a:t>
            </a:r>
            <a:r>
              <a:rPr lang="en-US" dirty="0"/>
              <a:t>Calculate the period of the function </a:t>
            </a:r>
            <a:r>
              <a:rPr lang="en-US" i="1" dirty="0"/>
              <a:t>R</a:t>
            </a:r>
            <a:r>
              <a:rPr lang="en-US" dirty="0"/>
              <a:t>(</a:t>
            </a:r>
            <a:r>
              <a:rPr lang="en-US" i="1" dirty="0"/>
              <a:t>t</a:t>
            </a:r>
            <a:r>
              <a:rPr lang="en-US" dirty="0"/>
              <a:t>) graphically. </a:t>
            </a:r>
          </a:p>
        </p:txBody>
      </p:sp>
      <p:graphicFrame>
        <p:nvGraphicFramePr>
          <p:cNvPr id="11267" name="Object 22"/>
          <p:cNvGraphicFramePr>
            <a:graphicFrameLocks noChangeAspect="1"/>
          </p:cNvGraphicFramePr>
          <p:nvPr>
            <p:extLst>
              <p:ext uri="{D42A27DB-BD31-4B8C-83A1-F6EECF244321}">
                <p14:modId xmlns:p14="http://schemas.microsoft.com/office/powerpoint/2010/main" val="3039299391"/>
              </p:ext>
            </p:extLst>
          </p:nvPr>
        </p:nvGraphicFramePr>
        <p:xfrm>
          <a:off x="2330450" y="1101725"/>
          <a:ext cx="4483100" cy="2489200"/>
        </p:xfrm>
        <a:graphic>
          <a:graphicData uri="http://schemas.openxmlformats.org/presentationml/2006/ole">
            <mc:AlternateContent xmlns:mc="http://schemas.openxmlformats.org/markup-compatibility/2006">
              <mc:Choice xmlns:v="urn:schemas-microsoft-com:vml" Requires="v">
                <p:oleObj spid="_x0000_s11276" name="Equation" r:id="rId3" imgW="4483080" imgH="2489040" progId="Equation.DSMT4">
                  <p:embed/>
                </p:oleObj>
              </mc:Choice>
              <mc:Fallback>
                <p:oleObj name="Equation" r:id="rId3" imgW="4483080" imgH="2489040" progId="Equation.DSMT4">
                  <p:embed/>
                  <p:pic>
                    <p:nvPicPr>
                      <p:cNvPr id="0" name="Object 22"/>
                      <p:cNvPicPr>
                        <a:picLocks noChangeAspect="1" noChangeArrowheads="1"/>
                      </p:cNvPicPr>
                      <p:nvPr/>
                    </p:nvPicPr>
                    <p:blipFill>
                      <a:blip r:embed="rId4"/>
                      <a:srcRect/>
                      <a:stretch>
                        <a:fillRect/>
                      </a:stretch>
                    </p:blipFill>
                    <p:spPr bwMode="auto">
                      <a:xfrm>
                        <a:off x="2330450" y="1101725"/>
                        <a:ext cx="44831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The Predator-Prey Model (cont.)</a:t>
            </a:r>
          </a:p>
        </p:txBody>
      </p:sp>
      <p:sp>
        <p:nvSpPr>
          <p:cNvPr id="5" name="Content Placeholder 4"/>
          <p:cNvSpPr>
            <a:spLocks noGrp="1"/>
          </p:cNvSpPr>
          <p:nvPr>
            <p:ph idx="1"/>
          </p:nvPr>
        </p:nvSpPr>
        <p:spPr>
          <a:xfrm>
            <a:off x="457200" y="1280160"/>
            <a:ext cx="8229600" cy="1878976"/>
          </a:xfrm>
        </p:spPr>
        <p:txBody>
          <a:bodyPr>
            <a:spAutoFit/>
          </a:bodyPr>
          <a:lstStyle/>
          <a:p>
            <a:pPr>
              <a:lnSpc>
                <a:spcPct val="150000"/>
              </a:lnSpc>
              <a:tabLst>
                <a:tab pos="463550" algn="l"/>
              </a:tabLst>
            </a:pPr>
            <a:r>
              <a:rPr lang="en-US" b="1" dirty="0"/>
              <a:t>Solutions: </a:t>
            </a:r>
          </a:p>
          <a:p>
            <a:pPr>
              <a:tabLst>
                <a:tab pos="463550" algn="l"/>
              </a:tabLst>
            </a:pPr>
            <a:r>
              <a:rPr lang="en-US" b="1" dirty="0"/>
              <a:t>a.</a:t>
            </a:r>
            <a:r>
              <a:rPr lang="en-US" dirty="0"/>
              <a:t>	Since the sine function has a period of 2</a:t>
            </a:r>
            <a:r>
              <a:rPr lang="el-GR" i="1" dirty="0">
                <a:latin typeface="Cambria Math" panose="02040503050406030204" pitchFamily="18" charset="0"/>
                <a:ea typeface="Cambria Math" panose="02040503050406030204" pitchFamily="18" charset="0"/>
              </a:rPr>
              <a:t>π</a:t>
            </a:r>
            <a:r>
              <a:rPr lang="en-US" dirty="0"/>
              <a:t>, we set </a:t>
            </a:r>
          </a:p>
          <a:p>
            <a:pPr>
              <a:spcBef>
                <a:spcPts val="1500"/>
              </a:spcBef>
              <a:tabLst>
                <a:tab pos="463550" algn="l"/>
              </a:tabLst>
            </a:pPr>
            <a:r>
              <a:rPr lang="en-US" dirty="0"/>
              <a:t>		              		and solve for </a:t>
            </a:r>
            <a:r>
              <a:rPr lang="en-US" i="1" dirty="0"/>
              <a:t>t </a:t>
            </a:r>
            <a:r>
              <a:rPr lang="en-US" dirty="0"/>
              <a:t>in each case. </a:t>
            </a:r>
          </a:p>
        </p:txBody>
      </p:sp>
      <p:graphicFrame>
        <p:nvGraphicFramePr>
          <p:cNvPr id="148486" name="Object 6"/>
          <p:cNvGraphicFramePr>
            <a:graphicFrameLocks noChangeAspect="1"/>
          </p:cNvGraphicFramePr>
          <p:nvPr>
            <p:extLst>
              <p:ext uri="{D42A27DB-BD31-4B8C-83A1-F6EECF244321}">
                <p14:modId xmlns:p14="http://schemas.microsoft.com/office/powerpoint/2010/main" val="2248401149"/>
              </p:ext>
            </p:extLst>
          </p:nvPr>
        </p:nvGraphicFramePr>
        <p:xfrm>
          <a:off x="944563" y="2476500"/>
          <a:ext cx="3225800" cy="838200"/>
        </p:xfrm>
        <a:graphic>
          <a:graphicData uri="http://schemas.openxmlformats.org/presentationml/2006/ole">
            <mc:AlternateContent xmlns:mc="http://schemas.openxmlformats.org/markup-compatibility/2006">
              <mc:Choice xmlns:v="urn:schemas-microsoft-com:vml" Requires="v">
                <p:oleObj spid="_x0000_s27678" name="Equation" r:id="rId3" imgW="3225600" imgH="838080" progId="Equation.DSMT4">
                  <p:embed/>
                </p:oleObj>
              </mc:Choice>
              <mc:Fallback>
                <p:oleObj name="Equation" r:id="rId3" imgW="3225600" imgH="838080" progId="Equation.DSMT4">
                  <p:embed/>
                  <p:pic>
                    <p:nvPicPr>
                      <p:cNvPr id="0" name="Object 24"/>
                      <p:cNvPicPr>
                        <a:picLocks noChangeAspect="1" noChangeArrowheads="1"/>
                      </p:cNvPicPr>
                      <p:nvPr/>
                    </p:nvPicPr>
                    <p:blipFill>
                      <a:blip r:embed="rId4"/>
                      <a:srcRect/>
                      <a:stretch>
                        <a:fillRect/>
                      </a:stretch>
                    </p:blipFill>
                    <p:spPr bwMode="auto">
                      <a:xfrm>
                        <a:off x="944563" y="2476500"/>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2" name="Object 116"/>
          <p:cNvGraphicFramePr>
            <a:graphicFrameLocks noChangeAspect="1"/>
          </p:cNvGraphicFramePr>
          <p:nvPr>
            <p:extLst>
              <p:ext uri="{D42A27DB-BD31-4B8C-83A1-F6EECF244321}">
                <p14:modId xmlns:p14="http://schemas.microsoft.com/office/powerpoint/2010/main" val="203013146"/>
              </p:ext>
            </p:extLst>
          </p:nvPr>
        </p:nvGraphicFramePr>
        <p:xfrm>
          <a:off x="1035050" y="3492500"/>
          <a:ext cx="3035300" cy="1841500"/>
        </p:xfrm>
        <a:graphic>
          <a:graphicData uri="http://schemas.openxmlformats.org/presentationml/2006/ole">
            <mc:AlternateContent xmlns:mc="http://schemas.openxmlformats.org/markup-compatibility/2006">
              <mc:Choice xmlns:v="urn:schemas-microsoft-com:vml" Requires="v">
                <p:oleObj spid="_x0000_s27679" name="Equation" r:id="rId5" imgW="3035160" imgH="1841400" progId="Equation.DSMT4">
                  <p:embed/>
                </p:oleObj>
              </mc:Choice>
              <mc:Fallback>
                <p:oleObj name="Equation" r:id="rId5" imgW="3035160" imgH="1841400" progId="Equation.DSMT4">
                  <p:embed/>
                  <p:pic>
                    <p:nvPicPr>
                      <p:cNvPr id="0" name="Object 116"/>
                      <p:cNvPicPr>
                        <a:picLocks noChangeAspect="1" noChangeArrowheads="1"/>
                      </p:cNvPicPr>
                      <p:nvPr/>
                    </p:nvPicPr>
                    <p:blipFill>
                      <a:blip r:embed="rId6"/>
                      <a:srcRect/>
                      <a:stretch>
                        <a:fillRect/>
                      </a:stretch>
                    </p:blipFill>
                    <p:spPr bwMode="auto">
                      <a:xfrm>
                        <a:off x="1035050" y="3492500"/>
                        <a:ext cx="30353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3" name="Object 117"/>
          <p:cNvGraphicFramePr>
            <a:graphicFrameLocks noChangeAspect="1"/>
          </p:cNvGraphicFramePr>
          <p:nvPr>
            <p:extLst>
              <p:ext uri="{D42A27DB-BD31-4B8C-83A1-F6EECF244321}">
                <p14:modId xmlns:p14="http://schemas.microsoft.com/office/powerpoint/2010/main" val="1653405777"/>
              </p:ext>
            </p:extLst>
          </p:nvPr>
        </p:nvGraphicFramePr>
        <p:xfrm>
          <a:off x="4229100" y="3740150"/>
          <a:ext cx="3848100" cy="1320800"/>
        </p:xfrm>
        <a:graphic>
          <a:graphicData uri="http://schemas.openxmlformats.org/presentationml/2006/ole">
            <mc:AlternateContent xmlns:mc="http://schemas.openxmlformats.org/markup-compatibility/2006">
              <mc:Choice xmlns:v="urn:schemas-microsoft-com:vml" Requires="v">
                <p:oleObj spid="_x0000_s27680" name="Equation" r:id="rId7" imgW="3848040" imgH="1320480" progId="Equation.DSMT4">
                  <p:embed/>
                </p:oleObj>
              </mc:Choice>
              <mc:Fallback>
                <p:oleObj name="Equation" r:id="rId7" imgW="3848040" imgH="1320480" progId="Equation.DSMT4">
                  <p:embed/>
                  <p:pic>
                    <p:nvPicPr>
                      <p:cNvPr id="0" name="Object 117"/>
                      <p:cNvPicPr>
                        <a:picLocks noChangeAspect="1" noChangeArrowheads="1"/>
                      </p:cNvPicPr>
                      <p:nvPr/>
                    </p:nvPicPr>
                    <p:blipFill>
                      <a:blip r:embed="rId8"/>
                      <a:srcRect/>
                      <a:stretch>
                        <a:fillRect/>
                      </a:stretch>
                    </p:blipFill>
                    <p:spPr bwMode="auto">
                      <a:xfrm>
                        <a:off x="4229100" y="3740150"/>
                        <a:ext cx="38481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4: The Predator-Prey Model (cont.)</a:t>
            </a:r>
          </a:p>
        </p:txBody>
      </p:sp>
      <p:sp>
        <p:nvSpPr>
          <p:cNvPr id="3" name="Content Placeholder 2"/>
          <p:cNvSpPr>
            <a:spLocks noGrp="1"/>
          </p:cNvSpPr>
          <p:nvPr>
            <p:ph idx="1"/>
          </p:nvPr>
        </p:nvSpPr>
        <p:spPr/>
        <p:txBody>
          <a:bodyPr/>
          <a:lstStyle/>
          <a:p>
            <a:pPr marL="457200" indent="-457200"/>
            <a:r>
              <a:rPr lang="en-US" b="1" dirty="0"/>
              <a:t>b.</a:t>
            </a:r>
            <a:r>
              <a:rPr lang="en-US" dirty="0"/>
              <a:t>	 Since two corresponding </a:t>
            </a:r>
            <a:r>
              <a:rPr lang="en-US" i="1" dirty="0"/>
              <a:t>y</a:t>
            </a:r>
            <a:r>
              <a:rPr lang="en-US" dirty="0"/>
              <a:t>-values on the graph occur for the two minimums </a:t>
            </a:r>
            <a:r>
              <a:rPr lang="en-US" dirty="0">
                <a:solidFill>
                  <a:srgbClr val="000099"/>
                </a:solidFill>
              </a:rPr>
              <a:t>(</a:t>
            </a:r>
            <a:r>
              <a:rPr lang="en-US" i="1" dirty="0">
                <a:solidFill>
                  <a:srgbClr val="000099"/>
                </a:solidFill>
              </a:rPr>
              <a:t>x</a:t>
            </a:r>
            <a:r>
              <a:rPr lang="en-US" baseline="-25000" dirty="0">
                <a:solidFill>
                  <a:srgbClr val="000099"/>
                </a:solidFill>
              </a:rPr>
              <a:t>1</a:t>
            </a:r>
            <a:r>
              <a:rPr lang="en-US" dirty="0">
                <a:solidFill>
                  <a:srgbClr val="000099"/>
                </a:solidFill>
              </a:rPr>
              <a:t>, </a:t>
            </a:r>
            <a:r>
              <a:rPr lang="en-US" i="1" dirty="0">
                <a:solidFill>
                  <a:srgbClr val="000099"/>
                </a:solidFill>
              </a:rPr>
              <a:t>y</a:t>
            </a:r>
            <a:r>
              <a:rPr lang="en-US" baseline="-25000" dirty="0">
                <a:solidFill>
                  <a:srgbClr val="000099"/>
                </a:solidFill>
              </a:rPr>
              <a:t>1</a:t>
            </a:r>
            <a:r>
              <a:rPr lang="en-US" dirty="0">
                <a:solidFill>
                  <a:srgbClr val="000099"/>
                </a:solidFill>
              </a:rPr>
              <a:t>) = (1.5, 8000) </a:t>
            </a:r>
            <a:r>
              <a:rPr lang="en-US" dirty="0"/>
              <a:t>and </a:t>
            </a:r>
            <a:r>
              <a:rPr lang="en-US" dirty="0">
                <a:solidFill>
                  <a:srgbClr val="000099"/>
                </a:solidFill>
              </a:rPr>
              <a:t>(</a:t>
            </a:r>
            <a:r>
              <a:rPr lang="en-US" i="1" dirty="0">
                <a:solidFill>
                  <a:srgbClr val="000099"/>
                </a:solidFill>
              </a:rPr>
              <a:t>x</a:t>
            </a:r>
            <a:r>
              <a:rPr lang="en-US" baseline="-25000" dirty="0">
                <a:solidFill>
                  <a:srgbClr val="000099"/>
                </a:solidFill>
              </a:rPr>
              <a:t>2</a:t>
            </a:r>
            <a:r>
              <a:rPr lang="en-US" dirty="0">
                <a:solidFill>
                  <a:srgbClr val="000099"/>
                </a:solidFill>
              </a:rPr>
              <a:t>, </a:t>
            </a:r>
            <a:r>
              <a:rPr lang="en-US" i="1" dirty="0">
                <a:solidFill>
                  <a:srgbClr val="000099"/>
                </a:solidFill>
              </a:rPr>
              <a:t>y</a:t>
            </a:r>
            <a:r>
              <a:rPr lang="en-US" baseline="-25000" dirty="0">
                <a:solidFill>
                  <a:srgbClr val="000099"/>
                </a:solidFill>
              </a:rPr>
              <a:t>2</a:t>
            </a:r>
            <a:r>
              <a:rPr lang="en-US" dirty="0">
                <a:solidFill>
                  <a:srgbClr val="000099"/>
                </a:solidFill>
              </a:rPr>
              <a:t>) = (4.5, 8000)</a:t>
            </a:r>
            <a:r>
              <a:rPr lang="en-US" dirty="0"/>
              <a:t>, the period is </a:t>
            </a:r>
            <a:r>
              <a:rPr lang="en-US" i="1" dirty="0">
                <a:solidFill>
                  <a:srgbClr val="000099"/>
                </a:solidFill>
              </a:rPr>
              <a:t>x</a:t>
            </a:r>
            <a:r>
              <a:rPr lang="en-US" baseline="-25000" dirty="0">
                <a:solidFill>
                  <a:srgbClr val="000099"/>
                </a:solidFill>
              </a:rPr>
              <a:t>2 </a:t>
            </a:r>
            <a:r>
              <a:rPr lang="en-US" dirty="0">
                <a:solidFill>
                  <a:srgbClr val="000099"/>
                </a:solidFill>
              </a:rPr>
              <a:t>− </a:t>
            </a:r>
            <a:r>
              <a:rPr lang="en-US" i="1" dirty="0">
                <a:solidFill>
                  <a:srgbClr val="000099"/>
                </a:solidFill>
              </a:rPr>
              <a:t>x</a:t>
            </a:r>
            <a:r>
              <a:rPr lang="en-US" baseline="-25000" dirty="0">
                <a:solidFill>
                  <a:srgbClr val="000099"/>
                </a:solidFill>
              </a:rPr>
              <a:t>1 </a:t>
            </a:r>
            <a:r>
              <a:rPr lang="en-US" dirty="0">
                <a:solidFill>
                  <a:srgbClr val="000099"/>
                </a:solidFill>
              </a:rPr>
              <a:t>= 4.5 − 1.5 = </a:t>
            </a:r>
            <a:r>
              <a:rPr lang="en-US" dirty="0">
                <a:solidFill>
                  <a:srgbClr val="FF0000"/>
                </a:solidFill>
              </a:rPr>
              <a:t>3</a:t>
            </a:r>
            <a:r>
              <a:rPr lang="en-US" dirty="0"/>
              <a:t>. Note, one complete cycle (or period) occurs between </a:t>
            </a:r>
            <a:r>
              <a:rPr lang="en-US" i="1" dirty="0"/>
              <a:t>x</a:t>
            </a:r>
            <a:r>
              <a:rPr lang="en-US" baseline="-25000" dirty="0"/>
              <a:t>1</a:t>
            </a:r>
            <a:r>
              <a:rPr lang="en-US" dirty="0"/>
              <a:t> and </a:t>
            </a:r>
            <a:r>
              <a:rPr lang="en-US" i="1" dirty="0"/>
              <a:t>x</a:t>
            </a:r>
            <a:r>
              <a:rPr lang="en-US" baseline="-25000" dirty="0"/>
              <a:t>2</a:t>
            </a:r>
            <a:r>
              <a:rPr lang="en-US"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Trigonometric Identities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3335015"/>
              </p:ext>
            </p:extLst>
          </p:nvPr>
        </p:nvGraphicFramePr>
        <p:xfrm>
          <a:off x="457200" y="1279525"/>
          <a:ext cx="8229600" cy="4035051"/>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06469">
                <a:tc>
                  <a:txBody>
                    <a:bodyPr/>
                    <a:lstStyle/>
                    <a:p>
                      <a:pPr algn="ctr"/>
                      <a:r>
                        <a:rPr lang="en-US" sz="2800" dirty="0"/>
                        <a:t>Table 9.1.3  Basic Trigonometric Identities</a:t>
                      </a:r>
                    </a:p>
                  </a:txBody>
                  <a:tcPr anchor="ctr"/>
                </a:tc>
                <a:extLst>
                  <a:ext uri="{0D108BD9-81ED-4DB2-BD59-A6C34878D82A}">
                    <a16:rowId xmlns:a16="http://schemas.microsoft.com/office/drawing/2014/main" val="10000"/>
                  </a:ext>
                </a:extLst>
              </a:tr>
              <a:tr h="3516891">
                <a:tc>
                  <a:txBody>
                    <a:bodyPr/>
                    <a:lstStyle/>
                    <a:p>
                      <a:endParaRPr lang="en-US" sz="2800" dirty="0"/>
                    </a:p>
                  </a:txBody>
                  <a:tcPr/>
                </a:tc>
                <a:extLst>
                  <a:ext uri="{0D108BD9-81ED-4DB2-BD59-A6C34878D82A}">
                    <a16:rowId xmlns:a16="http://schemas.microsoft.com/office/drawing/2014/main" val="10001"/>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397469870"/>
              </p:ext>
            </p:extLst>
          </p:nvPr>
        </p:nvGraphicFramePr>
        <p:xfrm>
          <a:off x="566843" y="2120900"/>
          <a:ext cx="6070600" cy="2908300"/>
        </p:xfrm>
        <a:graphic>
          <a:graphicData uri="http://schemas.openxmlformats.org/presentationml/2006/ole">
            <mc:AlternateContent xmlns:mc="http://schemas.openxmlformats.org/markup-compatibility/2006">
              <mc:Choice xmlns:v="urn:schemas-microsoft-com:vml" Requires="v">
                <p:oleObj spid="_x0000_s13323" name="Equation" r:id="rId3" imgW="6070320" imgH="2908080" progId="Equation.DSMT4">
                  <p:embed/>
                </p:oleObj>
              </mc:Choice>
              <mc:Fallback>
                <p:oleObj name="Equation" r:id="rId3" imgW="6070320" imgH="2908080" progId="Equation.DSMT4">
                  <p:embed/>
                  <p:pic>
                    <p:nvPicPr>
                      <p:cNvPr id="0" name="Object 13"/>
                      <p:cNvPicPr>
                        <a:picLocks noChangeAspect="1" noChangeArrowheads="1"/>
                      </p:cNvPicPr>
                      <p:nvPr/>
                    </p:nvPicPr>
                    <p:blipFill>
                      <a:blip r:embed="rId4"/>
                      <a:srcRect/>
                      <a:stretch>
                        <a:fillRect/>
                      </a:stretch>
                    </p:blipFill>
                    <p:spPr bwMode="auto">
                      <a:xfrm>
                        <a:off x="566843" y="2120900"/>
                        <a:ext cx="6070600"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6172200" y="3796605"/>
            <a:ext cx="1828800" cy="1384995"/>
          </a:xfrm>
          <a:prstGeom prst="rect">
            <a:avLst/>
          </a:prstGeom>
        </p:spPr>
        <p:txBody>
          <a:bodyPr wrap="square">
            <a:spAutoFit/>
          </a:bodyPr>
          <a:lstStyle/>
          <a:p>
            <a:r>
              <a:rPr lang="en-US" sz="2800" dirty="0">
                <a:solidFill>
                  <a:srgbClr val="000000"/>
                </a:solidFill>
              </a:rPr>
              <a:t>Sum and difference identities</a:t>
            </a:r>
            <a:endParaRPr lang="en-US" sz="2800" dirty="0"/>
          </a:p>
        </p:txBody>
      </p:sp>
    </p:spTree>
    <p:extLst>
      <p:ext uri="{BB962C8B-B14F-4D97-AF65-F5344CB8AC3E}">
        <p14:creationId xmlns:p14="http://schemas.microsoft.com/office/powerpoint/2010/main" val="23803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marL="341313" indent="-341313">
              <a:buFont typeface="Courier New" pitchFamily="49" charset="0"/>
              <a:buChar char="o"/>
            </a:pPr>
            <a:r>
              <a:rPr lang="en-US" dirty="0"/>
              <a:t>Sketch and evaluate trigonometric functions. </a:t>
            </a:r>
          </a:p>
          <a:p>
            <a:pPr marL="341313" indent="-341313">
              <a:buFont typeface="Courier New" pitchFamily="49" charset="0"/>
              <a:buChar char="o"/>
            </a:pPr>
            <a:r>
              <a:rPr lang="en-US" dirty="0"/>
              <a:t>Verify basic trigonometric identities.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Trigonometric Identities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3335015"/>
              </p:ext>
            </p:extLst>
          </p:nvPr>
        </p:nvGraphicFramePr>
        <p:xfrm>
          <a:off x="457200" y="1279525"/>
          <a:ext cx="8229600" cy="467351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08081">
                <a:tc>
                  <a:txBody>
                    <a:bodyPr/>
                    <a:lstStyle/>
                    <a:p>
                      <a:pPr algn="ctr"/>
                      <a:r>
                        <a:rPr lang="en-US" sz="2800" dirty="0"/>
                        <a:t>Table 9.1.3  Basic Trigonometric Identities (cont.)</a:t>
                      </a:r>
                    </a:p>
                  </a:txBody>
                  <a:tcPr anchor="ctr"/>
                </a:tc>
                <a:extLst>
                  <a:ext uri="{0D108BD9-81ED-4DB2-BD59-A6C34878D82A}">
                    <a16:rowId xmlns:a16="http://schemas.microsoft.com/office/drawing/2014/main" val="10000"/>
                  </a:ext>
                </a:extLst>
              </a:tr>
              <a:tr h="4155359">
                <a:tc>
                  <a:txBody>
                    <a:bodyPr/>
                    <a:lstStyle/>
                    <a:p>
                      <a:endParaRPr lang="en-US" sz="2800" dirty="0"/>
                    </a:p>
                  </a:txBody>
                  <a:tcPr/>
                </a:tc>
                <a:extLst>
                  <a:ext uri="{0D108BD9-81ED-4DB2-BD59-A6C34878D82A}">
                    <a16:rowId xmlns:a16="http://schemas.microsoft.com/office/drawing/2014/main" val="10001"/>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430437"/>
              </p:ext>
            </p:extLst>
          </p:nvPr>
        </p:nvGraphicFramePr>
        <p:xfrm>
          <a:off x="492125" y="1803400"/>
          <a:ext cx="7251700" cy="4152900"/>
        </p:xfrm>
        <a:graphic>
          <a:graphicData uri="http://schemas.openxmlformats.org/presentationml/2006/ole">
            <mc:AlternateContent xmlns:mc="http://schemas.openxmlformats.org/markup-compatibility/2006">
              <mc:Choice xmlns:v="urn:schemas-microsoft-com:vml" Requires="v">
                <p:oleObj spid="_x0000_s28683" name="Equation" r:id="rId3" imgW="7251480" imgH="4152600" progId="Equation.DSMT4">
                  <p:embed/>
                </p:oleObj>
              </mc:Choice>
              <mc:Fallback>
                <p:oleObj name="Equation" r:id="rId3" imgW="7251480" imgH="4152600" progId="Equation.DSMT4">
                  <p:embed/>
                  <p:pic>
                    <p:nvPicPr>
                      <p:cNvPr id="0" name="Object 13"/>
                      <p:cNvPicPr>
                        <a:picLocks noChangeAspect="1" noChangeArrowheads="1"/>
                      </p:cNvPicPr>
                      <p:nvPr/>
                    </p:nvPicPr>
                    <p:blipFill>
                      <a:blip r:embed="rId4"/>
                      <a:srcRect/>
                      <a:stretch>
                        <a:fillRect/>
                      </a:stretch>
                    </p:blipFill>
                    <p:spPr bwMode="auto">
                      <a:xfrm>
                        <a:off x="492125" y="1803400"/>
                        <a:ext cx="7251700" cy="415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803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Basic Trigonometric Identities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3335015"/>
              </p:ext>
            </p:extLst>
          </p:nvPr>
        </p:nvGraphicFramePr>
        <p:xfrm>
          <a:off x="457200" y="1279525"/>
          <a:ext cx="8229600" cy="292936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14871">
                <a:tc>
                  <a:txBody>
                    <a:bodyPr/>
                    <a:lstStyle/>
                    <a:p>
                      <a:pPr algn="ctr"/>
                      <a:r>
                        <a:rPr lang="en-US" sz="2800" dirty="0"/>
                        <a:t>Table 9.1.3  Basic Trigonometric Identities (cont.)</a:t>
                      </a:r>
                    </a:p>
                  </a:txBody>
                  <a:tcPr anchor="ctr"/>
                </a:tc>
                <a:extLst>
                  <a:ext uri="{0D108BD9-81ED-4DB2-BD59-A6C34878D82A}">
                    <a16:rowId xmlns:a16="http://schemas.microsoft.com/office/drawing/2014/main" val="10000"/>
                  </a:ext>
                </a:extLst>
              </a:tr>
              <a:tr h="2411209">
                <a:tc>
                  <a:txBody>
                    <a:bodyPr/>
                    <a:lstStyle/>
                    <a:p>
                      <a:endParaRPr lang="en-US" sz="2800" dirty="0"/>
                    </a:p>
                  </a:txBody>
                  <a:tcPr/>
                </a:tc>
                <a:extLst>
                  <a:ext uri="{0D108BD9-81ED-4DB2-BD59-A6C34878D82A}">
                    <a16:rowId xmlns:a16="http://schemas.microsoft.com/office/drawing/2014/main" val="10001"/>
                  </a:ext>
                </a:extLst>
              </a:tr>
            </a:tbl>
          </a:graphicData>
        </a:graphic>
      </p:graphicFrame>
      <p:graphicFrame>
        <p:nvGraphicFramePr>
          <p:cNvPr id="29699" name="Object 3"/>
          <p:cNvGraphicFramePr>
            <a:graphicFrameLocks noChangeAspect="1"/>
          </p:cNvGraphicFramePr>
          <p:nvPr>
            <p:extLst>
              <p:ext uri="{D42A27DB-BD31-4B8C-83A1-F6EECF244321}">
                <p14:modId xmlns:p14="http://schemas.microsoft.com/office/powerpoint/2010/main" val="2833328447"/>
              </p:ext>
            </p:extLst>
          </p:nvPr>
        </p:nvGraphicFramePr>
        <p:xfrm>
          <a:off x="511175" y="1974850"/>
          <a:ext cx="6451600" cy="2032000"/>
        </p:xfrm>
        <a:graphic>
          <a:graphicData uri="http://schemas.openxmlformats.org/presentationml/2006/ole">
            <mc:AlternateContent xmlns:mc="http://schemas.openxmlformats.org/markup-compatibility/2006">
              <mc:Choice xmlns:v="urn:schemas-microsoft-com:vml" Requires="v">
                <p:oleObj spid="_x0000_s29708" name="Equation" r:id="rId3" imgW="6451560" imgH="2031840" progId="Equation.DSMT4">
                  <p:embed/>
                </p:oleObj>
              </mc:Choice>
              <mc:Fallback>
                <p:oleObj name="Equation" r:id="rId3" imgW="6451560" imgH="2031840" progId="Equation.DSMT4">
                  <p:embed/>
                  <p:pic>
                    <p:nvPicPr>
                      <p:cNvPr id="0" name="Picture 3"/>
                      <p:cNvPicPr>
                        <a:picLocks noChangeAspect="1" noChangeArrowheads="1"/>
                      </p:cNvPicPr>
                      <p:nvPr/>
                    </p:nvPicPr>
                    <p:blipFill>
                      <a:blip r:embed="rId4"/>
                      <a:srcRect/>
                      <a:stretch>
                        <a:fillRect/>
                      </a:stretch>
                    </p:blipFill>
                    <p:spPr bwMode="auto">
                      <a:xfrm>
                        <a:off x="511175" y="1974850"/>
                        <a:ext cx="64516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803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Trigonometric Identities</a:t>
            </a:r>
          </a:p>
        </p:txBody>
      </p:sp>
      <p:sp>
        <p:nvSpPr>
          <p:cNvPr id="3" name="Content Placeholder 2"/>
          <p:cNvSpPr>
            <a:spLocks noGrp="1"/>
          </p:cNvSpPr>
          <p:nvPr>
            <p:ph idx="1"/>
          </p:nvPr>
        </p:nvSpPr>
        <p:spPr/>
        <p:txBody>
          <a:bodyPr/>
          <a:lstStyle/>
          <a:p>
            <a:r>
              <a:rPr lang="en-US" dirty="0"/>
              <a:t>Verify the trigonometric identity </a:t>
            </a:r>
          </a:p>
          <a:p>
            <a:r>
              <a:rPr lang="en-US" b="1" dirty="0"/>
              <a:t>Solution:  </a:t>
            </a:r>
          </a:p>
          <a:p>
            <a:r>
              <a:rPr lang="en-US" dirty="0"/>
              <a:t>Divide each term in Identity 1 in Table 9.1.3 by        </a:t>
            </a:r>
          </a:p>
          <a:p>
            <a:pPr>
              <a:spcBef>
                <a:spcPts val="0"/>
              </a:spcBef>
            </a:pPr>
            <a:r>
              <a:rPr lang="en-US" dirty="0"/>
              <a:t>and then refer to the definitions in Table 9.1.1 for</a:t>
            </a:r>
          </a:p>
          <a:p>
            <a:r>
              <a:rPr lang="en-US" dirty="0"/>
              <a:t> </a:t>
            </a:r>
          </a:p>
        </p:txBody>
      </p:sp>
      <p:graphicFrame>
        <p:nvGraphicFramePr>
          <p:cNvPr id="167938" name="Object 2"/>
          <p:cNvGraphicFramePr>
            <a:graphicFrameLocks noChangeAspect="1"/>
          </p:cNvGraphicFramePr>
          <p:nvPr>
            <p:extLst>
              <p:ext uri="{D42A27DB-BD31-4B8C-83A1-F6EECF244321}">
                <p14:modId xmlns:p14="http://schemas.microsoft.com/office/powerpoint/2010/main" val="2238448220"/>
              </p:ext>
            </p:extLst>
          </p:nvPr>
        </p:nvGraphicFramePr>
        <p:xfrm>
          <a:off x="5264150" y="1333500"/>
          <a:ext cx="2590800" cy="381000"/>
        </p:xfrm>
        <a:graphic>
          <a:graphicData uri="http://schemas.openxmlformats.org/presentationml/2006/ole">
            <mc:AlternateContent xmlns:mc="http://schemas.openxmlformats.org/markup-compatibility/2006">
              <mc:Choice xmlns:v="urn:schemas-microsoft-com:vml" Requires="v">
                <p:oleObj spid="_x0000_s15426" name="Equation" r:id="rId3" imgW="2590560" imgH="380880" progId="Equation.DSMT4">
                  <p:embed/>
                </p:oleObj>
              </mc:Choice>
              <mc:Fallback>
                <p:oleObj name="Equation" r:id="rId3" imgW="2590560" imgH="380880" progId="Equation.DSMT4">
                  <p:embed/>
                  <p:pic>
                    <p:nvPicPr>
                      <p:cNvPr id="0" name="Object 92"/>
                      <p:cNvPicPr>
                        <a:picLocks noChangeAspect="1" noChangeArrowheads="1"/>
                      </p:cNvPicPr>
                      <p:nvPr/>
                    </p:nvPicPr>
                    <p:blipFill>
                      <a:blip r:embed="rId4"/>
                      <a:srcRect/>
                      <a:stretch>
                        <a:fillRect/>
                      </a:stretch>
                    </p:blipFill>
                    <p:spPr bwMode="auto">
                      <a:xfrm>
                        <a:off x="5264150" y="1333500"/>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extLst>
              <p:ext uri="{D42A27DB-BD31-4B8C-83A1-F6EECF244321}">
                <p14:modId xmlns:p14="http://schemas.microsoft.com/office/powerpoint/2010/main" val="3128238129"/>
              </p:ext>
            </p:extLst>
          </p:nvPr>
        </p:nvGraphicFramePr>
        <p:xfrm>
          <a:off x="7264400" y="2349500"/>
          <a:ext cx="965200" cy="431800"/>
        </p:xfrm>
        <a:graphic>
          <a:graphicData uri="http://schemas.openxmlformats.org/presentationml/2006/ole">
            <mc:AlternateContent xmlns:mc="http://schemas.openxmlformats.org/markup-compatibility/2006">
              <mc:Choice xmlns:v="urn:schemas-microsoft-com:vml" Requires="v">
                <p:oleObj spid="_x0000_s15427" name="Equation" r:id="rId5" imgW="965160" imgH="431640" progId="Equation.DSMT4">
                  <p:embed/>
                </p:oleObj>
              </mc:Choice>
              <mc:Fallback>
                <p:oleObj name="Equation" r:id="rId5" imgW="965160" imgH="431640" progId="Equation.DSMT4">
                  <p:embed/>
                  <p:pic>
                    <p:nvPicPr>
                      <p:cNvPr id="0" name="Object 93"/>
                      <p:cNvPicPr>
                        <a:picLocks noChangeAspect="1" noChangeArrowheads="1"/>
                      </p:cNvPicPr>
                      <p:nvPr/>
                    </p:nvPicPr>
                    <p:blipFill>
                      <a:blip r:embed="rId6"/>
                      <a:srcRect/>
                      <a:stretch>
                        <a:fillRect/>
                      </a:stretch>
                    </p:blipFill>
                    <p:spPr bwMode="auto">
                      <a:xfrm>
                        <a:off x="7264400" y="2349500"/>
                        <a:ext cx="965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0" name="Object 4"/>
          <p:cNvGraphicFramePr>
            <a:graphicFrameLocks noChangeAspect="1"/>
          </p:cNvGraphicFramePr>
          <p:nvPr>
            <p:extLst>
              <p:ext uri="{D42A27DB-BD31-4B8C-83A1-F6EECF244321}">
                <p14:modId xmlns:p14="http://schemas.microsoft.com/office/powerpoint/2010/main" val="2194066005"/>
              </p:ext>
            </p:extLst>
          </p:nvPr>
        </p:nvGraphicFramePr>
        <p:xfrm>
          <a:off x="490538" y="3162300"/>
          <a:ext cx="4470400" cy="838200"/>
        </p:xfrm>
        <a:graphic>
          <a:graphicData uri="http://schemas.openxmlformats.org/presentationml/2006/ole">
            <mc:AlternateContent xmlns:mc="http://schemas.openxmlformats.org/markup-compatibility/2006">
              <mc:Choice xmlns:v="urn:schemas-microsoft-com:vml" Requires="v">
                <p:oleObj spid="_x0000_s15428" name="Equation" r:id="rId7" imgW="4470120" imgH="838080" progId="Equation.DSMT4">
                  <p:embed/>
                </p:oleObj>
              </mc:Choice>
              <mc:Fallback>
                <p:oleObj name="Equation" r:id="rId7" imgW="4470120" imgH="838080" progId="Equation.DSMT4">
                  <p:embed/>
                  <p:pic>
                    <p:nvPicPr>
                      <p:cNvPr id="0" name="Object 94"/>
                      <p:cNvPicPr>
                        <a:picLocks noChangeAspect="1" noChangeArrowheads="1"/>
                      </p:cNvPicPr>
                      <p:nvPr/>
                    </p:nvPicPr>
                    <p:blipFill>
                      <a:blip r:embed="rId8"/>
                      <a:srcRect/>
                      <a:stretch>
                        <a:fillRect/>
                      </a:stretch>
                    </p:blipFill>
                    <p:spPr bwMode="auto">
                      <a:xfrm>
                        <a:off x="490538" y="3162300"/>
                        <a:ext cx="447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5181600" y="4079544"/>
            <a:ext cx="2801473" cy="400110"/>
          </a:xfrm>
          <a:prstGeom prst="rect">
            <a:avLst/>
          </a:prstGeom>
        </p:spPr>
        <p:txBody>
          <a:bodyPr wrap="none">
            <a:spAutoFit/>
          </a:bodyPr>
          <a:lstStyle/>
          <a:p>
            <a:r>
              <a:rPr lang="en-US" sz="2000" dirty="0">
                <a:solidFill>
                  <a:srgbClr val="008080"/>
                </a:solidFill>
              </a:rPr>
              <a:t>By Identity 1, Table 9.1.3.</a:t>
            </a:r>
          </a:p>
        </p:txBody>
      </p:sp>
      <p:sp>
        <p:nvSpPr>
          <p:cNvPr id="9" name="Rectangle 8"/>
          <p:cNvSpPr/>
          <p:nvPr/>
        </p:nvSpPr>
        <p:spPr>
          <a:xfrm>
            <a:off x="5181600" y="4917744"/>
            <a:ext cx="2031325" cy="400110"/>
          </a:xfrm>
          <a:prstGeom prst="rect">
            <a:avLst/>
          </a:prstGeom>
        </p:spPr>
        <p:txBody>
          <a:bodyPr wrap="none">
            <a:spAutoFit/>
          </a:bodyPr>
          <a:lstStyle/>
          <a:p>
            <a:r>
              <a:rPr lang="en-US" sz="2000" dirty="0">
                <a:solidFill>
                  <a:srgbClr val="008080"/>
                </a:solidFill>
              </a:rPr>
              <a:t>Divide by 	</a:t>
            </a:r>
          </a:p>
        </p:txBody>
      </p:sp>
      <p:sp>
        <p:nvSpPr>
          <p:cNvPr id="12" name="Rectangle 11"/>
          <p:cNvSpPr/>
          <p:nvPr/>
        </p:nvSpPr>
        <p:spPr>
          <a:xfrm>
            <a:off x="5181600" y="5619690"/>
            <a:ext cx="3657600" cy="400110"/>
          </a:xfrm>
          <a:prstGeom prst="rect">
            <a:avLst/>
          </a:prstGeom>
        </p:spPr>
        <p:txBody>
          <a:bodyPr wrap="square">
            <a:spAutoFit/>
          </a:bodyPr>
          <a:lstStyle/>
          <a:p>
            <a:r>
              <a:rPr lang="en-US" sz="2000" dirty="0">
                <a:solidFill>
                  <a:srgbClr val="008080"/>
                </a:solidFill>
              </a:rPr>
              <a:t>Use the definitions in Table 9.1.1. </a:t>
            </a:r>
          </a:p>
        </p:txBody>
      </p:sp>
      <p:graphicFrame>
        <p:nvGraphicFramePr>
          <p:cNvPr id="167942" name="Object 6"/>
          <p:cNvGraphicFramePr>
            <a:graphicFrameLocks noChangeAspect="1"/>
          </p:cNvGraphicFramePr>
          <p:nvPr>
            <p:extLst>
              <p:ext uri="{D42A27DB-BD31-4B8C-83A1-F6EECF244321}">
                <p14:modId xmlns:p14="http://schemas.microsoft.com/office/powerpoint/2010/main" val="849559300"/>
              </p:ext>
            </p:extLst>
          </p:nvPr>
        </p:nvGraphicFramePr>
        <p:xfrm>
          <a:off x="6318250" y="4933950"/>
          <a:ext cx="698500" cy="292100"/>
        </p:xfrm>
        <a:graphic>
          <a:graphicData uri="http://schemas.openxmlformats.org/presentationml/2006/ole">
            <mc:AlternateContent xmlns:mc="http://schemas.openxmlformats.org/markup-compatibility/2006">
              <mc:Choice xmlns:v="urn:schemas-microsoft-com:vml" Requires="v">
                <p:oleObj spid="_x0000_s15429" name="Equation" r:id="rId9" imgW="698400" imgH="291960" progId="Equation.DSMT4">
                  <p:embed/>
                </p:oleObj>
              </mc:Choice>
              <mc:Fallback>
                <p:oleObj name="Equation" r:id="rId9" imgW="698400" imgH="291960" progId="Equation.DSMT4">
                  <p:embed/>
                  <p:pic>
                    <p:nvPicPr>
                      <p:cNvPr id="0" name="Object 96"/>
                      <p:cNvPicPr>
                        <a:picLocks noChangeAspect="1" noChangeArrowheads="1"/>
                      </p:cNvPicPr>
                      <p:nvPr/>
                    </p:nvPicPr>
                    <p:blipFill>
                      <a:blip r:embed="rId10"/>
                      <a:srcRect/>
                      <a:stretch>
                        <a:fillRect/>
                      </a:stretch>
                    </p:blipFill>
                    <p:spPr bwMode="auto">
                      <a:xfrm>
                        <a:off x="6318250" y="493395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7" name="Object 7"/>
          <p:cNvGraphicFramePr>
            <a:graphicFrameLocks noChangeAspect="1"/>
          </p:cNvGraphicFramePr>
          <p:nvPr>
            <p:extLst>
              <p:ext uri="{D42A27DB-BD31-4B8C-83A1-F6EECF244321}">
                <p14:modId xmlns:p14="http://schemas.microsoft.com/office/powerpoint/2010/main" val="2643958622"/>
              </p:ext>
            </p:extLst>
          </p:nvPr>
        </p:nvGraphicFramePr>
        <p:xfrm>
          <a:off x="1746250" y="4038600"/>
          <a:ext cx="2463800" cy="381000"/>
        </p:xfrm>
        <a:graphic>
          <a:graphicData uri="http://schemas.openxmlformats.org/presentationml/2006/ole">
            <mc:AlternateContent xmlns:mc="http://schemas.openxmlformats.org/markup-compatibility/2006">
              <mc:Choice xmlns:v="urn:schemas-microsoft-com:vml" Requires="v">
                <p:oleObj spid="_x0000_s15430" name="Equation" r:id="rId11" imgW="2463480" imgH="380880" progId="Equation.DSMT4">
                  <p:embed/>
                </p:oleObj>
              </mc:Choice>
              <mc:Fallback>
                <p:oleObj name="Equation" r:id="rId11" imgW="2463480" imgH="380880" progId="Equation.DSMT4">
                  <p:embed/>
                  <p:pic>
                    <p:nvPicPr>
                      <p:cNvPr id="0" name="Picture 7"/>
                      <p:cNvPicPr>
                        <a:picLocks noChangeAspect="1" noChangeArrowheads="1"/>
                      </p:cNvPicPr>
                      <p:nvPr/>
                    </p:nvPicPr>
                    <p:blipFill>
                      <a:blip r:embed="rId12"/>
                      <a:srcRect/>
                      <a:stretch>
                        <a:fillRect/>
                      </a:stretch>
                    </p:blipFill>
                    <p:spPr bwMode="auto">
                      <a:xfrm>
                        <a:off x="1746250" y="4038600"/>
                        <a:ext cx="246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8" name="Object 8"/>
          <p:cNvGraphicFramePr>
            <a:graphicFrameLocks noChangeAspect="1"/>
          </p:cNvGraphicFramePr>
          <p:nvPr>
            <p:extLst>
              <p:ext uri="{D42A27DB-BD31-4B8C-83A1-F6EECF244321}">
                <p14:modId xmlns:p14="http://schemas.microsoft.com/office/powerpoint/2010/main" val="580706934"/>
              </p:ext>
            </p:extLst>
          </p:nvPr>
        </p:nvGraphicFramePr>
        <p:xfrm>
          <a:off x="1530350" y="4546600"/>
          <a:ext cx="3416300" cy="876300"/>
        </p:xfrm>
        <a:graphic>
          <a:graphicData uri="http://schemas.openxmlformats.org/presentationml/2006/ole">
            <mc:AlternateContent xmlns:mc="http://schemas.openxmlformats.org/markup-compatibility/2006">
              <mc:Choice xmlns:v="urn:schemas-microsoft-com:vml" Requires="v">
                <p:oleObj spid="_x0000_s15431" name="Equation" r:id="rId13" imgW="3416040" imgH="876240" progId="Equation.DSMT4">
                  <p:embed/>
                </p:oleObj>
              </mc:Choice>
              <mc:Fallback>
                <p:oleObj name="Equation" r:id="rId13" imgW="3416040" imgH="876240" progId="Equation.DSMT4">
                  <p:embed/>
                  <p:pic>
                    <p:nvPicPr>
                      <p:cNvPr id="0" name="Picture 8"/>
                      <p:cNvPicPr>
                        <a:picLocks noChangeAspect="1" noChangeArrowheads="1"/>
                      </p:cNvPicPr>
                      <p:nvPr/>
                    </p:nvPicPr>
                    <p:blipFill>
                      <a:blip r:embed="rId14"/>
                      <a:srcRect/>
                      <a:stretch>
                        <a:fillRect/>
                      </a:stretch>
                    </p:blipFill>
                    <p:spPr bwMode="auto">
                      <a:xfrm>
                        <a:off x="1530350" y="4546600"/>
                        <a:ext cx="341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9" name="Object 9"/>
          <p:cNvGraphicFramePr>
            <a:graphicFrameLocks noChangeAspect="1"/>
          </p:cNvGraphicFramePr>
          <p:nvPr>
            <p:extLst>
              <p:ext uri="{D42A27DB-BD31-4B8C-83A1-F6EECF244321}">
                <p14:modId xmlns:p14="http://schemas.microsoft.com/office/powerpoint/2010/main" val="341581602"/>
              </p:ext>
            </p:extLst>
          </p:nvPr>
        </p:nvGraphicFramePr>
        <p:xfrm>
          <a:off x="2330450" y="5524500"/>
          <a:ext cx="2527300" cy="381000"/>
        </p:xfrm>
        <a:graphic>
          <a:graphicData uri="http://schemas.openxmlformats.org/presentationml/2006/ole">
            <mc:AlternateContent xmlns:mc="http://schemas.openxmlformats.org/markup-compatibility/2006">
              <mc:Choice xmlns:v="urn:schemas-microsoft-com:vml" Requires="v">
                <p:oleObj spid="_x0000_s15432" name="Equation" r:id="rId15" imgW="2527200" imgH="380880" progId="Equation.DSMT4">
                  <p:embed/>
                </p:oleObj>
              </mc:Choice>
              <mc:Fallback>
                <p:oleObj name="Equation" r:id="rId15" imgW="2527200" imgH="380880" progId="Equation.DSMT4">
                  <p:embed/>
                  <p:pic>
                    <p:nvPicPr>
                      <p:cNvPr id="0" name="Picture 9"/>
                      <p:cNvPicPr>
                        <a:picLocks noChangeAspect="1" noChangeArrowheads="1"/>
                      </p:cNvPicPr>
                      <p:nvPr/>
                    </p:nvPicPr>
                    <p:blipFill>
                      <a:blip r:embed="rId16"/>
                      <a:srcRect/>
                      <a:stretch>
                        <a:fillRect/>
                      </a:stretch>
                    </p:blipFill>
                    <p:spPr bwMode="auto">
                      <a:xfrm>
                        <a:off x="2330450" y="5524500"/>
                        <a:ext cx="25273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79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79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79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3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Triangle Trigonometry</a:t>
            </a:r>
          </a:p>
        </p:txBody>
      </p:sp>
      <p:graphicFrame>
        <p:nvGraphicFramePr>
          <p:cNvPr id="4" name="Content Placeholder 3"/>
          <p:cNvGraphicFramePr>
            <a:graphicFrameLocks noGrp="1"/>
          </p:cNvGraphicFramePr>
          <p:nvPr>
            <p:ph idx="1"/>
          </p:nvPr>
        </p:nvGraphicFramePr>
        <p:xfrm>
          <a:off x="457200" y="1279525"/>
          <a:ext cx="8229600" cy="3825875"/>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370840">
                <a:tc>
                  <a:txBody>
                    <a:bodyPr/>
                    <a:lstStyle/>
                    <a:p>
                      <a:pPr algn="ctr"/>
                      <a:r>
                        <a:rPr lang="en-US" sz="2800" dirty="0"/>
                        <a:t>Table 9.1.4 Right Triangle Trigonometry</a:t>
                      </a:r>
                    </a:p>
                  </a:txBody>
                  <a:tcPr/>
                </a:tc>
                <a:extLst>
                  <a:ext uri="{0D108BD9-81ED-4DB2-BD59-A6C34878D82A}">
                    <a16:rowId xmlns:a16="http://schemas.microsoft.com/office/drawing/2014/main" val="10000"/>
                  </a:ext>
                </a:extLst>
              </a:tr>
              <a:tr h="3307715">
                <a:tc>
                  <a:txBody>
                    <a:bodyPr/>
                    <a:lstStyle/>
                    <a:p>
                      <a:pPr algn="ctr"/>
                      <a:endParaRPr lang="en-US" sz="2800" dirty="0"/>
                    </a:p>
                  </a:txBody>
                  <a:tcPr/>
                </a:tc>
                <a:extLst>
                  <a:ext uri="{0D108BD9-81ED-4DB2-BD59-A6C34878D82A}">
                    <a16:rowId xmlns:a16="http://schemas.microsoft.com/office/drawing/2014/main" val="10001"/>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94867618"/>
              </p:ext>
            </p:extLst>
          </p:nvPr>
        </p:nvGraphicFramePr>
        <p:xfrm>
          <a:off x="485775" y="2044700"/>
          <a:ext cx="3390900" cy="2908300"/>
        </p:xfrm>
        <a:graphic>
          <a:graphicData uri="http://schemas.openxmlformats.org/presentationml/2006/ole">
            <mc:AlternateContent xmlns:mc="http://schemas.openxmlformats.org/markup-compatibility/2006">
              <mc:Choice xmlns:v="urn:schemas-microsoft-com:vml" Requires="v">
                <p:oleObj spid="_x0000_s30731" name="Equation" r:id="rId3" imgW="3390840" imgH="2908080" progId="Equation.DSMT4">
                  <p:embed/>
                </p:oleObj>
              </mc:Choice>
              <mc:Fallback>
                <p:oleObj name="Equation" r:id="rId3" imgW="3390840" imgH="2908080" progId="Equation.DSMT4">
                  <p:embed/>
                  <p:pic>
                    <p:nvPicPr>
                      <p:cNvPr id="0" name="Picture 2"/>
                      <p:cNvPicPr>
                        <a:picLocks noChangeAspect="1" noChangeArrowheads="1"/>
                      </p:cNvPicPr>
                      <p:nvPr/>
                    </p:nvPicPr>
                    <p:blipFill>
                      <a:blip r:embed="rId4"/>
                      <a:srcRect/>
                      <a:stretch>
                        <a:fillRect/>
                      </a:stretch>
                    </p:blipFill>
                    <p:spPr bwMode="auto">
                      <a:xfrm>
                        <a:off x="485775" y="2044700"/>
                        <a:ext cx="3390900" cy="290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723" name="Picture 3"/>
          <p:cNvPicPr>
            <a:picLocks noChangeAspect="1" noChangeArrowheads="1"/>
          </p:cNvPicPr>
          <p:nvPr/>
        </p:nvPicPr>
        <p:blipFill>
          <a:blip r:embed="rId5" cstate="print">
            <a:duotone>
              <a:prstClr val="black"/>
              <a:srgbClr val="CCCFD7">
                <a:tint val="45000"/>
                <a:satMod val="400000"/>
              </a:srgbClr>
            </a:duotone>
          </a:blip>
          <a:srcRect/>
          <a:stretch>
            <a:fillRect/>
          </a:stretch>
        </p:blipFill>
        <p:spPr bwMode="auto">
          <a:xfrm>
            <a:off x="4191000" y="2286000"/>
            <a:ext cx="4023360" cy="2391664"/>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Right Triangle Trigonometry</a:t>
            </a:r>
          </a:p>
        </p:txBody>
      </p:sp>
      <p:sp>
        <p:nvSpPr>
          <p:cNvPr id="3" name="Content Placeholder 2"/>
          <p:cNvSpPr>
            <a:spLocks noGrp="1"/>
          </p:cNvSpPr>
          <p:nvPr>
            <p:ph idx="1"/>
          </p:nvPr>
        </p:nvSpPr>
        <p:spPr/>
        <p:txBody>
          <a:bodyPr/>
          <a:lstStyle/>
          <a:p>
            <a:r>
              <a:rPr lang="en-US" dirty="0"/>
              <a:t>Find the lengths of </a:t>
            </a:r>
            <a:r>
              <a:rPr lang="en-US" i="1" dirty="0">
                <a:solidFill>
                  <a:srgbClr val="0000FF"/>
                </a:solidFill>
              </a:rPr>
              <a:t>C</a:t>
            </a:r>
            <a:r>
              <a:rPr lang="en-US" dirty="0"/>
              <a:t> and </a:t>
            </a:r>
            <a:r>
              <a:rPr lang="en-US" i="1" dirty="0">
                <a:solidFill>
                  <a:srgbClr val="0000FF"/>
                </a:solidFill>
              </a:rPr>
              <a:t>A</a:t>
            </a:r>
            <a:r>
              <a:rPr lang="en-US" dirty="0"/>
              <a:t> in the right triangle shown in the figure.</a:t>
            </a:r>
          </a:p>
          <a:p>
            <a:r>
              <a:rPr lang="en-US" b="1" dirty="0"/>
              <a:t>Solutions:   </a:t>
            </a:r>
          </a:p>
          <a:p>
            <a:endParaRPr lang="en-US" b="1" dirty="0"/>
          </a:p>
          <a:p>
            <a:endParaRPr lang="en-US" b="1" dirty="0"/>
          </a:p>
          <a:p>
            <a:endParaRPr lang="en-US" b="1" dirty="0"/>
          </a:p>
          <a:p>
            <a:endParaRPr lang="en-US" b="1" dirty="0"/>
          </a:p>
          <a:p>
            <a:endParaRPr lang="en-US" dirty="0"/>
          </a:p>
        </p:txBody>
      </p:sp>
      <p:pic>
        <p:nvPicPr>
          <p:cNvPr id="6" name="Picture 5" descr="CH_9_Sec9.1-_Ex_6a.png"/>
          <p:cNvPicPr>
            <a:picLocks noChangeAspect="1"/>
          </p:cNvPicPr>
          <p:nvPr/>
        </p:nvPicPr>
        <p:blipFill>
          <a:blip r:embed="rId3" cstate="print"/>
          <a:stretch>
            <a:fillRect/>
          </a:stretch>
        </p:blipFill>
        <p:spPr>
          <a:xfrm>
            <a:off x="6678179" y="1981200"/>
            <a:ext cx="2008621" cy="2771775"/>
          </a:xfrm>
          <a:prstGeom prst="rect">
            <a:avLst/>
          </a:prstGeom>
        </p:spPr>
      </p:pic>
      <p:graphicFrame>
        <p:nvGraphicFramePr>
          <p:cNvPr id="16389" name="Object 5"/>
          <p:cNvGraphicFramePr>
            <a:graphicFrameLocks noChangeAspect="1"/>
          </p:cNvGraphicFramePr>
          <p:nvPr/>
        </p:nvGraphicFramePr>
        <p:xfrm>
          <a:off x="533400" y="2895600"/>
          <a:ext cx="2235200" cy="838200"/>
        </p:xfrm>
        <a:graphic>
          <a:graphicData uri="http://schemas.openxmlformats.org/presentationml/2006/ole">
            <mc:AlternateContent xmlns:mc="http://schemas.openxmlformats.org/markup-compatibility/2006">
              <mc:Choice xmlns:v="urn:schemas-microsoft-com:vml" Requires="v">
                <p:oleObj spid="_x0000_s16470" name="Equation" r:id="rId4" imgW="2234880" imgH="838080" progId="Equation.DSMT4">
                  <p:embed/>
                </p:oleObj>
              </mc:Choice>
              <mc:Fallback>
                <p:oleObj name="Equation" r:id="rId4" imgW="2234880" imgH="83808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895600"/>
                        <a:ext cx="223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2819400" y="2895600"/>
          <a:ext cx="2032000" cy="838200"/>
        </p:xfrm>
        <a:graphic>
          <a:graphicData uri="http://schemas.openxmlformats.org/presentationml/2006/ole">
            <mc:AlternateContent xmlns:mc="http://schemas.openxmlformats.org/markup-compatibility/2006">
              <mc:Choice xmlns:v="urn:schemas-microsoft-com:vml" Requires="v">
                <p:oleObj spid="_x0000_s16471" name="Equation" r:id="rId6" imgW="2031840" imgH="838080" progId="Equation.DSMT4">
                  <p:embed/>
                </p:oleObj>
              </mc:Choice>
              <mc:Fallback>
                <p:oleObj name="Equation" r:id="rId6" imgW="203184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2895600"/>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4953000" y="2908300"/>
          <a:ext cx="800100" cy="838200"/>
        </p:xfrm>
        <a:graphic>
          <a:graphicData uri="http://schemas.openxmlformats.org/presentationml/2006/ole">
            <mc:AlternateContent xmlns:mc="http://schemas.openxmlformats.org/markup-compatibility/2006">
              <mc:Choice xmlns:v="urn:schemas-microsoft-com:vml" Requires="v">
                <p:oleObj spid="_x0000_s16472" name="Equation" r:id="rId8" imgW="799920" imgH="838080" progId="Equation.DSMT4">
                  <p:embed/>
                </p:oleObj>
              </mc:Choice>
              <mc:Fallback>
                <p:oleObj name="Equation" r:id="rId8" imgW="79992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2908300"/>
                        <a:ext cx="800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nvGraphicFramePr>
        <p:xfrm>
          <a:off x="5867400" y="3175000"/>
          <a:ext cx="990600" cy="406400"/>
        </p:xfrm>
        <a:graphic>
          <a:graphicData uri="http://schemas.openxmlformats.org/presentationml/2006/ole">
            <mc:AlternateContent xmlns:mc="http://schemas.openxmlformats.org/markup-compatibility/2006">
              <mc:Choice xmlns:v="urn:schemas-microsoft-com:vml" Requires="v">
                <p:oleObj spid="_x0000_s16473" name="Equation" r:id="rId10" imgW="990360" imgH="406080" progId="Equation.DSMT4">
                  <p:embed/>
                </p:oleObj>
              </mc:Choice>
              <mc:Fallback>
                <p:oleObj name="Equation" r:id="rId10" imgW="990360" imgH="40608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67400" y="3175000"/>
                        <a:ext cx="9906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3" name="Object 9"/>
          <p:cNvGraphicFramePr>
            <a:graphicFrameLocks noChangeAspect="1"/>
          </p:cNvGraphicFramePr>
          <p:nvPr/>
        </p:nvGraphicFramePr>
        <p:xfrm>
          <a:off x="533400" y="3886200"/>
          <a:ext cx="2235200" cy="838200"/>
        </p:xfrm>
        <a:graphic>
          <a:graphicData uri="http://schemas.openxmlformats.org/presentationml/2006/ole">
            <mc:AlternateContent xmlns:mc="http://schemas.openxmlformats.org/markup-compatibility/2006">
              <mc:Choice xmlns:v="urn:schemas-microsoft-com:vml" Requires="v">
                <p:oleObj spid="_x0000_s16474" name="Equation" r:id="rId12" imgW="2234880" imgH="838080" progId="Equation.DSMT4">
                  <p:embed/>
                </p:oleObj>
              </mc:Choice>
              <mc:Fallback>
                <p:oleObj name="Equation" r:id="rId12" imgW="2234880" imgH="83808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3886200"/>
                        <a:ext cx="223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4" name="Object 10"/>
          <p:cNvGraphicFramePr>
            <a:graphicFrameLocks noChangeAspect="1"/>
          </p:cNvGraphicFramePr>
          <p:nvPr/>
        </p:nvGraphicFramePr>
        <p:xfrm>
          <a:off x="1066800" y="4876800"/>
          <a:ext cx="2171700" cy="317500"/>
        </p:xfrm>
        <a:graphic>
          <a:graphicData uri="http://schemas.openxmlformats.org/presentationml/2006/ole">
            <mc:AlternateContent xmlns:mc="http://schemas.openxmlformats.org/markup-compatibility/2006">
              <mc:Choice xmlns:v="urn:schemas-microsoft-com:vml" Requires="v">
                <p:oleObj spid="_x0000_s16475" name="Equation" r:id="rId14" imgW="2171520" imgH="317160" progId="Equation.DSMT4">
                  <p:embed/>
                </p:oleObj>
              </mc:Choice>
              <mc:Fallback>
                <p:oleObj name="Equation" r:id="rId14" imgW="2171520" imgH="317160" progId="Equation.DSMT4">
                  <p:embed/>
                  <p:pic>
                    <p:nvPicPr>
                      <p:cNvPr id="0"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4876800"/>
                        <a:ext cx="2171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5" name="Object 11"/>
          <p:cNvGraphicFramePr>
            <a:graphicFrameLocks noChangeAspect="1"/>
          </p:cNvGraphicFramePr>
          <p:nvPr/>
        </p:nvGraphicFramePr>
        <p:xfrm>
          <a:off x="3251200" y="4749800"/>
          <a:ext cx="1181100" cy="622300"/>
        </p:xfrm>
        <a:graphic>
          <a:graphicData uri="http://schemas.openxmlformats.org/presentationml/2006/ole">
            <mc:AlternateContent xmlns:mc="http://schemas.openxmlformats.org/markup-compatibility/2006">
              <mc:Choice xmlns:v="urn:schemas-microsoft-com:vml" Requires="v">
                <p:oleObj spid="_x0000_s16476" name="Equation" r:id="rId16" imgW="1180800" imgH="622080" progId="Equation.DSMT4">
                  <p:embed/>
                </p:oleObj>
              </mc:Choice>
              <mc:Fallback>
                <p:oleObj name="Equation" r:id="rId16" imgW="1180800" imgH="622080" progId="Equation.DSMT4">
                  <p:embed/>
                  <p:pic>
                    <p:nvPicPr>
                      <p:cNvPr id="0" name="Picture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51200" y="4749800"/>
                        <a:ext cx="1181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6" name="Object 12"/>
          <p:cNvGraphicFramePr>
            <a:graphicFrameLocks noChangeAspect="1"/>
          </p:cNvGraphicFramePr>
          <p:nvPr/>
        </p:nvGraphicFramePr>
        <p:xfrm>
          <a:off x="4495800" y="4800600"/>
          <a:ext cx="1346200" cy="469900"/>
        </p:xfrm>
        <a:graphic>
          <a:graphicData uri="http://schemas.openxmlformats.org/presentationml/2006/ole">
            <mc:AlternateContent xmlns:mc="http://schemas.openxmlformats.org/markup-compatibility/2006">
              <mc:Choice xmlns:v="urn:schemas-microsoft-com:vml" Requires="v">
                <p:oleObj spid="_x0000_s16477" name="Equation" r:id="rId18" imgW="1346040" imgH="469800" progId="Equation.DSMT4">
                  <p:embed/>
                </p:oleObj>
              </mc:Choice>
              <mc:Fallback>
                <p:oleObj name="Equation" r:id="rId18" imgW="1346040" imgH="469800" progId="Equation.DSMT4">
                  <p:embed/>
                  <p:pic>
                    <p:nvPicPr>
                      <p:cNvPr id="0" name="Picture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95800" y="4800600"/>
                        <a:ext cx="1346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7" name="Object 13"/>
          <p:cNvGraphicFramePr>
            <a:graphicFrameLocks noChangeAspect="1"/>
          </p:cNvGraphicFramePr>
          <p:nvPr/>
        </p:nvGraphicFramePr>
        <p:xfrm>
          <a:off x="5918200" y="4864100"/>
          <a:ext cx="1435100" cy="406400"/>
        </p:xfrm>
        <a:graphic>
          <a:graphicData uri="http://schemas.openxmlformats.org/presentationml/2006/ole">
            <mc:AlternateContent xmlns:mc="http://schemas.openxmlformats.org/markup-compatibility/2006">
              <mc:Choice xmlns:v="urn:schemas-microsoft-com:vml" Requires="v">
                <p:oleObj spid="_x0000_s16478" name="Equation" r:id="rId20" imgW="1434960" imgH="406080" progId="Equation.DSMT4">
                  <p:embed/>
                </p:oleObj>
              </mc:Choice>
              <mc:Fallback>
                <p:oleObj name="Equation" r:id="rId20" imgW="1434960" imgH="406080" progId="Equation.DSMT4">
                  <p:embed/>
                  <p:pic>
                    <p:nvPicPr>
                      <p:cNvPr id="0" name="Picture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918200" y="4864100"/>
                        <a:ext cx="1435100"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9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the Trigonometric Functions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92591876"/>
              </p:ext>
            </p:extLst>
          </p:nvPr>
        </p:nvGraphicFramePr>
        <p:xfrm>
          <a:off x="457200" y="1279525"/>
          <a:ext cx="8229600" cy="4308621"/>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507219">
                <a:tc>
                  <a:txBody>
                    <a:bodyPr/>
                    <a:lstStyle/>
                    <a:p>
                      <a:pPr algn="ctr"/>
                      <a:r>
                        <a:rPr lang="en-US" sz="2800" dirty="0"/>
                        <a:t>Table 9.1.1  The Trigonometric Functions</a:t>
                      </a:r>
                    </a:p>
                  </a:txBody>
                  <a:tcPr marL="129941" marR="129941" anchor="ctr"/>
                </a:tc>
                <a:extLst>
                  <a:ext uri="{0D108BD9-81ED-4DB2-BD59-A6C34878D82A}">
                    <a16:rowId xmlns:a16="http://schemas.microsoft.com/office/drawing/2014/main" val="10000"/>
                  </a:ext>
                </a:extLst>
              </a:tr>
              <a:tr h="3790461">
                <a:tc>
                  <a:txBody>
                    <a:bodyPr/>
                    <a:lstStyle/>
                    <a:p>
                      <a:r>
                        <a:rPr lang="en-US" sz="2800" dirty="0">
                          <a:solidFill>
                            <a:srgbClr val="000000"/>
                          </a:solidFill>
                        </a:rPr>
                        <a:t>If </a:t>
                      </a:r>
                      <a:r>
                        <a:rPr lang="en-US" sz="2800" i="1" dirty="0">
                          <a:solidFill>
                            <a:srgbClr val="000000"/>
                          </a:solidFill>
                        </a:rPr>
                        <a:t>P</a:t>
                      </a:r>
                      <a:r>
                        <a:rPr lang="en-US" sz="2800" dirty="0">
                          <a:solidFill>
                            <a:srgbClr val="000000"/>
                          </a:solidFill>
                        </a:rPr>
                        <a:t>(</a:t>
                      </a:r>
                      <a:r>
                        <a:rPr lang="en-US" sz="2800" i="1" dirty="0">
                          <a:solidFill>
                            <a:srgbClr val="000000"/>
                          </a:solidFill>
                        </a:rPr>
                        <a:t>x, y</a:t>
                      </a:r>
                      <a:r>
                        <a:rPr lang="en-US" sz="2800" dirty="0">
                          <a:solidFill>
                            <a:srgbClr val="000000"/>
                          </a:solidFill>
                        </a:rPr>
                        <a:t>)</a:t>
                      </a:r>
                      <a:r>
                        <a:rPr lang="en-US" sz="2800" baseline="0" dirty="0">
                          <a:solidFill>
                            <a:srgbClr val="000000"/>
                          </a:solidFill>
                        </a:rPr>
                        <a:t> is a point on the unit circle and </a:t>
                      </a:r>
                      <a:r>
                        <a:rPr lang="el-GR" sz="2800" i="1" baseline="0" dirty="0">
                          <a:solidFill>
                            <a:srgbClr val="000000"/>
                          </a:solidFill>
                          <a:latin typeface="Cambria Math" panose="02040503050406030204" pitchFamily="18" charset="0"/>
                          <a:ea typeface="Cambria Math" panose="02040503050406030204" pitchFamily="18" charset="0"/>
                          <a:sym typeface="Symbol"/>
                        </a:rPr>
                        <a:t>θ</a:t>
                      </a:r>
                      <a:r>
                        <a:rPr lang="en-US" sz="2800" baseline="0" dirty="0">
                          <a:solidFill>
                            <a:srgbClr val="000000"/>
                          </a:solidFill>
                        </a:rPr>
                        <a:t> is the corresponding central angle, then</a:t>
                      </a:r>
                      <a:endParaRPr lang="en-US" sz="2800" dirty="0">
                        <a:solidFill>
                          <a:srgbClr val="000000"/>
                        </a:solidFill>
                      </a:endParaRPr>
                    </a:p>
                  </a:txBody>
                  <a:tcPr marL="129941" marR="129941"/>
                </a:tc>
                <a:extLst>
                  <a:ext uri="{0D108BD9-81ED-4DB2-BD59-A6C34878D82A}">
                    <a16:rowId xmlns:a16="http://schemas.microsoft.com/office/drawing/2014/main" val="10001"/>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43948001"/>
              </p:ext>
            </p:extLst>
          </p:nvPr>
        </p:nvGraphicFramePr>
        <p:xfrm>
          <a:off x="762000" y="2971800"/>
          <a:ext cx="7620000" cy="2413000"/>
        </p:xfrm>
        <a:graphic>
          <a:graphicData uri="http://schemas.openxmlformats.org/presentationml/2006/ole">
            <mc:AlternateContent xmlns:mc="http://schemas.openxmlformats.org/markup-compatibility/2006">
              <mc:Choice xmlns:v="urn:schemas-microsoft-com:vml" Requires="v">
                <p:oleObj spid="_x0000_s1035" name="Equation" r:id="rId3" imgW="7619760" imgH="2412720" progId="Equation.DSMT4">
                  <p:embed/>
                </p:oleObj>
              </mc:Choice>
              <mc:Fallback>
                <p:oleObj name="Equation" r:id="rId3" imgW="7619760" imgH="2412720" progId="Equation.DSMT4">
                  <p:embed/>
                  <p:pic>
                    <p:nvPicPr>
                      <p:cNvPr id="0" name="Object 16"/>
                      <p:cNvPicPr>
                        <a:picLocks noChangeAspect="1" noChangeArrowheads="1"/>
                      </p:cNvPicPr>
                      <p:nvPr/>
                    </p:nvPicPr>
                    <p:blipFill>
                      <a:blip r:embed="rId4"/>
                      <a:srcRect/>
                      <a:stretch>
                        <a:fillRect/>
                      </a:stretch>
                    </p:blipFill>
                    <p:spPr bwMode="auto">
                      <a:xfrm>
                        <a:off x="762000" y="2971800"/>
                        <a:ext cx="7620000" cy="241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709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Trigonometric Functions</a:t>
            </a:r>
          </a:p>
        </p:txBody>
      </p:sp>
      <p:sp>
        <p:nvSpPr>
          <p:cNvPr id="7" name="Content Placeholder 2"/>
          <p:cNvSpPr>
            <a:spLocks noGrp="1"/>
          </p:cNvSpPr>
          <p:nvPr>
            <p:ph idx="1"/>
          </p:nvPr>
        </p:nvSpPr>
        <p:spPr/>
        <p:txBody>
          <a:bodyPr/>
          <a:lstStyle/>
          <a:p>
            <a:pPr>
              <a:spcBef>
                <a:spcPts val="900"/>
              </a:spcBef>
            </a:pPr>
            <a:r>
              <a:rPr lang="en-US" dirty="0"/>
              <a:t>Use the given figure and the definitions to find </a:t>
            </a:r>
            <a:r>
              <a:rPr lang="en-US" dirty="0">
                <a:solidFill>
                  <a:srgbClr val="0000FF"/>
                </a:solidFill>
              </a:rPr>
              <a:t>sin</a:t>
            </a:r>
            <a:r>
              <a:rPr lang="el-GR" i="1" dirty="0">
                <a:solidFill>
                  <a:srgbClr val="0000FF"/>
                </a:solidFill>
                <a:latin typeface="Cambria Math" panose="02040503050406030204" pitchFamily="18" charset="0"/>
                <a:ea typeface="Cambria Math" panose="02040503050406030204" pitchFamily="18" charset="0"/>
              </a:rPr>
              <a:t>θ</a:t>
            </a:r>
            <a:r>
              <a:rPr lang="en-US" dirty="0"/>
              <a:t>,  </a:t>
            </a:r>
            <a:r>
              <a:rPr lang="en-US" dirty="0">
                <a:solidFill>
                  <a:srgbClr val="0000FF"/>
                </a:solidFill>
              </a:rPr>
              <a:t>cos</a:t>
            </a:r>
            <a:r>
              <a:rPr lang="el-GR" i="1" dirty="0">
                <a:solidFill>
                  <a:srgbClr val="0000FF"/>
                </a:solidFill>
                <a:latin typeface="Cambria Math" panose="02040503050406030204" pitchFamily="18" charset="0"/>
                <a:ea typeface="Cambria Math" panose="02040503050406030204" pitchFamily="18" charset="0"/>
              </a:rPr>
              <a:t>θ </a:t>
            </a:r>
            <a:r>
              <a:rPr lang="en-US" dirty="0"/>
              <a:t>, and </a:t>
            </a:r>
            <a:r>
              <a:rPr lang="en-US" dirty="0">
                <a:solidFill>
                  <a:srgbClr val="0000FF"/>
                </a:solidFill>
              </a:rPr>
              <a:t>tan</a:t>
            </a:r>
            <a:r>
              <a:rPr lang="el-GR" i="1" dirty="0">
                <a:solidFill>
                  <a:srgbClr val="0000FF"/>
                </a:solidFill>
                <a:latin typeface="Cambria Math" panose="02040503050406030204" pitchFamily="18" charset="0"/>
                <a:ea typeface="Cambria Math" panose="02040503050406030204" pitchFamily="18" charset="0"/>
              </a:rPr>
              <a:t>θ </a:t>
            </a:r>
            <a:r>
              <a:rPr lang="en-US" dirty="0"/>
              <a:t> for each of the following values of </a:t>
            </a:r>
            <a:r>
              <a:rPr lang="el-GR" i="1" dirty="0">
                <a:latin typeface="Cambria Math" panose="02040503050406030204" pitchFamily="18" charset="0"/>
                <a:ea typeface="Cambria Math" panose="02040503050406030204" pitchFamily="18" charset="0"/>
              </a:rPr>
              <a:t>θ</a:t>
            </a:r>
            <a:r>
              <a:rPr lang="en-US" dirty="0"/>
              <a:t>.</a:t>
            </a:r>
          </a:p>
          <a:p>
            <a:pPr>
              <a:spcBef>
                <a:spcPts val="900"/>
              </a:spcBef>
            </a:pPr>
            <a:endParaRPr lang="en-US" dirty="0"/>
          </a:p>
          <a:p>
            <a:pPr>
              <a:spcBef>
                <a:spcPts val="900"/>
              </a:spcBef>
            </a:pP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46904743"/>
              </p:ext>
            </p:extLst>
          </p:nvPr>
        </p:nvGraphicFramePr>
        <p:xfrm>
          <a:off x="511175" y="2819400"/>
          <a:ext cx="800100" cy="2260600"/>
        </p:xfrm>
        <a:graphic>
          <a:graphicData uri="http://schemas.openxmlformats.org/presentationml/2006/ole">
            <mc:AlternateContent xmlns:mc="http://schemas.openxmlformats.org/markup-compatibility/2006">
              <mc:Choice xmlns:v="urn:schemas-microsoft-com:vml" Requires="v">
                <p:oleObj spid="_x0000_s2059" name="Equation" r:id="rId3" imgW="799920" imgH="2260440" progId="Equation.DSMT4">
                  <p:embed/>
                </p:oleObj>
              </mc:Choice>
              <mc:Fallback>
                <p:oleObj name="Equation" r:id="rId3" imgW="799920" imgH="2260440" progId="Equation.DSMT4">
                  <p:embed/>
                  <p:pic>
                    <p:nvPicPr>
                      <p:cNvPr id="0" name="Object 20"/>
                      <p:cNvPicPr>
                        <a:picLocks noChangeAspect="1" noChangeArrowheads="1"/>
                      </p:cNvPicPr>
                      <p:nvPr/>
                    </p:nvPicPr>
                    <p:blipFill>
                      <a:blip r:embed="rId4"/>
                      <a:srcRect/>
                      <a:stretch>
                        <a:fillRect/>
                      </a:stretch>
                    </p:blipFill>
                    <p:spPr bwMode="auto">
                      <a:xfrm>
                        <a:off x="511175" y="2819400"/>
                        <a:ext cx="800100"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descr="CH_9_Sec9.1-_Ex_1.png"/>
          <p:cNvPicPr>
            <a:picLocks noChangeAspect="1"/>
          </p:cNvPicPr>
          <p:nvPr/>
        </p:nvPicPr>
        <p:blipFill>
          <a:blip r:embed="rId5" cstate="print"/>
          <a:stretch>
            <a:fillRect/>
          </a:stretch>
        </p:blipFill>
        <p:spPr>
          <a:xfrm>
            <a:off x="2743200" y="2317226"/>
            <a:ext cx="3657600" cy="35501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Trigonometric Functions (cont.)</a:t>
            </a:r>
          </a:p>
        </p:txBody>
      </p:sp>
      <p:sp>
        <p:nvSpPr>
          <p:cNvPr id="3" name="Content Placeholder 2"/>
          <p:cNvSpPr>
            <a:spLocks noGrp="1"/>
          </p:cNvSpPr>
          <p:nvPr>
            <p:ph idx="1"/>
          </p:nvPr>
        </p:nvSpPr>
        <p:spPr/>
        <p:txBody>
          <a:bodyPr>
            <a:normAutofit lnSpcReduction="10000"/>
          </a:bodyPr>
          <a:lstStyle/>
          <a:p>
            <a:pPr>
              <a:spcBef>
                <a:spcPts val="900"/>
              </a:spcBef>
            </a:pPr>
            <a:r>
              <a:rPr lang="en-US" b="1" dirty="0"/>
              <a:t>Solutions: </a:t>
            </a:r>
          </a:p>
          <a:p>
            <a:pPr>
              <a:spcBef>
                <a:spcPts val="900"/>
              </a:spcBef>
              <a:tabLst>
                <a:tab pos="463550" algn="l"/>
              </a:tabLst>
            </a:pPr>
            <a:r>
              <a:rPr lang="en-US" b="1" dirty="0"/>
              <a:t>a.</a:t>
            </a:r>
            <a:r>
              <a:rPr lang="en-US" dirty="0"/>
              <a:t>	For </a:t>
            </a:r>
            <a:r>
              <a:rPr lang="el-GR" i="1" dirty="0">
                <a:solidFill>
                  <a:srgbClr val="0000FF"/>
                </a:solidFill>
                <a:latin typeface="Cambria Math" panose="02040503050406030204" pitchFamily="18" charset="0"/>
                <a:ea typeface="Cambria Math" panose="02040503050406030204" pitchFamily="18" charset="0"/>
              </a:rPr>
              <a:t>θ</a:t>
            </a:r>
            <a:r>
              <a:rPr lang="en-US" dirty="0">
                <a:solidFill>
                  <a:srgbClr val="0000FF"/>
                </a:solidFill>
              </a:rPr>
              <a:t> = 0</a:t>
            </a:r>
            <a:r>
              <a:rPr lang="en-US" dirty="0"/>
              <a:t>, we have </a:t>
            </a:r>
            <a:r>
              <a:rPr lang="en-US" i="1" dirty="0">
                <a:solidFill>
                  <a:srgbClr val="000099"/>
                </a:solidFill>
              </a:rPr>
              <a:t>x</a:t>
            </a:r>
            <a:r>
              <a:rPr lang="en-US" dirty="0">
                <a:solidFill>
                  <a:srgbClr val="000099"/>
                </a:solidFill>
              </a:rPr>
              <a:t> = 1 </a:t>
            </a:r>
            <a:r>
              <a:rPr lang="en-US" dirty="0"/>
              <a:t>and </a:t>
            </a:r>
            <a:r>
              <a:rPr lang="en-US" i="1" dirty="0">
                <a:solidFill>
                  <a:srgbClr val="000099"/>
                </a:solidFill>
              </a:rPr>
              <a:t>y</a:t>
            </a:r>
            <a:r>
              <a:rPr lang="en-US" dirty="0">
                <a:solidFill>
                  <a:srgbClr val="000099"/>
                </a:solidFill>
              </a:rPr>
              <a:t> = 0</a:t>
            </a:r>
            <a:r>
              <a:rPr lang="en-US" dirty="0"/>
              <a:t>. Therefore, </a:t>
            </a:r>
          </a:p>
          <a:p>
            <a:pPr>
              <a:spcBef>
                <a:spcPts val="900"/>
              </a:spcBef>
              <a:tabLst>
                <a:tab pos="463550" algn="l"/>
              </a:tabLst>
            </a:pPr>
            <a:r>
              <a:rPr lang="en-US" dirty="0"/>
              <a:t>	</a:t>
            </a:r>
            <a:r>
              <a:rPr lang="en-US" dirty="0">
                <a:solidFill>
                  <a:srgbClr val="0000FF"/>
                </a:solidFill>
              </a:rPr>
              <a:t>sin0</a:t>
            </a:r>
            <a:r>
              <a:rPr lang="en-US" dirty="0">
                <a:solidFill>
                  <a:srgbClr val="000099"/>
                </a:solidFill>
              </a:rPr>
              <a:t> = </a:t>
            </a:r>
            <a:r>
              <a:rPr lang="en-US" i="1" dirty="0">
                <a:solidFill>
                  <a:srgbClr val="000099"/>
                </a:solidFill>
              </a:rPr>
              <a:t>y</a:t>
            </a:r>
            <a:r>
              <a:rPr lang="en-US" dirty="0">
                <a:solidFill>
                  <a:srgbClr val="000099"/>
                </a:solidFill>
              </a:rPr>
              <a:t> = </a:t>
            </a:r>
            <a:r>
              <a:rPr lang="en-US" dirty="0">
                <a:solidFill>
                  <a:srgbClr val="FF0000"/>
                </a:solidFill>
              </a:rPr>
              <a:t>0</a:t>
            </a:r>
            <a:r>
              <a:rPr lang="en-US" dirty="0"/>
              <a:t>, </a:t>
            </a:r>
            <a:r>
              <a:rPr lang="en-US" dirty="0">
                <a:solidFill>
                  <a:srgbClr val="0000FF"/>
                </a:solidFill>
              </a:rPr>
              <a:t>cos0</a:t>
            </a:r>
            <a:r>
              <a:rPr lang="en-US" dirty="0"/>
              <a:t> </a:t>
            </a:r>
            <a:r>
              <a:rPr lang="en-US" dirty="0">
                <a:solidFill>
                  <a:srgbClr val="000099"/>
                </a:solidFill>
              </a:rPr>
              <a:t>= </a:t>
            </a:r>
            <a:r>
              <a:rPr lang="en-US" i="1" dirty="0">
                <a:solidFill>
                  <a:srgbClr val="000099"/>
                </a:solidFill>
              </a:rPr>
              <a:t>x</a:t>
            </a:r>
            <a:r>
              <a:rPr lang="en-US" dirty="0">
                <a:solidFill>
                  <a:srgbClr val="000099"/>
                </a:solidFill>
              </a:rPr>
              <a:t> = </a:t>
            </a:r>
            <a:r>
              <a:rPr lang="en-US" dirty="0">
                <a:solidFill>
                  <a:srgbClr val="FF0000"/>
                </a:solidFill>
              </a:rPr>
              <a:t>1</a:t>
            </a:r>
            <a:r>
              <a:rPr lang="en-US" dirty="0"/>
              <a:t>, and </a:t>
            </a:r>
          </a:p>
          <a:p>
            <a:pPr>
              <a:lnSpc>
                <a:spcPct val="200000"/>
              </a:lnSpc>
              <a:spcBef>
                <a:spcPts val="900"/>
              </a:spcBef>
              <a:tabLst>
                <a:tab pos="463550" algn="l"/>
              </a:tabLst>
            </a:pPr>
            <a:r>
              <a:rPr lang="en-US" b="1" dirty="0"/>
              <a:t>b.</a:t>
            </a:r>
            <a:r>
              <a:rPr lang="en-US" dirty="0"/>
              <a:t>	For 	  we have </a:t>
            </a:r>
            <a:r>
              <a:rPr lang="en-US" i="1" dirty="0">
                <a:solidFill>
                  <a:srgbClr val="000099"/>
                </a:solidFill>
              </a:rPr>
              <a:t>x </a:t>
            </a:r>
            <a:r>
              <a:rPr lang="en-US" dirty="0">
                <a:solidFill>
                  <a:srgbClr val="000099"/>
                </a:solidFill>
              </a:rPr>
              <a:t>= 0 </a:t>
            </a:r>
            <a:r>
              <a:rPr lang="en-US" dirty="0"/>
              <a:t>and </a:t>
            </a:r>
            <a:r>
              <a:rPr lang="en-US" i="1" dirty="0">
                <a:solidFill>
                  <a:srgbClr val="000099"/>
                </a:solidFill>
              </a:rPr>
              <a:t>y</a:t>
            </a:r>
            <a:r>
              <a:rPr lang="en-US" dirty="0">
                <a:solidFill>
                  <a:srgbClr val="000099"/>
                </a:solidFill>
              </a:rPr>
              <a:t> = 1</a:t>
            </a:r>
            <a:r>
              <a:rPr lang="en-US" dirty="0"/>
              <a:t>.  Therefore,</a:t>
            </a:r>
          </a:p>
          <a:p>
            <a:pPr>
              <a:lnSpc>
                <a:spcPct val="150000"/>
              </a:lnSpc>
              <a:spcBef>
                <a:spcPts val="900"/>
              </a:spcBef>
              <a:tabLst>
                <a:tab pos="463550" algn="l"/>
              </a:tabLst>
            </a:pPr>
            <a:endParaRPr lang="en-US" dirty="0"/>
          </a:p>
          <a:p>
            <a:pPr>
              <a:lnSpc>
                <a:spcPct val="200000"/>
              </a:lnSpc>
              <a:spcBef>
                <a:spcPts val="900"/>
              </a:spcBef>
              <a:tabLst>
                <a:tab pos="463550" algn="l"/>
              </a:tabLst>
            </a:pPr>
            <a:r>
              <a:rPr lang="en-US" b="1" dirty="0"/>
              <a:t>c.</a:t>
            </a:r>
            <a:r>
              <a:rPr lang="en-US" dirty="0"/>
              <a:t>	For 	  we locate the point of intersection in the </a:t>
            </a:r>
          </a:p>
          <a:p>
            <a:pPr>
              <a:spcBef>
                <a:spcPts val="900"/>
              </a:spcBef>
              <a:tabLst>
                <a:tab pos="463550" algn="l"/>
              </a:tabLst>
            </a:pPr>
            <a:r>
              <a:rPr lang="en-US" dirty="0"/>
              <a:t>	first quadrant of the line </a:t>
            </a:r>
            <a:r>
              <a:rPr lang="en-US" i="1" dirty="0">
                <a:solidFill>
                  <a:srgbClr val="000099"/>
                </a:solidFill>
              </a:rPr>
              <a:t>y</a:t>
            </a:r>
            <a:r>
              <a:rPr lang="en-US" dirty="0">
                <a:solidFill>
                  <a:srgbClr val="000099"/>
                </a:solidFill>
              </a:rPr>
              <a:t> = </a:t>
            </a:r>
            <a:r>
              <a:rPr lang="en-US" i="1" dirty="0">
                <a:solidFill>
                  <a:srgbClr val="000099"/>
                </a:solidFill>
              </a:rPr>
              <a:t>x</a:t>
            </a:r>
            <a:r>
              <a:rPr lang="en-US" dirty="0">
                <a:solidFill>
                  <a:srgbClr val="000099"/>
                </a:solidFill>
              </a:rPr>
              <a:t> </a:t>
            </a:r>
            <a:r>
              <a:rPr lang="en-US" dirty="0"/>
              <a:t>and the unit circle.</a:t>
            </a:r>
          </a:p>
        </p:txBody>
      </p:sp>
      <p:graphicFrame>
        <p:nvGraphicFramePr>
          <p:cNvPr id="178178" name="Object 2"/>
          <p:cNvGraphicFramePr>
            <a:graphicFrameLocks noChangeAspect="1"/>
          </p:cNvGraphicFramePr>
          <p:nvPr>
            <p:extLst>
              <p:ext uri="{D42A27DB-BD31-4B8C-83A1-F6EECF244321}">
                <p14:modId xmlns:p14="http://schemas.microsoft.com/office/powerpoint/2010/main" val="2651672613"/>
              </p:ext>
            </p:extLst>
          </p:nvPr>
        </p:nvGraphicFramePr>
        <p:xfrm>
          <a:off x="5395913" y="2070100"/>
          <a:ext cx="2463800" cy="838200"/>
        </p:xfrm>
        <a:graphic>
          <a:graphicData uri="http://schemas.openxmlformats.org/presentationml/2006/ole">
            <mc:AlternateContent xmlns:mc="http://schemas.openxmlformats.org/markup-compatibility/2006">
              <mc:Choice xmlns:v="urn:schemas-microsoft-com:vml" Requires="v">
                <p:oleObj spid="_x0000_s3110" name="Equation" r:id="rId3" imgW="2463800" imgH="838200" progId="Equation.DSMT4">
                  <p:embed/>
                </p:oleObj>
              </mc:Choice>
              <mc:Fallback>
                <p:oleObj name="Equation" r:id="rId3" imgW="2463800" imgH="838200" progId="Equation.DSMT4">
                  <p:embed/>
                  <p:pic>
                    <p:nvPicPr>
                      <p:cNvPr id="0" name="Object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13" y="2070100"/>
                        <a:ext cx="246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79" name="Object 3"/>
          <p:cNvGraphicFramePr>
            <a:graphicFrameLocks noChangeAspect="1"/>
          </p:cNvGraphicFramePr>
          <p:nvPr>
            <p:extLst>
              <p:ext uri="{D42A27DB-BD31-4B8C-83A1-F6EECF244321}">
                <p14:modId xmlns:p14="http://schemas.microsoft.com/office/powerpoint/2010/main" val="2181563282"/>
              </p:ext>
            </p:extLst>
          </p:nvPr>
        </p:nvGraphicFramePr>
        <p:xfrm>
          <a:off x="1504950" y="2908300"/>
          <a:ext cx="990600" cy="838200"/>
        </p:xfrm>
        <a:graphic>
          <a:graphicData uri="http://schemas.openxmlformats.org/presentationml/2006/ole">
            <mc:AlternateContent xmlns:mc="http://schemas.openxmlformats.org/markup-compatibility/2006">
              <mc:Choice xmlns:v="urn:schemas-microsoft-com:vml" Requires="v">
                <p:oleObj spid="_x0000_s3111" name="Equation" r:id="rId5" imgW="990360" imgH="838080" progId="Equation.DSMT4">
                  <p:embed/>
                </p:oleObj>
              </mc:Choice>
              <mc:Fallback>
                <p:oleObj name="Equation" r:id="rId5" imgW="990360" imgH="838080" progId="Equation.DSMT4">
                  <p:embed/>
                  <p:pic>
                    <p:nvPicPr>
                      <p:cNvPr id="0" name="Object 75"/>
                      <p:cNvPicPr>
                        <a:picLocks noChangeAspect="1" noChangeArrowheads="1"/>
                      </p:cNvPicPr>
                      <p:nvPr/>
                    </p:nvPicPr>
                    <p:blipFill>
                      <a:blip r:embed="rId6"/>
                      <a:srcRect/>
                      <a:stretch>
                        <a:fillRect/>
                      </a:stretch>
                    </p:blipFill>
                    <p:spPr bwMode="auto">
                      <a:xfrm>
                        <a:off x="1504950" y="2908300"/>
                        <a:ext cx="99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0" name="Object 4"/>
          <p:cNvGraphicFramePr>
            <a:graphicFrameLocks noChangeAspect="1"/>
          </p:cNvGraphicFramePr>
          <p:nvPr>
            <p:extLst>
              <p:ext uri="{D42A27DB-BD31-4B8C-83A1-F6EECF244321}">
                <p14:modId xmlns:p14="http://schemas.microsoft.com/office/powerpoint/2010/main" val="429839897"/>
              </p:ext>
            </p:extLst>
          </p:nvPr>
        </p:nvGraphicFramePr>
        <p:xfrm>
          <a:off x="946150" y="3733800"/>
          <a:ext cx="6756400" cy="838200"/>
        </p:xfrm>
        <a:graphic>
          <a:graphicData uri="http://schemas.openxmlformats.org/presentationml/2006/ole">
            <mc:AlternateContent xmlns:mc="http://schemas.openxmlformats.org/markup-compatibility/2006">
              <mc:Choice xmlns:v="urn:schemas-microsoft-com:vml" Requires="v">
                <p:oleObj spid="_x0000_s3112" name="Equation" r:id="rId7" imgW="6756120" imgH="838080" progId="Equation.DSMT4">
                  <p:embed/>
                </p:oleObj>
              </mc:Choice>
              <mc:Fallback>
                <p:oleObj name="Equation" r:id="rId7" imgW="6756120" imgH="838080" progId="Equation.DSMT4">
                  <p:embed/>
                  <p:pic>
                    <p:nvPicPr>
                      <p:cNvPr id="0" name="Object 76"/>
                      <p:cNvPicPr>
                        <a:picLocks noChangeAspect="1" noChangeArrowheads="1"/>
                      </p:cNvPicPr>
                      <p:nvPr/>
                    </p:nvPicPr>
                    <p:blipFill>
                      <a:blip r:embed="rId8"/>
                      <a:srcRect/>
                      <a:stretch>
                        <a:fillRect/>
                      </a:stretch>
                    </p:blipFill>
                    <p:spPr bwMode="auto">
                      <a:xfrm>
                        <a:off x="946150" y="3733800"/>
                        <a:ext cx="675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8181" name="Object 5"/>
          <p:cNvGraphicFramePr>
            <a:graphicFrameLocks noChangeAspect="1"/>
          </p:cNvGraphicFramePr>
          <p:nvPr>
            <p:extLst>
              <p:ext uri="{D42A27DB-BD31-4B8C-83A1-F6EECF244321}">
                <p14:modId xmlns:p14="http://schemas.microsoft.com/office/powerpoint/2010/main" val="3747740450"/>
              </p:ext>
            </p:extLst>
          </p:nvPr>
        </p:nvGraphicFramePr>
        <p:xfrm>
          <a:off x="1544638" y="4559300"/>
          <a:ext cx="965200" cy="838200"/>
        </p:xfrm>
        <a:graphic>
          <a:graphicData uri="http://schemas.openxmlformats.org/presentationml/2006/ole">
            <mc:AlternateContent xmlns:mc="http://schemas.openxmlformats.org/markup-compatibility/2006">
              <mc:Choice xmlns:v="urn:schemas-microsoft-com:vml" Requires="v">
                <p:oleObj spid="_x0000_s3113" name="Equation" r:id="rId9" imgW="965160" imgH="838080" progId="Equation.DSMT4">
                  <p:embed/>
                </p:oleObj>
              </mc:Choice>
              <mc:Fallback>
                <p:oleObj name="Equation" r:id="rId9" imgW="965160" imgH="838080" progId="Equation.DSMT4">
                  <p:embed/>
                  <p:pic>
                    <p:nvPicPr>
                      <p:cNvPr id="0" name="Object 77"/>
                      <p:cNvPicPr>
                        <a:picLocks noChangeAspect="1" noChangeArrowheads="1"/>
                      </p:cNvPicPr>
                      <p:nvPr/>
                    </p:nvPicPr>
                    <p:blipFill>
                      <a:blip r:embed="rId10"/>
                      <a:srcRect/>
                      <a:stretch>
                        <a:fillRect/>
                      </a:stretch>
                    </p:blipFill>
                    <p:spPr bwMode="auto">
                      <a:xfrm>
                        <a:off x="1544638" y="4559300"/>
                        <a:ext cx="96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81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1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8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1: Trigonometric Functions (cont.)</a:t>
            </a:r>
          </a:p>
        </p:txBody>
      </p:sp>
      <p:sp>
        <p:nvSpPr>
          <p:cNvPr id="8" name="Rectangle 7"/>
          <p:cNvSpPr/>
          <p:nvPr/>
        </p:nvSpPr>
        <p:spPr>
          <a:xfrm>
            <a:off x="5587465" y="1433761"/>
            <a:ext cx="2977482" cy="400110"/>
          </a:xfrm>
          <a:prstGeom prst="rect">
            <a:avLst/>
          </a:prstGeom>
        </p:spPr>
        <p:txBody>
          <a:bodyPr wrap="none">
            <a:spAutoFit/>
          </a:bodyPr>
          <a:lstStyle/>
          <a:p>
            <a:r>
              <a:rPr lang="en-US" sz="2000" dirty="0">
                <a:solidFill>
                  <a:srgbClr val="008080"/>
                </a:solidFill>
              </a:rPr>
              <a:t>This defines the unit circle.</a:t>
            </a:r>
          </a:p>
        </p:txBody>
      </p:sp>
      <p:sp>
        <p:nvSpPr>
          <p:cNvPr id="9" name="Rectangle 8"/>
          <p:cNvSpPr/>
          <p:nvPr/>
        </p:nvSpPr>
        <p:spPr>
          <a:xfrm>
            <a:off x="5587465" y="2104965"/>
            <a:ext cx="2586029" cy="400110"/>
          </a:xfrm>
          <a:prstGeom prst="rect">
            <a:avLst/>
          </a:prstGeom>
        </p:spPr>
        <p:txBody>
          <a:bodyPr wrap="none">
            <a:spAutoFit/>
          </a:bodyPr>
          <a:lstStyle/>
          <a:p>
            <a:r>
              <a:rPr lang="en-US" sz="2000" dirty="0">
                <a:solidFill>
                  <a:srgbClr val="008080"/>
                </a:solidFill>
              </a:rPr>
              <a:t>Next, substitute </a:t>
            </a:r>
            <a:r>
              <a:rPr lang="en-US" sz="2000" i="1" dirty="0">
                <a:solidFill>
                  <a:srgbClr val="008080"/>
                </a:solidFill>
              </a:rPr>
              <a:t>x</a:t>
            </a:r>
            <a:r>
              <a:rPr lang="en-US" sz="2000" dirty="0">
                <a:solidFill>
                  <a:srgbClr val="008080"/>
                </a:solidFill>
              </a:rPr>
              <a:t> for </a:t>
            </a:r>
            <a:r>
              <a:rPr lang="en-US" sz="2000" i="1" dirty="0">
                <a:solidFill>
                  <a:srgbClr val="008080"/>
                </a:solidFill>
              </a:rPr>
              <a:t>y</a:t>
            </a:r>
            <a:r>
              <a:rPr lang="en-US" sz="2000" dirty="0">
                <a:solidFill>
                  <a:srgbClr val="008080"/>
                </a:solidFill>
              </a:rPr>
              <a:t>.</a:t>
            </a:r>
          </a:p>
        </p:txBody>
      </p:sp>
      <p:sp>
        <p:nvSpPr>
          <p:cNvPr id="11" name="Rectangle 10"/>
          <p:cNvSpPr/>
          <p:nvPr/>
        </p:nvSpPr>
        <p:spPr>
          <a:xfrm>
            <a:off x="5587465" y="4168775"/>
            <a:ext cx="3023135" cy="400110"/>
          </a:xfrm>
          <a:prstGeom prst="rect">
            <a:avLst/>
          </a:prstGeom>
        </p:spPr>
        <p:txBody>
          <a:bodyPr wrap="none">
            <a:spAutoFit/>
          </a:bodyPr>
          <a:lstStyle/>
          <a:p>
            <a:r>
              <a:rPr lang="en-US" sz="2000" dirty="0">
                <a:solidFill>
                  <a:srgbClr val="008080"/>
                </a:solidFill>
              </a:rPr>
              <a:t>This is in the first quadrant.</a:t>
            </a:r>
          </a:p>
        </p:txBody>
      </p:sp>
      <p:graphicFrame>
        <p:nvGraphicFramePr>
          <p:cNvPr id="156678" name="Object 6"/>
          <p:cNvGraphicFramePr>
            <a:graphicFrameLocks noChangeAspect="1"/>
          </p:cNvGraphicFramePr>
          <p:nvPr>
            <p:extLst>
              <p:ext uri="{D42A27DB-BD31-4B8C-83A1-F6EECF244321}">
                <p14:modId xmlns:p14="http://schemas.microsoft.com/office/powerpoint/2010/main" val="2013493613"/>
              </p:ext>
            </p:extLst>
          </p:nvPr>
        </p:nvGraphicFramePr>
        <p:xfrm>
          <a:off x="477838" y="4953000"/>
          <a:ext cx="7099300" cy="889000"/>
        </p:xfrm>
        <a:graphic>
          <a:graphicData uri="http://schemas.openxmlformats.org/presentationml/2006/ole">
            <mc:AlternateContent xmlns:mc="http://schemas.openxmlformats.org/markup-compatibility/2006">
              <mc:Choice xmlns:v="urn:schemas-microsoft-com:vml" Requires="v">
                <p:oleObj spid="_x0000_s4153" name="Equation" r:id="rId3" imgW="7099200" imgH="888840" progId="Equation.DSMT4">
                  <p:embed/>
                </p:oleObj>
              </mc:Choice>
              <mc:Fallback>
                <p:oleObj name="Equation" r:id="rId3" imgW="7099200" imgH="888840" progId="Equation.DSMT4">
                  <p:embed/>
                  <p:pic>
                    <p:nvPicPr>
                      <p:cNvPr id="0" name="Object 42"/>
                      <p:cNvPicPr>
                        <a:picLocks noChangeAspect="1" noChangeArrowheads="1"/>
                      </p:cNvPicPr>
                      <p:nvPr/>
                    </p:nvPicPr>
                    <p:blipFill>
                      <a:blip r:embed="rId4"/>
                      <a:srcRect/>
                      <a:stretch>
                        <a:fillRect/>
                      </a:stretch>
                    </p:blipFill>
                    <p:spPr bwMode="auto">
                      <a:xfrm>
                        <a:off x="477838" y="4953000"/>
                        <a:ext cx="7099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3136900" y="1371600"/>
          <a:ext cx="1473200" cy="444500"/>
        </p:xfrm>
        <a:graphic>
          <a:graphicData uri="http://schemas.openxmlformats.org/presentationml/2006/ole">
            <mc:AlternateContent xmlns:mc="http://schemas.openxmlformats.org/markup-compatibility/2006">
              <mc:Choice xmlns:v="urn:schemas-microsoft-com:vml" Requires="v">
                <p:oleObj spid="_x0000_s4154" name="Equation" r:id="rId5" imgW="1473120" imgH="444240" progId="Equation.DSMT4">
                  <p:embed/>
                </p:oleObj>
              </mc:Choice>
              <mc:Fallback>
                <p:oleObj name="Equation" r:id="rId5" imgW="1473120" imgH="44424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900" y="1371600"/>
                        <a:ext cx="1473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3124200" y="2057400"/>
          <a:ext cx="1485900" cy="368300"/>
        </p:xfrm>
        <a:graphic>
          <a:graphicData uri="http://schemas.openxmlformats.org/presentationml/2006/ole">
            <mc:AlternateContent xmlns:mc="http://schemas.openxmlformats.org/markup-compatibility/2006">
              <mc:Choice xmlns:v="urn:schemas-microsoft-com:vml" Requires="v">
                <p:oleObj spid="_x0000_s4155" name="Equation" r:id="rId7" imgW="1485720" imgH="368280" progId="Equation.DSMT4">
                  <p:embed/>
                </p:oleObj>
              </mc:Choice>
              <mc:Fallback>
                <p:oleObj name="Equation" r:id="rId7" imgW="1485720" imgH="3682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2057400"/>
                        <a:ext cx="1485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2" name="Object 6"/>
          <p:cNvGraphicFramePr>
            <a:graphicFrameLocks noChangeAspect="1"/>
          </p:cNvGraphicFramePr>
          <p:nvPr/>
        </p:nvGraphicFramePr>
        <p:xfrm>
          <a:off x="3594100" y="2590800"/>
          <a:ext cx="1016000" cy="368300"/>
        </p:xfrm>
        <a:graphic>
          <a:graphicData uri="http://schemas.openxmlformats.org/presentationml/2006/ole">
            <mc:AlternateContent xmlns:mc="http://schemas.openxmlformats.org/markup-compatibility/2006">
              <mc:Choice xmlns:v="urn:schemas-microsoft-com:vml" Requires="v">
                <p:oleObj spid="_x0000_s4156" name="Equation" r:id="rId9" imgW="1015920" imgH="368280" progId="Equation.DSMT4">
                  <p:embed/>
                </p:oleObj>
              </mc:Choice>
              <mc:Fallback>
                <p:oleObj name="Equation" r:id="rId9" imgW="1015920" imgH="3682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4100" y="2590800"/>
                        <a:ext cx="10160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3" name="Object 7"/>
          <p:cNvGraphicFramePr>
            <a:graphicFrameLocks noChangeAspect="1"/>
          </p:cNvGraphicFramePr>
          <p:nvPr/>
        </p:nvGraphicFramePr>
        <p:xfrm>
          <a:off x="3759200" y="3124200"/>
          <a:ext cx="914400" cy="838200"/>
        </p:xfrm>
        <a:graphic>
          <a:graphicData uri="http://schemas.openxmlformats.org/presentationml/2006/ole">
            <mc:AlternateContent xmlns:mc="http://schemas.openxmlformats.org/markup-compatibility/2006">
              <mc:Choice xmlns:v="urn:schemas-microsoft-com:vml" Requires="v">
                <p:oleObj spid="_x0000_s4157" name="Equation" r:id="rId11" imgW="914400" imgH="838080" progId="Equation.DSMT4">
                  <p:embed/>
                </p:oleObj>
              </mc:Choice>
              <mc:Fallback>
                <p:oleObj name="Equation" r:id="rId11" imgW="914400" imgH="83808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59200" y="3124200"/>
                        <a:ext cx="914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4" name="Object 8"/>
          <p:cNvGraphicFramePr>
            <a:graphicFrameLocks noChangeAspect="1"/>
          </p:cNvGraphicFramePr>
          <p:nvPr/>
        </p:nvGraphicFramePr>
        <p:xfrm>
          <a:off x="3898900" y="3911600"/>
          <a:ext cx="1562100" cy="889000"/>
        </p:xfrm>
        <a:graphic>
          <a:graphicData uri="http://schemas.openxmlformats.org/presentationml/2006/ole">
            <mc:AlternateContent xmlns:mc="http://schemas.openxmlformats.org/markup-compatibility/2006">
              <mc:Choice xmlns:v="urn:schemas-microsoft-com:vml" Requires="v">
                <p:oleObj spid="_x0000_s4158" name="Equation" r:id="rId13" imgW="1562040" imgH="888840" progId="Equation.DSMT4">
                  <p:embed/>
                </p:oleObj>
              </mc:Choice>
              <mc:Fallback>
                <p:oleObj name="Equation" r:id="rId13" imgW="1562040" imgH="88884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98900" y="3911600"/>
                        <a:ext cx="1562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6725604"/>
              </p:ext>
            </p:extLst>
          </p:nvPr>
        </p:nvGraphicFramePr>
        <p:xfrm>
          <a:off x="457200" y="1279525"/>
          <a:ext cx="8229602" cy="4572000"/>
        </p:xfrm>
        <a:graphic>
          <a:graphicData uri="http://schemas.openxmlformats.org/drawingml/2006/table">
            <a:tbl>
              <a:tblPr firstRow="1" bandRow="1">
                <a:tableStyleId>{5C22544A-7EE6-4342-B048-85BDC9FD1C3A}</a:tableStyleId>
              </a:tblPr>
              <a:tblGrid>
                <a:gridCol w="1810672">
                  <a:extLst>
                    <a:ext uri="{9D8B030D-6E8A-4147-A177-3AD203B41FA5}">
                      <a16:colId xmlns:a16="http://schemas.microsoft.com/office/drawing/2014/main" val="20000"/>
                    </a:ext>
                  </a:extLst>
                </a:gridCol>
                <a:gridCol w="1283786">
                  <a:extLst>
                    <a:ext uri="{9D8B030D-6E8A-4147-A177-3AD203B41FA5}">
                      <a16:colId xmlns:a16="http://schemas.microsoft.com/office/drawing/2014/main" val="20001"/>
                    </a:ext>
                  </a:extLst>
                </a:gridCol>
                <a:gridCol w="1283786">
                  <a:extLst>
                    <a:ext uri="{9D8B030D-6E8A-4147-A177-3AD203B41FA5}">
                      <a16:colId xmlns:a16="http://schemas.microsoft.com/office/drawing/2014/main" val="20002"/>
                    </a:ext>
                  </a:extLst>
                </a:gridCol>
                <a:gridCol w="1283786">
                  <a:extLst>
                    <a:ext uri="{9D8B030D-6E8A-4147-A177-3AD203B41FA5}">
                      <a16:colId xmlns:a16="http://schemas.microsoft.com/office/drawing/2014/main" val="20003"/>
                    </a:ext>
                  </a:extLst>
                </a:gridCol>
                <a:gridCol w="1283786">
                  <a:extLst>
                    <a:ext uri="{9D8B030D-6E8A-4147-A177-3AD203B41FA5}">
                      <a16:colId xmlns:a16="http://schemas.microsoft.com/office/drawing/2014/main" val="20004"/>
                    </a:ext>
                  </a:extLst>
                </a:gridCol>
                <a:gridCol w="1283786">
                  <a:extLst>
                    <a:ext uri="{9D8B030D-6E8A-4147-A177-3AD203B41FA5}">
                      <a16:colId xmlns:a16="http://schemas.microsoft.com/office/drawing/2014/main" val="20005"/>
                    </a:ext>
                  </a:extLst>
                </a:gridCol>
              </a:tblGrid>
              <a:tr h="579384">
                <a:tc gridSpan="6">
                  <a:txBody>
                    <a:bodyPr/>
                    <a:lstStyle/>
                    <a:p>
                      <a:pPr algn="ctr"/>
                      <a:r>
                        <a:rPr lang="en-US" sz="2800" dirty="0"/>
                        <a:t>Table 9.1.2</a:t>
                      </a:r>
                    </a:p>
                  </a:txBody>
                  <a:tcPr anchor="ctr"/>
                </a:tc>
                <a:tc hMerge="1">
                  <a:txBody>
                    <a:bodyPr/>
                    <a:lstStyle/>
                    <a:p>
                      <a:pPr algn="ctr"/>
                      <a:endParaRPr lang="en-US" sz="2800" b="1" dirty="0"/>
                    </a:p>
                  </a:txBody>
                  <a:tcPr anchor="ctr"/>
                </a:tc>
                <a:tc hMerge="1">
                  <a:txBody>
                    <a:bodyPr/>
                    <a:lstStyle/>
                    <a:p>
                      <a:pPr algn="ctr"/>
                      <a:endParaRPr lang="en-US" sz="2800" b="1" dirty="0"/>
                    </a:p>
                  </a:txBody>
                  <a:tcPr anchor="ctr"/>
                </a:tc>
                <a:tc hMerge="1">
                  <a:txBody>
                    <a:bodyPr/>
                    <a:lstStyle/>
                    <a:p>
                      <a:pPr algn="ctr"/>
                      <a:endParaRPr lang="en-US" sz="2800" b="1" dirty="0"/>
                    </a:p>
                  </a:txBody>
                  <a:tcPr anchor="ctr"/>
                </a:tc>
                <a:tc hMerge="1">
                  <a:txBody>
                    <a:bodyPr/>
                    <a:lstStyle/>
                    <a:p>
                      <a:pPr algn="ctr"/>
                      <a:endParaRPr lang="en-US" sz="2800" b="1" dirty="0"/>
                    </a:p>
                  </a:txBody>
                  <a:tcPr anchor="ctr"/>
                </a:tc>
                <a:tc hMerge="1">
                  <a:txBody>
                    <a:bodyPr/>
                    <a:lstStyle/>
                    <a:p>
                      <a:pPr algn="ctr"/>
                      <a:endParaRPr lang="en-US" sz="2800" b="1" dirty="0"/>
                    </a:p>
                  </a:txBody>
                  <a:tcPr anchor="ctr"/>
                </a:tc>
                <a:extLst>
                  <a:ext uri="{0D108BD9-81ED-4DB2-BD59-A6C34878D82A}">
                    <a16:rowId xmlns:a16="http://schemas.microsoft.com/office/drawing/2014/main" val="10000"/>
                  </a:ext>
                </a:extLst>
              </a:tr>
              <a:tr h="1056519">
                <a:tc>
                  <a:txBody>
                    <a:bodyPr/>
                    <a:lstStyle/>
                    <a:p>
                      <a:pPr algn="ctr"/>
                      <a:r>
                        <a:rPr lang="el-GR" sz="2800" i="1" dirty="0">
                          <a:solidFill>
                            <a:srgbClr val="000000"/>
                          </a:solidFill>
                          <a:latin typeface="Cambria Math" panose="02040503050406030204" pitchFamily="18" charset="0"/>
                          <a:ea typeface="Cambria Math" panose="02040503050406030204" pitchFamily="18" charset="0"/>
                        </a:rPr>
                        <a:t>θ</a:t>
                      </a:r>
                      <a:r>
                        <a:rPr lang="en-US" sz="2800" dirty="0">
                          <a:solidFill>
                            <a:srgbClr val="000000"/>
                          </a:solidFill>
                        </a:rPr>
                        <a:t> in radians</a:t>
                      </a:r>
                    </a:p>
                  </a:txBody>
                  <a:tcPr anchor="ctr"/>
                </a:tc>
                <a:tc>
                  <a:txBody>
                    <a:bodyPr/>
                    <a:lstStyle/>
                    <a:p>
                      <a:pPr algn="ctr"/>
                      <a:r>
                        <a:rPr lang="en-US" sz="2800" dirty="0">
                          <a:solidFill>
                            <a:srgbClr val="000000"/>
                          </a:solidFill>
                        </a:rPr>
                        <a:t>0</a:t>
                      </a: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extLst>
                  <a:ext uri="{0D108BD9-81ED-4DB2-BD59-A6C34878D82A}">
                    <a16:rowId xmlns:a16="http://schemas.microsoft.com/office/drawing/2014/main" val="10001"/>
                  </a:ext>
                </a:extLst>
              </a:tr>
              <a:tr h="978699">
                <a:tc>
                  <a:txBody>
                    <a:bodyPr/>
                    <a:lstStyle/>
                    <a:p>
                      <a:pPr algn="ctr"/>
                      <a:r>
                        <a:rPr lang="en-US" sz="2800" dirty="0">
                          <a:solidFill>
                            <a:srgbClr val="000000"/>
                          </a:solidFill>
                        </a:rPr>
                        <a:t>sin</a:t>
                      </a:r>
                      <a:r>
                        <a:rPr lang="el-GR" sz="2800" i="1" dirty="0">
                          <a:solidFill>
                            <a:srgbClr val="000000"/>
                          </a:solidFill>
                          <a:latin typeface="Cambria Math" panose="02040503050406030204" pitchFamily="18" charset="0"/>
                          <a:ea typeface="Cambria Math" panose="02040503050406030204" pitchFamily="18" charset="0"/>
                        </a:rPr>
                        <a:t>θ</a:t>
                      </a:r>
                      <a:endParaRPr lang="en-US" sz="2800" dirty="0">
                        <a:solidFill>
                          <a:srgbClr val="000000"/>
                        </a:solidFill>
                      </a:endParaRPr>
                    </a:p>
                  </a:txBody>
                  <a:tcPr anchor="ctr"/>
                </a:tc>
                <a:tc>
                  <a:txBody>
                    <a:bodyPr/>
                    <a:lstStyle/>
                    <a:p>
                      <a:pPr algn="ctr"/>
                      <a:r>
                        <a:rPr lang="en-US" sz="2800" dirty="0">
                          <a:solidFill>
                            <a:srgbClr val="000000"/>
                          </a:solidFill>
                        </a:rPr>
                        <a:t>0</a:t>
                      </a: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rPr>
                        <a:t>1</a:t>
                      </a:r>
                    </a:p>
                  </a:txBody>
                  <a:tcPr anchor="ctr"/>
                </a:tc>
                <a:extLst>
                  <a:ext uri="{0D108BD9-81ED-4DB2-BD59-A6C34878D82A}">
                    <a16:rowId xmlns:a16="http://schemas.microsoft.com/office/drawing/2014/main" val="10002"/>
                  </a:ext>
                </a:extLst>
              </a:tr>
              <a:tr h="978699">
                <a:tc>
                  <a:txBody>
                    <a:bodyPr/>
                    <a:lstStyle/>
                    <a:p>
                      <a:pPr algn="ctr"/>
                      <a:r>
                        <a:rPr lang="en-US" sz="2800" dirty="0">
                          <a:solidFill>
                            <a:srgbClr val="000000"/>
                          </a:solidFill>
                        </a:rPr>
                        <a:t>cos</a:t>
                      </a:r>
                      <a:r>
                        <a:rPr lang="el-GR" sz="2800" i="1" dirty="0">
                          <a:solidFill>
                            <a:srgbClr val="000000"/>
                          </a:solidFill>
                          <a:latin typeface="Cambria Math" panose="02040503050406030204" pitchFamily="18" charset="0"/>
                          <a:ea typeface="Cambria Math" panose="02040503050406030204" pitchFamily="18" charset="0"/>
                        </a:rPr>
                        <a:t>θ</a:t>
                      </a:r>
                      <a:endParaRPr lang="en-US" sz="2800" dirty="0">
                        <a:solidFill>
                          <a:srgbClr val="000000"/>
                        </a:solidFill>
                      </a:endParaRPr>
                    </a:p>
                  </a:txBody>
                  <a:tcPr anchor="ctr"/>
                </a:tc>
                <a:tc>
                  <a:txBody>
                    <a:bodyPr/>
                    <a:lstStyle/>
                    <a:p>
                      <a:pPr algn="ctr"/>
                      <a:r>
                        <a:rPr lang="en-US" sz="2800" dirty="0">
                          <a:solidFill>
                            <a:srgbClr val="000000"/>
                          </a:solidFill>
                        </a:rPr>
                        <a:t>1</a:t>
                      </a: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rPr>
                        <a:t>0</a:t>
                      </a:r>
                    </a:p>
                  </a:txBody>
                  <a:tcPr anchor="ctr"/>
                </a:tc>
                <a:extLst>
                  <a:ext uri="{0D108BD9-81ED-4DB2-BD59-A6C34878D82A}">
                    <a16:rowId xmlns:a16="http://schemas.microsoft.com/office/drawing/2014/main" val="10003"/>
                  </a:ext>
                </a:extLst>
              </a:tr>
              <a:tr h="978699">
                <a:tc>
                  <a:txBody>
                    <a:bodyPr/>
                    <a:lstStyle/>
                    <a:p>
                      <a:pPr algn="ctr"/>
                      <a:r>
                        <a:rPr lang="en-US" sz="2800" dirty="0">
                          <a:solidFill>
                            <a:srgbClr val="000000"/>
                          </a:solidFill>
                        </a:rPr>
                        <a:t>tan</a:t>
                      </a:r>
                      <a:r>
                        <a:rPr lang="el-GR" sz="2800" i="1" dirty="0">
                          <a:solidFill>
                            <a:srgbClr val="000000"/>
                          </a:solidFill>
                          <a:latin typeface="Cambria Math" panose="02040503050406030204" pitchFamily="18" charset="0"/>
                          <a:ea typeface="Cambria Math" panose="02040503050406030204" pitchFamily="18" charset="0"/>
                        </a:rPr>
                        <a:t>θ</a:t>
                      </a:r>
                      <a:endParaRPr lang="en-US" sz="2800" dirty="0">
                        <a:solidFill>
                          <a:srgbClr val="000000"/>
                        </a:solidFill>
                      </a:endParaRPr>
                    </a:p>
                  </a:txBody>
                  <a:tcPr anchor="ctr"/>
                </a:tc>
                <a:tc>
                  <a:txBody>
                    <a:bodyPr/>
                    <a:lstStyle/>
                    <a:p>
                      <a:pPr algn="ctr"/>
                      <a:r>
                        <a:rPr lang="en-US" sz="2800" dirty="0">
                          <a:solidFill>
                            <a:srgbClr val="000000"/>
                          </a:solidFill>
                        </a:rPr>
                        <a:t>0</a:t>
                      </a: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rPr>
                        <a:t>1</a:t>
                      </a: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rPr>
                        <a:t>−</a:t>
                      </a:r>
                    </a:p>
                  </a:txBody>
                  <a:tcPr anchor="ct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Degree Measure of Angles</a:t>
            </a:r>
          </a:p>
        </p:txBody>
      </p:sp>
      <p:graphicFrame>
        <p:nvGraphicFramePr>
          <p:cNvPr id="5" name="Object 4"/>
          <p:cNvGraphicFramePr>
            <a:graphicFrameLocks noChangeAspect="1"/>
          </p:cNvGraphicFramePr>
          <p:nvPr>
            <p:extLst>
              <p:ext uri="{D42A27DB-BD31-4B8C-83A1-F6EECF244321}">
                <p14:modId xmlns:p14="http://schemas.microsoft.com/office/powerpoint/2010/main" val="2063835801"/>
              </p:ext>
            </p:extLst>
          </p:nvPr>
        </p:nvGraphicFramePr>
        <p:xfrm>
          <a:off x="4019550" y="1930400"/>
          <a:ext cx="330200" cy="838200"/>
        </p:xfrm>
        <a:graphic>
          <a:graphicData uri="http://schemas.openxmlformats.org/presentationml/2006/ole">
            <mc:AlternateContent xmlns:mc="http://schemas.openxmlformats.org/markup-compatibility/2006">
              <mc:Choice xmlns:v="urn:schemas-microsoft-com:vml" Requires="v">
                <p:oleObj spid="_x0000_s5230" name="Equation" r:id="rId3" imgW="330120" imgH="838080" progId="Equation.DSMT4">
                  <p:embed/>
                </p:oleObj>
              </mc:Choice>
              <mc:Fallback>
                <p:oleObj name="Equation" r:id="rId3" imgW="330120" imgH="838080" progId="Equation.DSMT4">
                  <p:embed/>
                  <p:pic>
                    <p:nvPicPr>
                      <p:cNvPr id="0" name="Object 85"/>
                      <p:cNvPicPr>
                        <a:picLocks noChangeAspect="1" noChangeArrowheads="1"/>
                      </p:cNvPicPr>
                      <p:nvPr/>
                    </p:nvPicPr>
                    <p:blipFill>
                      <a:blip r:embed="rId4"/>
                      <a:srcRect/>
                      <a:stretch>
                        <a:fillRect/>
                      </a:stretch>
                    </p:blipFill>
                    <p:spPr bwMode="auto">
                      <a:xfrm>
                        <a:off x="4019550" y="1930400"/>
                        <a:ext cx="330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79992109"/>
              </p:ext>
            </p:extLst>
          </p:nvPr>
        </p:nvGraphicFramePr>
        <p:xfrm>
          <a:off x="5302250" y="1930400"/>
          <a:ext cx="330200" cy="838200"/>
        </p:xfrm>
        <a:graphic>
          <a:graphicData uri="http://schemas.openxmlformats.org/presentationml/2006/ole">
            <mc:AlternateContent xmlns:mc="http://schemas.openxmlformats.org/markup-compatibility/2006">
              <mc:Choice xmlns:v="urn:schemas-microsoft-com:vml" Requires="v">
                <p:oleObj spid="_x0000_s5231" name="Equation" r:id="rId5" imgW="330120" imgH="838080" progId="Equation.DSMT4">
                  <p:embed/>
                </p:oleObj>
              </mc:Choice>
              <mc:Fallback>
                <p:oleObj name="Equation" r:id="rId5" imgW="330120" imgH="838080" progId="Equation.DSMT4">
                  <p:embed/>
                  <p:pic>
                    <p:nvPicPr>
                      <p:cNvPr id="0" name="Object 86"/>
                      <p:cNvPicPr>
                        <a:picLocks noChangeAspect="1" noChangeArrowheads="1"/>
                      </p:cNvPicPr>
                      <p:nvPr/>
                    </p:nvPicPr>
                    <p:blipFill>
                      <a:blip r:embed="rId6"/>
                      <a:srcRect/>
                      <a:stretch>
                        <a:fillRect/>
                      </a:stretch>
                    </p:blipFill>
                    <p:spPr bwMode="auto">
                      <a:xfrm>
                        <a:off x="5302250" y="1930400"/>
                        <a:ext cx="330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2364444"/>
              </p:ext>
            </p:extLst>
          </p:nvPr>
        </p:nvGraphicFramePr>
        <p:xfrm>
          <a:off x="6607175" y="1930400"/>
          <a:ext cx="330200" cy="838200"/>
        </p:xfrm>
        <a:graphic>
          <a:graphicData uri="http://schemas.openxmlformats.org/presentationml/2006/ole">
            <mc:AlternateContent xmlns:mc="http://schemas.openxmlformats.org/markup-compatibility/2006">
              <mc:Choice xmlns:v="urn:schemas-microsoft-com:vml" Requires="v">
                <p:oleObj spid="_x0000_s5232" name="Equation" r:id="rId7" imgW="330120" imgH="838080" progId="Equation.DSMT4">
                  <p:embed/>
                </p:oleObj>
              </mc:Choice>
              <mc:Fallback>
                <p:oleObj name="Equation" r:id="rId7" imgW="330120" imgH="838080" progId="Equation.DSMT4">
                  <p:embed/>
                  <p:pic>
                    <p:nvPicPr>
                      <p:cNvPr id="0" name="Object 87"/>
                      <p:cNvPicPr>
                        <a:picLocks noChangeAspect="1" noChangeArrowheads="1"/>
                      </p:cNvPicPr>
                      <p:nvPr/>
                    </p:nvPicPr>
                    <p:blipFill>
                      <a:blip r:embed="rId8"/>
                      <a:srcRect/>
                      <a:stretch>
                        <a:fillRect/>
                      </a:stretch>
                    </p:blipFill>
                    <p:spPr bwMode="auto">
                      <a:xfrm>
                        <a:off x="6607175" y="1930400"/>
                        <a:ext cx="330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79594489"/>
              </p:ext>
            </p:extLst>
          </p:nvPr>
        </p:nvGraphicFramePr>
        <p:xfrm>
          <a:off x="7829550" y="1930400"/>
          <a:ext cx="330200" cy="838200"/>
        </p:xfrm>
        <a:graphic>
          <a:graphicData uri="http://schemas.openxmlformats.org/presentationml/2006/ole">
            <mc:AlternateContent xmlns:mc="http://schemas.openxmlformats.org/markup-compatibility/2006">
              <mc:Choice xmlns:v="urn:schemas-microsoft-com:vml" Requires="v">
                <p:oleObj spid="_x0000_s5233" name="Equation" r:id="rId9" imgW="330120" imgH="838080" progId="Equation.DSMT4">
                  <p:embed/>
                </p:oleObj>
              </mc:Choice>
              <mc:Fallback>
                <p:oleObj name="Equation" r:id="rId9" imgW="330120" imgH="838080" progId="Equation.DSMT4">
                  <p:embed/>
                  <p:pic>
                    <p:nvPicPr>
                      <p:cNvPr id="0" name="Object 88"/>
                      <p:cNvPicPr>
                        <a:picLocks noChangeAspect="1" noChangeArrowheads="1"/>
                      </p:cNvPicPr>
                      <p:nvPr/>
                    </p:nvPicPr>
                    <p:blipFill>
                      <a:blip r:embed="rId10"/>
                      <a:srcRect/>
                      <a:stretch>
                        <a:fillRect/>
                      </a:stretch>
                    </p:blipFill>
                    <p:spPr bwMode="auto">
                      <a:xfrm>
                        <a:off x="7829550" y="1930400"/>
                        <a:ext cx="330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62768633"/>
              </p:ext>
            </p:extLst>
          </p:nvPr>
        </p:nvGraphicFramePr>
        <p:xfrm>
          <a:off x="4057650" y="3022600"/>
          <a:ext cx="254000" cy="838200"/>
        </p:xfrm>
        <a:graphic>
          <a:graphicData uri="http://schemas.openxmlformats.org/presentationml/2006/ole">
            <mc:AlternateContent xmlns:mc="http://schemas.openxmlformats.org/markup-compatibility/2006">
              <mc:Choice xmlns:v="urn:schemas-microsoft-com:vml" Requires="v">
                <p:oleObj spid="_x0000_s5234" name="Equation" r:id="rId11" imgW="253800" imgH="838080" progId="Equation.DSMT4">
                  <p:embed/>
                </p:oleObj>
              </mc:Choice>
              <mc:Fallback>
                <p:oleObj name="Equation" r:id="rId11" imgW="253800" imgH="838080" progId="Equation.DSMT4">
                  <p:embed/>
                  <p:pic>
                    <p:nvPicPr>
                      <p:cNvPr id="0" name="Object 8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57650" y="3022600"/>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94808279"/>
              </p:ext>
            </p:extLst>
          </p:nvPr>
        </p:nvGraphicFramePr>
        <p:xfrm>
          <a:off x="6645275" y="4013200"/>
          <a:ext cx="254000" cy="838200"/>
        </p:xfrm>
        <a:graphic>
          <a:graphicData uri="http://schemas.openxmlformats.org/presentationml/2006/ole">
            <mc:AlternateContent xmlns:mc="http://schemas.openxmlformats.org/markup-compatibility/2006">
              <mc:Choice xmlns:v="urn:schemas-microsoft-com:vml" Requires="v">
                <p:oleObj spid="_x0000_s5235" name="Equation" r:id="rId13" imgW="253800" imgH="838080" progId="Equation.DSMT4">
                  <p:embed/>
                </p:oleObj>
              </mc:Choice>
              <mc:Fallback>
                <p:oleObj name="Equation" r:id="rId13" imgW="253800" imgH="838080" progId="Equation.DSMT4">
                  <p:embed/>
                  <p:pic>
                    <p:nvPicPr>
                      <p:cNvPr id="0" name="Object 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45275" y="4013200"/>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357494533"/>
              </p:ext>
            </p:extLst>
          </p:nvPr>
        </p:nvGraphicFramePr>
        <p:xfrm>
          <a:off x="3945731" y="4013200"/>
          <a:ext cx="477838" cy="838200"/>
        </p:xfrm>
        <a:graphic>
          <a:graphicData uri="http://schemas.openxmlformats.org/presentationml/2006/ole">
            <mc:AlternateContent xmlns:mc="http://schemas.openxmlformats.org/markup-compatibility/2006">
              <mc:Choice xmlns:v="urn:schemas-microsoft-com:vml" Requires="v">
                <p:oleObj spid="_x0000_s5236" name="Equation" r:id="rId15" imgW="520560" imgH="914400" progId="Equation.DSMT4">
                  <p:embed/>
                </p:oleObj>
              </mc:Choice>
              <mc:Fallback>
                <p:oleObj name="Equation" r:id="rId15" imgW="520560" imgH="914400" progId="Equation.DSMT4">
                  <p:embed/>
                  <p:pic>
                    <p:nvPicPr>
                      <p:cNvPr id="0" name="Object 9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45731" y="4013200"/>
                        <a:ext cx="47783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442305710"/>
              </p:ext>
            </p:extLst>
          </p:nvPr>
        </p:nvGraphicFramePr>
        <p:xfrm>
          <a:off x="6534150" y="3022600"/>
          <a:ext cx="476250" cy="838200"/>
        </p:xfrm>
        <a:graphic>
          <a:graphicData uri="http://schemas.openxmlformats.org/presentationml/2006/ole">
            <mc:AlternateContent xmlns:mc="http://schemas.openxmlformats.org/markup-compatibility/2006">
              <mc:Choice xmlns:v="urn:schemas-microsoft-com:vml" Requires="v">
                <p:oleObj spid="_x0000_s5237" name="Equation" r:id="rId17" imgW="520560" imgH="914400" progId="Equation.DSMT4">
                  <p:embed/>
                </p:oleObj>
              </mc:Choice>
              <mc:Fallback>
                <p:oleObj name="Equation" r:id="rId17" imgW="520560" imgH="914400" progId="Equation.DSMT4">
                  <p:embed/>
                  <p:pic>
                    <p:nvPicPr>
                      <p:cNvPr id="0" name="Object 9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34150" y="3022600"/>
                        <a:ext cx="4762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26004407"/>
              </p:ext>
            </p:extLst>
          </p:nvPr>
        </p:nvGraphicFramePr>
        <p:xfrm>
          <a:off x="5207000" y="2997200"/>
          <a:ext cx="520700" cy="889000"/>
        </p:xfrm>
        <a:graphic>
          <a:graphicData uri="http://schemas.openxmlformats.org/presentationml/2006/ole">
            <mc:AlternateContent xmlns:mc="http://schemas.openxmlformats.org/markup-compatibility/2006">
              <mc:Choice xmlns:v="urn:schemas-microsoft-com:vml" Requires="v">
                <p:oleObj spid="_x0000_s5238" name="Equation" r:id="rId19" imgW="520560" imgH="888840" progId="Equation.DSMT4">
                  <p:embed/>
                </p:oleObj>
              </mc:Choice>
              <mc:Fallback>
                <p:oleObj name="Equation" r:id="rId19" imgW="520560" imgH="888840" progId="Equation.DSMT4">
                  <p:embed/>
                  <p:pic>
                    <p:nvPicPr>
                      <p:cNvPr id="0" name="Object 9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07000" y="2997200"/>
                        <a:ext cx="520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96799963"/>
              </p:ext>
            </p:extLst>
          </p:nvPr>
        </p:nvGraphicFramePr>
        <p:xfrm>
          <a:off x="5207000" y="3987800"/>
          <a:ext cx="520700" cy="889000"/>
        </p:xfrm>
        <a:graphic>
          <a:graphicData uri="http://schemas.openxmlformats.org/presentationml/2006/ole">
            <mc:AlternateContent xmlns:mc="http://schemas.openxmlformats.org/markup-compatibility/2006">
              <mc:Choice xmlns:v="urn:schemas-microsoft-com:vml" Requires="v">
                <p:oleObj spid="_x0000_s5239" name="Equation" r:id="rId21" imgW="520560" imgH="888840" progId="Equation.DSMT4">
                  <p:embed/>
                </p:oleObj>
              </mc:Choice>
              <mc:Fallback>
                <p:oleObj name="Equation" r:id="rId21" imgW="520560" imgH="888840" progId="Equation.DSMT4">
                  <p:embed/>
                  <p:pic>
                    <p:nvPicPr>
                      <p:cNvPr id="0" name="Object 9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07000" y="3987800"/>
                        <a:ext cx="520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93649493"/>
              </p:ext>
            </p:extLst>
          </p:nvPr>
        </p:nvGraphicFramePr>
        <p:xfrm>
          <a:off x="3924300" y="4876800"/>
          <a:ext cx="520700" cy="889000"/>
        </p:xfrm>
        <a:graphic>
          <a:graphicData uri="http://schemas.openxmlformats.org/presentationml/2006/ole">
            <mc:AlternateContent xmlns:mc="http://schemas.openxmlformats.org/markup-compatibility/2006">
              <mc:Choice xmlns:v="urn:schemas-microsoft-com:vml" Requires="v">
                <p:oleObj spid="_x0000_s5240" name="Equation" r:id="rId23" imgW="520560" imgH="888840" progId="Equation.DSMT4">
                  <p:embed/>
                </p:oleObj>
              </mc:Choice>
              <mc:Fallback>
                <p:oleObj name="Equation" r:id="rId23" imgW="520560" imgH="888840" progId="Equation.DSMT4">
                  <p:embed/>
                  <p:pic>
                    <p:nvPicPr>
                      <p:cNvPr id="0" name="Object 9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24300" y="4876800"/>
                        <a:ext cx="520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626605506"/>
              </p:ext>
            </p:extLst>
          </p:nvPr>
        </p:nvGraphicFramePr>
        <p:xfrm>
          <a:off x="6537325" y="5080000"/>
          <a:ext cx="469900" cy="444500"/>
        </p:xfrm>
        <a:graphic>
          <a:graphicData uri="http://schemas.openxmlformats.org/presentationml/2006/ole">
            <mc:AlternateContent xmlns:mc="http://schemas.openxmlformats.org/markup-compatibility/2006">
              <mc:Choice xmlns:v="urn:schemas-microsoft-com:vml" Requires="v">
                <p:oleObj spid="_x0000_s5241" name="Equation" r:id="rId25" imgW="469800" imgH="444240" progId="Equation.DSMT4">
                  <p:embed/>
                </p:oleObj>
              </mc:Choice>
              <mc:Fallback>
                <p:oleObj name="Equation" r:id="rId25" imgW="469800" imgH="444240" progId="Equation.DSMT4">
                  <p:embed/>
                  <p:pic>
                    <p:nvPicPr>
                      <p:cNvPr id="0" name="Object 9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37325" y="5080000"/>
                        <a:ext cx="469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3084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Degree Measure of Angles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609271"/>
              </p:ext>
            </p:extLst>
          </p:nvPr>
        </p:nvGraphicFramePr>
        <p:xfrm>
          <a:off x="457200" y="1279525"/>
          <a:ext cx="8229601" cy="4572000"/>
        </p:xfrm>
        <a:graphic>
          <a:graphicData uri="http://schemas.openxmlformats.org/drawingml/2006/table">
            <a:tbl>
              <a:tblPr firstRow="1" bandRow="1">
                <a:tableStyleId>{5C22544A-7EE6-4342-B048-85BDC9FD1C3A}</a:tableStyleId>
              </a:tblPr>
              <a:tblGrid>
                <a:gridCol w="1771201">
                  <a:extLst>
                    <a:ext uri="{9D8B030D-6E8A-4147-A177-3AD203B41FA5}">
                      <a16:colId xmlns:a16="http://schemas.microsoft.com/office/drawing/2014/main" val="20000"/>
                    </a:ext>
                  </a:extLst>
                </a:gridCol>
                <a:gridCol w="1076400">
                  <a:extLst>
                    <a:ext uri="{9D8B030D-6E8A-4147-A177-3AD203B41FA5}">
                      <a16:colId xmlns:a16="http://schemas.microsoft.com/office/drawing/2014/main" val="20001"/>
                    </a:ext>
                  </a:extLst>
                </a:gridCol>
                <a:gridCol w="1076400">
                  <a:extLst>
                    <a:ext uri="{9D8B030D-6E8A-4147-A177-3AD203B41FA5}">
                      <a16:colId xmlns:a16="http://schemas.microsoft.com/office/drawing/2014/main" val="20002"/>
                    </a:ext>
                  </a:extLst>
                </a:gridCol>
                <a:gridCol w="1076400">
                  <a:extLst>
                    <a:ext uri="{9D8B030D-6E8A-4147-A177-3AD203B41FA5}">
                      <a16:colId xmlns:a16="http://schemas.microsoft.com/office/drawing/2014/main" val="20003"/>
                    </a:ext>
                  </a:extLst>
                </a:gridCol>
                <a:gridCol w="1076400">
                  <a:extLst>
                    <a:ext uri="{9D8B030D-6E8A-4147-A177-3AD203B41FA5}">
                      <a16:colId xmlns:a16="http://schemas.microsoft.com/office/drawing/2014/main" val="20004"/>
                    </a:ext>
                  </a:extLst>
                </a:gridCol>
                <a:gridCol w="1076400">
                  <a:extLst>
                    <a:ext uri="{9D8B030D-6E8A-4147-A177-3AD203B41FA5}">
                      <a16:colId xmlns:a16="http://schemas.microsoft.com/office/drawing/2014/main" val="20005"/>
                    </a:ext>
                  </a:extLst>
                </a:gridCol>
                <a:gridCol w="1076400">
                  <a:extLst>
                    <a:ext uri="{9D8B030D-6E8A-4147-A177-3AD203B41FA5}">
                      <a16:colId xmlns:a16="http://schemas.microsoft.com/office/drawing/2014/main" val="20006"/>
                    </a:ext>
                  </a:extLst>
                </a:gridCol>
              </a:tblGrid>
              <a:tr h="579384">
                <a:tc grid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t>Table 9.1.2 (cont.)</a:t>
                      </a:r>
                    </a:p>
                  </a:txBody>
                  <a:tcPr anchor="ctr"/>
                </a:tc>
                <a:tc hMerge="1">
                  <a:txBody>
                    <a:bodyPr/>
                    <a:lstStyle/>
                    <a:p>
                      <a:pPr algn="ctr"/>
                      <a:endParaRPr lang="en-US" sz="2400" b="0" dirty="0"/>
                    </a:p>
                  </a:txBody>
                  <a:tcPr anchor="ctr"/>
                </a:tc>
                <a:tc hMerge="1">
                  <a:txBody>
                    <a:bodyPr/>
                    <a:lstStyle/>
                    <a:p>
                      <a:pPr algn="ctr"/>
                      <a:endParaRPr lang="en-US" sz="2400" b="0" dirty="0"/>
                    </a:p>
                  </a:txBody>
                  <a:tcPr anchor="ctr"/>
                </a:tc>
                <a:tc hMerge="1">
                  <a:txBody>
                    <a:bodyPr/>
                    <a:lstStyle/>
                    <a:p>
                      <a:pPr algn="ctr"/>
                      <a:endParaRPr lang="en-US" sz="2400" b="0"/>
                    </a:p>
                  </a:txBody>
                  <a:tcPr anchor="ctr"/>
                </a:tc>
                <a:tc hMerge="1">
                  <a:txBody>
                    <a:bodyPr/>
                    <a:lstStyle/>
                    <a:p>
                      <a:pPr algn="ctr"/>
                      <a:endParaRPr lang="en-US" sz="2400" b="0" dirty="0"/>
                    </a:p>
                  </a:txBody>
                  <a:tcPr anchor="ctr"/>
                </a:tc>
                <a:tc hMerge="1">
                  <a:txBody>
                    <a:bodyPr/>
                    <a:lstStyle/>
                    <a:p>
                      <a:pPr algn="ctr"/>
                      <a:endParaRPr lang="en-US" sz="2400" b="0" dirty="0"/>
                    </a:p>
                  </a:txBody>
                  <a:tcPr anchor="ctr"/>
                </a:tc>
                <a:tc hMerge="1">
                  <a:txBody>
                    <a:bodyPr/>
                    <a:lstStyle/>
                    <a:p>
                      <a:pPr algn="ctr"/>
                      <a:endParaRPr lang="en-US" sz="2400" b="0" dirty="0"/>
                    </a:p>
                  </a:txBody>
                  <a:tcPr anchor="ctr"/>
                </a:tc>
                <a:extLst>
                  <a:ext uri="{0D108BD9-81ED-4DB2-BD59-A6C34878D82A}">
                    <a16:rowId xmlns:a16="http://schemas.microsoft.com/office/drawing/2014/main" val="10000"/>
                  </a:ext>
                </a:extLst>
              </a:tr>
              <a:tr h="1056519">
                <a:tc>
                  <a:txBody>
                    <a:bodyPr/>
                    <a:lstStyle/>
                    <a:p>
                      <a:pPr algn="ctr"/>
                      <a:r>
                        <a:rPr lang="el-GR" sz="2800" i="1" dirty="0">
                          <a:solidFill>
                            <a:srgbClr val="000000"/>
                          </a:solidFill>
                          <a:latin typeface="Cambria Math" panose="02040503050406030204" pitchFamily="18" charset="0"/>
                          <a:ea typeface="Cambria Math" panose="02040503050406030204" pitchFamily="18" charset="0"/>
                        </a:rPr>
                        <a:t>θ</a:t>
                      </a:r>
                      <a:r>
                        <a:rPr lang="en-US" sz="2800" dirty="0">
                          <a:solidFill>
                            <a:srgbClr val="000000"/>
                          </a:solidFill>
                        </a:rPr>
                        <a:t> in radians</a:t>
                      </a: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extLst>
                  <a:ext uri="{0D108BD9-81ED-4DB2-BD59-A6C34878D82A}">
                    <a16:rowId xmlns:a16="http://schemas.microsoft.com/office/drawing/2014/main" val="10001"/>
                  </a:ext>
                </a:extLst>
              </a:tr>
              <a:tr h="978699">
                <a:tc>
                  <a:txBody>
                    <a:bodyPr/>
                    <a:lstStyle/>
                    <a:p>
                      <a:pPr algn="ctr"/>
                      <a:r>
                        <a:rPr lang="en-US" sz="2800" dirty="0">
                          <a:solidFill>
                            <a:srgbClr val="000000"/>
                          </a:solidFill>
                        </a:rPr>
                        <a:t>sin</a:t>
                      </a:r>
                      <a:r>
                        <a:rPr lang="el-GR" sz="2800" i="1" dirty="0">
                          <a:solidFill>
                            <a:srgbClr val="000000"/>
                          </a:solidFill>
                          <a:latin typeface="Cambria Math" panose="02040503050406030204" pitchFamily="18" charset="0"/>
                          <a:ea typeface="Cambria Math" panose="02040503050406030204" pitchFamily="18" charset="0"/>
                        </a:rPr>
                        <a:t>θ</a:t>
                      </a: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rPr>
                        <a:t>0</a:t>
                      </a:r>
                    </a:p>
                  </a:txBody>
                  <a:tcPr anchor="ctr"/>
                </a:tc>
                <a:tc>
                  <a:txBody>
                    <a:bodyPr/>
                    <a:lstStyle/>
                    <a:p>
                      <a:pPr algn="ctr"/>
                      <a:r>
                        <a:rPr lang="en-US" sz="2800" dirty="0">
                          <a:solidFill>
                            <a:srgbClr val="000000"/>
                          </a:solidFill>
                          <a:latin typeface="Symbol" pitchFamily="82" charset="2"/>
                        </a:rPr>
                        <a:t>-</a:t>
                      </a:r>
                      <a:r>
                        <a:rPr lang="en-US" sz="2800" dirty="0">
                          <a:solidFill>
                            <a:srgbClr val="000000"/>
                          </a:solidFill>
                        </a:rPr>
                        <a:t>1</a:t>
                      </a:r>
                    </a:p>
                  </a:txBody>
                  <a:tcPr anchor="ctr"/>
                </a:tc>
                <a:tc>
                  <a:txBody>
                    <a:bodyPr/>
                    <a:lstStyle/>
                    <a:p>
                      <a:pPr algn="ctr"/>
                      <a:r>
                        <a:rPr lang="en-US" sz="2800" dirty="0">
                          <a:solidFill>
                            <a:srgbClr val="000000"/>
                          </a:solidFill>
                        </a:rPr>
                        <a:t>0</a:t>
                      </a:r>
                    </a:p>
                  </a:txBody>
                  <a:tcPr anchor="ctr"/>
                </a:tc>
                <a:extLst>
                  <a:ext uri="{0D108BD9-81ED-4DB2-BD59-A6C34878D82A}">
                    <a16:rowId xmlns:a16="http://schemas.microsoft.com/office/drawing/2014/main" val="10002"/>
                  </a:ext>
                </a:extLst>
              </a:tr>
              <a:tr h="978699">
                <a:tc>
                  <a:txBody>
                    <a:bodyPr/>
                    <a:lstStyle/>
                    <a:p>
                      <a:pPr algn="ctr"/>
                      <a:r>
                        <a:rPr lang="en-US" sz="2800" dirty="0">
                          <a:solidFill>
                            <a:srgbClr val="000000"/>
                          </a:solidFill>
                        </a:rPr>
                        <a:t>cos</a:t>
                      </a:r>
                      <a:r>
                        <a:rPr lang="el-GR" sz="2800" i="1" dirty="0">
                          <a:solidFill>
                            <a:srgbClr val="000000"/>
                          </a:solidFill>
                          <a:latin typeface="Cambria Math" panose="02040503050406030204" pitchFamily="18" charset="0"/>
                          <a:ea typeface="Cambria Math" panose="02040503050406030204" pitchFamily="18" charset="0"/>
                        </a:rPr>
                        <a:t>θ</a:t>
                      </a: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latin typeface="Symbol" pitchFamily="82" charset="2"/>
                        </a:rPr>
                        <a:t>-</a:t>
                      </a:r>
                      <a:r>
                        <a:rPr lang="en-US" sz="2800" dirty="0">
                          <a:solidFill>
                            <a:srgbClr val="000000"/>
                          </a:solidFill>
                        </a:rPr>
                        <a:t>1</a:t>
                      </a:r>
                    </a:p>
                  </a:txBody>
                  <a:tcPr anchor="ctr"/>
                </a:tc>
                <a:tc>
                  <a:txBody>
                    <a:bodyPr/>
                    <a:lstStyle/>
                    <a:p>
                      <a:pPr algn="ctr"/>
                      <a:r>
                        <a:rPr lang="en-US" sz="2800" dirty="0">
                          <a:solidFill>
                            <a:srgbClr val="000000"/>
                          </a:solidFill>
                        </a:rPr>
                        <a:t>0</a:t>
                      </a:r>
                    </a:p>
                  </a:txBody>
                  <a:tcPr anchor="ctr"/>
                </a:tc>
                <a:tc>
                  <a:txBody>
                    <a:bodyPr/>
                    <a:lstStyle/>
                    <a:p>
                      <a:pPr algn="ctr"/>
                      <a:r>
                        <a:rPr lang="en-US" sz="2800" dirty="0">
                          <a:solidFill>
                            <a:srgbClr val="000000"/>
                          </a:solidFill>
                        </a:rPr>
                        <a:t>1</a:t>
                      </a:r>
                    </a:p>
                  </a:txBody>
                  <a:tcPr anchor="ctr"/>
                </a:tc>
                <a:extLst>
                  <a:ext uri="{0D108BD9-81ED-4DB2-BD59-A6C34878D82A}">
                    <a16:rowId xmlns:a16="http://schemas.microsoft.com/office/drawing/2014/main" val="10003"/>
                  </a:ext>
                </a:extLst>
              </a:tr>
              <a:tr h="978699">
                <a:tc>
                  <a:txBody>
                    <a:bodyPr/>
                    <a:lstStyle/>
                    <a:p>
                      <a:pPr algn="ctr"/>
                      <a:r>
                        <a:rPr lang="en-US" sz="2800" dirty="0">
                          <a:solidFill>
                            <a:srgbClr val="000000"/>
                          </a:solidFill>
                        </a:rPr>
                        <a:t>tan</a:t>
                      </a:r>
                      <a:r>
                        <a:rPr lang="el-GR" sz="2800" i="1" dirty="0">
                          <a:solidFill>
                            <a:srgbClr val="000000"/>
                          </a:solidFill>
                          <a:latin typeface="Cambria Math" panose="02040503050406030204" pitchFamily="18" charset="0"/>
                          <a:ea typeface="Cambria Math" panose="02040503050406030204" pitchFamily="18" charset="0"/>
                        </a:rPr>
                        <a:t>θ</a:t>
                      </a:r>
                      <a:endParaRPr lang="en-US" sz="2800" dirty="0">
                        <a:solidFill>
                          <a:srgbClr val="000000"/>
                        </a:solidFill>
                      </a:endParaRP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latin typeface="Symbol" pitchFamily="82" charset="2"/>
                        </a:rPr>
                        <a:t>-</a:t>
                      </a:r>
                      <a:r>
                        <a:rPr lang="en-US" sz="2800" dirty="0">
                          <a:solidFill>
                            <a:srgbClr val="000000"/>
                          </a:solidFill>
                        </a:rPr>
                        <a:t>1</a:t>
                      </a:r>
                    </a:p>
                  </a:txBody>
                  <a:tcPr anchor="ctr"/>
                </a:tc>
                <a:tc>
                  <a:txBody>
                    <a:bodyPr/>
                    <a:lstStyle/>
                    <a:p>
                      <a:pPr algn="ctr"/>
                      <a:endParaRPr lang="en-US" sz="2800" dirty="0">
                        <a:solidFill>
                          <a:srgbClr val="000000"/>
                        </a:solidFill>
                      </a:endParaRPr>
                    </a:p>
                  </a:txBody>
                  <a:tcPr anchor="ctr"/>
                </a:tc>
                <a:tc>
                  <a:txBody>
                    <a:bodyPr/>
                    <a:lstStyle/>
                    <a:p>
                      <a:pPr algn="ctr"/>
                      <a:r>
                        <a:rPr lang="en-US" sz="2800" dirty="0">
                          <a:solidFill>
                            <a:srgbClr val="000000"/>
                          </a:solidFill>
                        </a:rPr>
                        <a:t>0</a:t>
                      </a:r>
                    </a:p>
                  </a:txBody>
                  <a:tcPr anchor="ctr"/>
                </a:tc>
                <a:tc>
                  <a:txBody>
                    <a:bodyPr/>
                    <a:lstStyle/>
                    <a:p>
                      <a:pPr algn="ctr"/>
                      <a:r>
                        <a:rPr lang="en-US" sz="2800" dirty="0">
                          <a:solidFill>
                            <a:srgbClr val="000000"/>
                          </a:solidFill>
                        </a:rPr>
                        <a:t>−</a:t>
                      </a:r>
                    </a:p>
                  </a:txBody>
                  <a:tcPr anchor="ctr"/>
                </a:tc>
                <a:tc>
                  <a:txBody>
                    <a:bodyPr/>
                    <a:lstStyle/>
                    <a:p>
                      <a:pPr algn="ctr"/>
                      <a:r>
                        <a:rPr lang="en-US" sz="2800" dirty="0">
                          <a:solidFill>
                            <a:srgbClr val="000000"/>
                          </a:solidFill>
                        </a:rPr>
                        <a:t>0</a:t>
                      </a:r>
                    </a:p>
                  </a:txBody>
                  <a:tcPr anchor="ctr"/>
                </a:tc>
                <a:extLst>
                  <a:ext uri="{0D108BD9-81ED-4DB2-BD59-A6C34878D82A}">
                    <a16:rowId xmlns:a16="http://schemas.microsoft.com/office/drawing/2014/main" val="10004"/>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89210641"/>
              </p:ext>
            </p:extLst>
          </p:nvPr>
        </p:nvGraphicFramePr>
        <p:xfrm>
          <a:off x="2451100" y="1981200"/>
          <a:ext cx="495300" cy="838200"/>
        </p:xfrm>
        <a:graphic>
          <a:graphicData uri="http://schemas.openxmlformats.org/presentationml/2006/ole">
            <mc:AlternateContent xmlns:mc="http://schemas.openxmlformats.org/markup-compatibility/2006">
              <mc:Choice xmlns:v="urn:schemas-microsoft-com:vml" Requires="v">
                <p:oleObj spid="_x0000_s6272" name="Equation" r:id="rId3" imgW="495000" imgH="838080" progId="Equation.DSMT4">
                  <p:embed/>
                </p:oleObj>
              </mc:Choice>
              <mc:Fallback>
                <p:oleObj name="Equation" r:id="rId3" imgW="495000" imgH="838080" progId="Equation.DSMT4">
                  <p:embed/>
                  <p:pic>
                    <p:nvPicPr>
                      <p:cNvPr id="0" name="Object 81"/>
                      <p:cNvPicPr>
                        <a:picLocks noChangeAspect="1" noChangeArrowheads="1"/>
                      </p:cNvPicPr>
                      <p:nvPr/>
                    </p:nvPicPr>
                    <p:blipFill>
                      <a:blip r:embed="rId4"/>
                      <a:srcRect/>
                      <a:stretch>
                        <a:fillRect/>
                      </a:stretch>
                    </p:blipFill>
                    <p:spPr bwMode="auto">
                      <a:xfrm>
                        <a:off x="2451100" y="1981200"/>
                        <a:ext cx="49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11719843"/>
              </p:ext>
            </p:extLst>
          </p:nvPr>
        </p:nvGraphicFramePr>
        <p:xfrm>
          <a:off x="3562350" y="1981200"/>
          <a:ext cx="495300" cy="838200"/>
        </p:xfrm>
        <a:graphic>
          <a:graphicData uri="http://schemas.openxmlformats.org/presentationml/2006/ole">
            <mc:AlternateContent xmlns:mc="http://schemas.openxmlformats.org/markup-compatibility/2006">
              <mc:Choice xmlns:v="urn:schemas-microsoft-com:vml" Requires="v">
                <p:oleObj spid="_x0000_s6273" name="Equation" r:id="rId5" imgW="495000" imgH="838080" progId="Equation.DSMT4">
                  <p:embed/>
                </p:oleObj>
              </mc:Choice>
              <mc:Fallback>
                <p:oleObj name="Equation" r:id="rId5" imgW="495000" imgH="838080" progId="Equation.DSMT4">
                  <p:embed/>
                  <p:pic>
                    <p:nvPicPr>
                      <p:cNvPr id="0" name="Object 82"/>
                      <p:cNvPicPr>
                        <a:picLocks noChangeAspect="1" noChangeArrowheads="1"/>
                      </p:cNvPicPr>
                      <p:nvPr/>
                    </p:nvPicPr>
                    <p:blipFill>
                      <a:blip r:embed="rId6"/>
                      <a:srcRect/>
                      <a:stretch>
                        <a:fillRect/>
                      </a:stretch>
                    </p:blipFill>
                    <p:spPr bwMode="auto">
                      <a:xfrm>
                        <a:off x="3562350" y="1981200"/>
                        <a:ext cx="49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9789211"/>
              </p:ext>
            </p:extLst>
          </p:nvPr>
        </p:nvGraphicFramePr>
        <p:xfrm>
          <a:off x="4699000" y="1981200"/>
          <a:ext cx="508000" cy="838200"/>
        </p:xfrm>
        <a:graphic>
          <a:graphicData uri="http://schemas.openxmlformats.org/presentationml/2006/ole">
            <mc:AlternateContent xmlns:mc="http://schemas.openxmlformats.org/markup-compatibility/2006">
              <mc:Choice xmlns:v="urn:schemas-microsoft-com:vml" Requires="v">
                <p:oleObj spid="_x0000_s6274" name="Equation" r:id="rId7" imgW="507960" imgH="838080" progId="Equation.DSMT4">
                  <p:embed/>
                </p:oleObj>
              </mc:Choice>
              <mc:Fallback>
                <p:oleObj name="Equation" r:id="rId7" imgW="507960" imgH="838080" progId="Equation.DSMT4">
                  <p:embed/>
                  <p:pic>
                    <p:nvPicPr>
                      <p:cNvPr id="0" name="Object 83"/>
                      <p:cNvPicPr>
                        <a:picLocks noChangeAspect="1" noChangeArrowheads="1"/>
                      </p:cNvPicPr>
                      <p:nvPr/>
                    </p:nvPicPr>
                    <p:blipFill>
                      <a:blip r:embed="rId8"/>
                      <a:srcRect/>
                      <a:stretch>
                        <a:fillRect/>
                      </a:stretch>
                    </p:blipFill>
                    <p:spPr bwMode="auto">
                      <a:xfrm>
                        <a:off x="4699000" y="1981200"/>
                        <a:ext cx="508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0540933"/>
              </p:ext>
            </p:extLst>
          </p:nvPr>
        </p:nvGraphicFramePr>
        <p:xfrm>
          <a:off x="6845300" y="1981200"/>
          <a:ext cx="495300" cy="838200"/>
        </p:xfrm>
        <a:graphic>
          <a:graphicData uri="http://schemas.openxmlformats.org/presentationml/2006/ole">
            <mc:AlternateContent xmlns:mc="http://schemas.openxmlformats.org/markup-compatibility/2006">
              <mc:Choice xmlns:v="urn:schemas-microsoft-com:vml" Requires="v">
                <p:oleObj spid="_x0000_s6275" name="Equation" r:id="rId9" imgW="495000" imgH="838080" progId="Equation.DSMT4">
                  <p:embed/>
                </p:oleObj>
              </mc:Choice>
              <mc:Fallback>
                <p:oleObj name="Equation" r:id="rId9" imgW="495000" imgH="838080" progId="Equation.DSMT4">
                  <p:embed/>
                  <p:pic>
                    <p:nvPicPr>
                      <p:cNvPr id="0" name="Object 84"/>
                      <p:cNvPicPr>
                        <a:picLocks noChangeAspect="1" noChangeArrowheads="1"/>
                      </p:cNvPicPr>
                      <p:nvPr/>
                    </p:nvPicPr>
                    <p:blipFill>
                      <a:blip r:embed="rId10"/>
                      <a:srcRect/>
                      <a:stretch>
                        <a:fillRect/>
                      </a:stretch>
                    </p:blipFill>
                    <p:spPr bwMode="auto">
                      <a:xfrm>
                        <a:off x="6845300" y="1981200"/>
                        <a:ext cx="49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968991290"/>
              </p:ext>
            </p:extLst>
          </p:nvPr>
        </p:nvGraphicFramePr>
        <p:xfrm>
          <a:off x="5848350" y="2279650"/>
          <a:ext cx="279400" cy="241300"/>
        </p:xfrm>
        <a:graphic>
          <a:graphicData uri="http://schemas.openxmlformats.org/presentationml/2006/ole">
            <mc:AlternateContent xmlns:mc="http://schemas.openxmlformats.org/markup-compatibility/2006">
              <mc:Choice xmlns:v="urn:schemas-microsoft-com:vml" Requires="v">
                <p:oleObj spid="_x0000_s6276" name="Equation" r:id="rId11" imgW="279360" imgH="241200" progId="Equation.DSMT4">
                  <p:embed/>
                </p:oleObj>
              </mc:Choice>
              <mc:Fallback>
                <p:oleObj name="Equation" r:id="rId11" imgW="279360" imgH="241200" progId="Equation.DSMT4">
                  <p:embed/>
                  <p:pic>
                    <p:nvPicPr>
                      <p:cNvPr id="0" name="Object 85"/>
                      <p:cNvPicPr>
                        <a:picLocks noChangeAspect="1" noChangeArrowheads="1"/>
                      </p:cNvPicPr>
                      <p:nvPr/>
                    </p:nvPicPr>
                    <p:blipFill>
                      <a:blip r:embed="rId12"/>
                      <a:srcRect/>
                      <a:stretch>
                        <a:fillRect/>
                      </a:stretch>
                    </p:blipFill>
                    <p:spPr bwMode="auto">
                      <a:xfrm>
                        <a:off x="5848350" y="2279650"/>
                        <a:ext cx="2794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264739957"/>
              </p:ext>
            </p:extLst>
          </p:nvPr>
        </p:nvGraphicFramePr>
        <p:xfrm>
          <a:off x="7956550" y="2254250"/>
          <a:ext cx="444500" cy="292100"/>
        </p:xfrm>
        <a:graphic>
          <a:graphicData uri="http://schemas.openxmlformats.org/presentationml/2006/ole">
            <mc:AlternateContent xmlns:mc="http://schemas.openxmlformats.org/markup-compatibility/2006">
              <mc:Choice xmlns:v="urn:schemas-microsoft-com:vml" Requires="v">
                <p:oleObj spid="_x0000_s6277" name="Equation" r:id="rId13" imgW="444240" imgH="291960" progId="Equation.DSMT4">
                  <p:embed/>
                </p:oleObj>
              </mc:Choice>
              <mc:Fallback>
                <p:oleObj name="Equation" r:id="rId13" imgW="444240" imgH="291960" progId="Equation.DSMT4">
                  <p:embed/>
                  <p:pic>
                    <p:nvPicPr>
                      <p:cNvPr id="0" name="Object 86"/>
                      <p:cNvPicPr>
                        <a:picLocks noChangeAspect="1" noChangeArrowheads="1"/>
                      </p:cNvPicPr>
                      <p:nvPr/>
                    </p:nvPicPr>
                    <p:blipFill>
                      <a:blip r:embed="rId14"/>
                      <a:srcRect/>
                      <a:stretch>
                        <a:fillRect/>
                      </a:stretch>
                    </p:blipFill>
                    <p:spPr bwMode="auto">
                      <a:xfrm>
                        <a:off x="7956550" y="2254250"/>
                        <a:ext cx="444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697521605"/>
              </p:ext>
            </p:extLst>
          </p:nvPr>
        </p:nvGraphicFramePr>
        <p:xfrm>
          <a:off x="2464594" y="3035300"/>
          <a:ext cx="468312" cy="838200"/>
        </p:xfrm>
        <a:graphic>
          <a:graphicData uri="http://schemas.openxmlformats.org/presentationml/2006/ole">
            <mc:AlternateContent xmlns:mc="http://schemas.openxmlformats.org/markup-compatibility/2006">
              <mc:Choice xmlns:v="urn:schemas-microsoft-com:vml" Requires="v">
                <p:oleObj spid="_x0000_s6278" name="Equation" r:id="rId15" imgW="520560" imgH="914400" progId="Equation.DSMT4">
                  <p:embed/>
                </p:oleObj>
              </mc:Choice>
              <mc:Fallback>
                <p:oleObj name="Equation" r:id="rId15" imgW="520560" imgH="914400" progId="Equation.DSMT4">
                  <p:embed/>
                  <p:pic>
                    <p:nvPicPr>
                      <p:cNvPr id="0" name="Object 8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64594" y="3035300"/>
                        <a:ext cx="468312"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504788883"/>
              </p:ext>
            </p:extLst>
          </p:nvPr>
        </p:nvGraphicFramePr>
        <p:xfrm>
          <a:off x="4605338" y="3987800"/>
          <a:ext cx="695325" cy="838200"/>
        </p:xfrm>
        <a:graphic>
          <a:graphicData uri="http://schemas.openxmlformats.org/presentationml/2006/ole">
            <mc:AlternateContent xmlns:mc="http://schemas.openxmlformats.org/markup-compatibility/2006">
              <mc:Choice xmlns:v="urn:schemas-microsoft-com:vml" Requires="v">
                <p:oleObj spid="_x0000_s6279" name="Equation" r:id="rId17" imgW="761760" imgH="914400" progId="Equation.DSMT4">
                  <p:embed/>
                </p:oleObj>
              </mc:Choice>
              <mc:Fallback>
                <p:oleObj name="Equation" r:id="rId17" imgW="761760" imgH="914400" progId="Equation.DSMT4">
                  <p:embed/>
                  <p:pic>
                    <p:nvPicPr>
                      <p:cNvPr id="0" name="Object 8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05338" y="3987800"/>
                        <a:ext cx="69532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871753805"/>
              </p:ext>
            </p:extLst>
          </p:nvPr>
        </p:nvGraphicFramePr>
        <p:xfrm>
          <a:off x="2451100" y="3987800"/>
          <a:ext cx="495300" cy="838200"/>
        </p:xfrm>
        <a:graphic>
          <a:graphicData uri="http://schemas.openxmlformats.org/presentationml/2006/ole">
            <mc:AlternateContent xmlns:mc="http://schemas.openxmlformats.org/markup-compatibility/2006">
              <mc:Choice xmlns:v="urn:schemas-microsoft-com:vml" Requires="v">
                <p:oleObj spid="_x0000_s6280" name="Equation" r:id="rId19" imgW="495000" imgH="838080" progId="Equation.DSMT4">
                  <p:embed/>
                </p:oleObj>
              </mc:Choice>
              <mc:Fallback>
                <p:oleObj name="Equation" r:id="rId19" imgW="495000" imgH="838080" progId="Equation.DSMT4">
                  <p:embed/>
                  <p:pic>
                    <p:nvPicPr>
                      <p:cNvPr id="0" name="Object 8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51100" y="3987800"/>
                        <a:ext cx="4953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34018414"/>
              </p:ext>
            </p:extLst>
          </p:nvPr>
        </p:nvGraphicFramePr>
        <p:xfrm>
          <a:off x="4826000" y="3035300"/>
          <a:ext cx="254000" cy="838200"/>
        </p:xfrm>
        <a:graphic>
          <a:graphicData uri="http://schemas.openxmlformats.org/presentationml/2006/ole">
            <mc:AlternateContent xmlns:mc="http://schemas.openxmlformats.org/markup-compatibility/2006">
              <mc:Choice xmlns:v="urn:schemas-microsoft-com:vml" Requires="v">
                <p:oleObj spid="_x0000_s6281" name="Equation" r:id="rId21" imgW="253800" imgH="838080" progId="Equation.DSMT4">
                  <p:embed/>
                </p:oleObj>
              </mc:Choice>
              <mc:Fallback>
                <p:oleObj name="Equation" r:id="rId21" imgW="253800" imgH="838080" progId="Equation.DSMT4">
                  <p:embed/>
                  <p:pic>
                    <p:nvPicPr>
                      <p:cNvPr id="0" name="Object 9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26000" y="3035300"/>
                        <a:ext cx="2540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61826205"/>
              </p:ext>
            </p:extLst>
          </p:nvPr>
        </p:nvGraphicFramePr>
        <p:xfrm>
          <a:off x="3549650" y="3009900"/>
          <a:ext cx="520700" cy="889000"/>
        </p:xfrm>
        <a:graphic>
          <a:graphicData uri="http://schemas.openxmlformats.org/presentationml/2006/ole">
            <mc:AlternateContent xmlns:mc="http://schemas.openxmlformats.org/markup-compatibility/2006">
              <mc:Choice xmlns:v="urn:schemas-microsoft-com:vml" Requires="v">
                <p:oleObj spid="_x0000_s6282" name="Equation" r:id="rId23" imgW="520560" imgH="888840" progId="Equation.DSMT4">
                  <p:embed/>
                </p:oleObj>
              </mc:Choice>
              <mc:Fallback>
                <p:oleObj name="Equation" r:id="rId23" imgW="520560" imgH="888840" progId="Equation.DSMT4">
                  <p:embed/>
                  <p:pic>
                    <p:nvPicPr>
                      <p:cNvPr id="0" name="Object 9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49650" y="3009900"/>
                        <a:ext cx="5207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3469234685"/>
              </p:ext>
            </p:extLst>
          </p:nvPr>
        </p:nvGraphicFramePr>
        <p:xfrm>
          <a:off x="3429000" y="3962400"/>
          <a:ext cx="762000" cy="889000"/>
        </p:xfrm>
        <a:graphic>
          <a:graphicData uri="http://schemas.openxmlformats.org/presentationml/2006/ole">
            <mc:AlternateContent xmlns:mc="http://schemas.openxmlformats.org/markup-compatibility/2006">
              <mc:Choice xmlns:v="urn:schemas-microsoft-com:vml" Requires="v">
                <p:oleObj spid="_x0000_s6283" name="Equation" r:id="rId25" imgW="761760" imgH="888840" progId="Equation.DSMT4">
                  <p:embed/>
                </p:oleObj>
              </mc:Choice>
              <mc:Fallback>
                <p:oleObj name="Equation" r:id="rId25" imgW="761760" imgH="888840" progId="Equation.DSMT4">
                  <p:embed/>
                  <p:pic>
                    <p:nvPicPr>
                      <p:cNvPr id="0" name="Object 9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3962400"/>
                        <a:ext cx="7620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311213960"/>
              </p:ext>
            </p:extLst>
          </p:nvPr>
        </p:nvGraphicFramePr>
        <p:xfrm>
          <a:off x="2463800" y="5175250"/>
          <a:ext cx="469900" cy="444500"/>
        </p:xfrm>
        <a:graphic>
          <a:graphicData uri="http://schemas.openxmlformats.org/presentationml/2006/ole">
            <mc:AlternateContent xmlns:mc="http://schemas.openxmlformats.org/markup-compatibility/2006">
              <mc:Choice xmlns:v="urn:schemas-microsoft-com:vml" Requires="v">
                <p:oleObj spid="_x0000_s6284" name="Equation" r:id="rId27" imgW="469800" imgH="444240" progId="Equation.DSMT4">
                  <p:embed/>
                </p:oleObj>
              </mc:Choice>
              <mc:Fallback>
                <p:oleObj name="Equation" r:id="rId27" imgW="469800" imgH="444240" progId="Equation.DSMT4">
                  <p:embed/>
                  <p:pic>
                    <p:nvPicPr>
                      <p:cNvPr id="0" name="Object 9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463800" y="5175250"/>
                        <a:ext cx="469900" cy="44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908776866"/>
              </p:ext>
            </p:extLst>
          </p:nvPr>
        </p:nvGraphicFramePr>
        <p:xfrm>
          <a:off x="4572000" y="4953000"/>
          <a:ext cx="762000" cy="889000"/>
        </p:xfrm>
        <a:graphic>
          <a:graphicData uri="http://schemas.openxmlformats.org/presentationml/2006/ole">
            <mc:AlternateContent xmlns:mc="http://schemas.openxmlformats.org/markup-compatibility/2006">
              <mc:Choice xmlns:v="urn:schemas-microsoft-com:vml" Requires="v">
                <p:oleObj spid="_x0000_s6285" name="Equation" r:id="rId29" imgW="761760" imgH="888840" progId="Equation.DSMT4">
                  <p:embed/>
                </p:oleObj>
              </mc:Choice>
              <mc:Fallback>
                <p:oleObj name="Equation" r:id="rId29" imgW="761760" imgH="888840" progId="Equation.DSMT4">
                  <p:embed/>
                  <p:pic>
                    <p:nvPicPr>
                      <p:cNvPr id="0" name="Object 9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572000" y="4953000"/>
                        <a:ext cx="7620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568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Angle Conversion</a:t>
            </a:r>
          </a:p>
        </p:txBody>
      </p:sp>
      <p:sp>
        <p:nvSpPr>
          <p:cNvPr id="3" name="Content Placeholder 2"/>
          <p:cNvSpPr>
            <a:spLocks noGrp="1"/>
          </p:cNvSpPr>
          <p:nvPr>
            <p:ph idx="1"/>
          </p:nvPr>
        </p:nvSpPr>
        <p:spPr/>
        <p:txBody>
          <a:bodyPr/>
          <a:lstStyle/>
          <a:p>
            <a:r>
              <a:rPr lang="en-US" dirty="0"/>
              <a:t>Convert between radians and degrees as requested:</a:t>
            </a:r>
          </a:p>
          <a:p>
            <a:pPr>
              <a:tabLst>
                <a:tab pos="463550" algn="l"/>
              </a:tabLst>
            </a:pPr>
            <a:r>
              <a:rPr lang="en-US" b="1" dirty="0"/>
              <a:t>a.</a:t>
            </a:r>
            <a:r>
              <a:rPr lang="en-US" dirty="0"/>
              <a:t>	convert </a:t>
            </a:r>
            <a:r>
              <a:rPr lang="en-US" dirty="0">
                <a:solidFill>
                  <a:srgbClr val="0000FF"/>
                </a:solidFill>
              </a:rPr>
              <a:t>30</a:t>
            </a:r>
            <a:r>
              <a:rPr lang="en-US" dirty="0">
                <a:solidFill>
                  <a:srgbClr val="0000FF"/>
                </a:solidFill>
                <a:sym typeface="Symbol"/>
              </a:rPr>
              <a:t></a:t>
            </a:r>
            <a:r>
              <a:rPr lang="en-US" dirty="0"/>
              <a:t> to radian measure.</a:t>
            </a:r>
          </a:p>
          <a:p>
            <a:pPr>
              <a:tabLst>
                <a:tab pos="463550" algn="l"/>
              </a:tabLst>
            </a:pPr>
            <a:r>
              <a:rPr lang="en-US" b="1" dirty="0"/>
              <a:t>b.</a:t>
            </a:r>
            <a:r>
              <a:rPr lang="en-US" dirty="0"/>
              <a:t>	convert </a:t>
            </a:r>
            <a:r>
              <a:rPr lang="en-US" dirty="0">
                <a:solidFill>
                  <a:srgbClr val="0000FF"/>
                </a:solidFill>
              </a:rPr>
              <a:t>1.7 radians </a:t>
            </a:r>
            <a:r>
              <a:rPr lang="en-US" dirty="0"/>
              <a:t>to degree measure.</a:t>
            </a:r>
          </a:p>
          <a:p>
            <a:r>
              <a:rPr lang="en-US" b="1" dirty="0"/>
              <a:t>Solutions: </a:t>
            </a:r>
          </a:p>
          <a:p>
            <a:pPr>
              <a:tabLst>
                <a:tab pos="463550" algn="l"/>
              </a:tabLst>
            </a:pPr>
            <a:r>
              <a:rPr lang="en-US" b="1" dirty="0"/>
              <a:t>a.	</a:t>
            </a:r>
            <a:r>
              <a:rPr lang="en-US" dirty="0">
                <a:solidFill>
                  <a:srgbClr val="0000FF"/>
                </a:solidFill>
              </a:rPr>
              <a:t>30</a:t>
            </a:r>
            <a:r>
              <a:rPr lang="en-US" dirty="0">
                <a:solidFill>
                  <a:srgbClr val="0000FF"/>
                </a:solidFill>
                <a:sym typeface="Symbol"/>
              </a:rPr>
              <a:t></a:t>
            </a:r>
            <a:r>
              <a:rPr lang="en-US" dirty="0"/>
              <a:t> corresponds to 			                      </a:t>
            </a:r>
          </a:p>
          <a:p>
            <a:pPr>
              <a:tabLst>
                <a:tab pos="463550" algn="l"/>
              </a:tabLst>
            </a:pPr>
            <a:endParaRPr lang="en-US" b="1" dirty="0"/>
          </a:p>
          <a:p>
            <a:pPr>
              <a:tabLst>
                <a:tab pos="463550" algn="l"/>
              </a:tabLst>
            </a:pPr>
            <a:endParaRPr lang="en-US" b="1" dirty="0"/>
          </a:p>
          <a:p>
            <a:pPr>
              <a:tabLst>
                <a:tab pos="463550" algn="l"/>
              </a:tabLst>
            </a:pPr>
            <a:r>
              <a:rPr lang="en-US" b="1" dirty="0"/>
              <a:t>b.	</a:t>
            </a:r>
            <a:r>
              <a:rPr lang="en-US" dirty="0">
                <a:solidFill>
                  <a:srgbClr val="0000FF"/>
                </a:solidFill>
              </a:rPr>
              <a:t>1.7 radians </a:t>
            </a:r>
            <a:r>
              <a:rPr lang="en-US" dirty="0"/>
              <a:t>corresponds to 			          </a:t>
            </a:r>
          </a:p>
        </p:txBody>
      </p:sp>
      <p:graphicFrame>
        <p:nvGraphicFramePr>
          <p:cNvPr id="142342" name="Object 6"/>
          <p:cNvGraphicFramePr>
            <a:graphicFrameLocks noChangeAspect="1"/>
          </p:cNvGraphicFramePr>
          <p:nvPr>
            <p:extLst>
              <p:ext uri="{D42A27DB-BD31-4B8C-83A1-F6EECF244321}">
                <p14:modId xmlns:p14="http://schemas.microsoft.com/office/powerpoint/2010/main" val="691118009"/>
              </p:ext>
            </p:extLst>
          </p:nvPr>
        </p:nvGraphicFramePr>
        <p:xfrm>
          <a:off x="3803650" y="3130550"/>
          <a:ext cx="2311400" cy="939800"/>
        </p:xfrm>
        <a:graphic>
          <a:graphicData uri="http://schemas.openxmlformats.org/presentationml/2006/ole">
            <mc:AlternateContent xmlns:mc="http://schemas.openxmlformats.org/markup-compatibility/2006">
              <mc:Choice xmlns:v="urn:schemas-microsoft-com:vml" Requires="v">
                <p:oleObj spid="_x0000_s7224" name="Equation" r:id="rId3" imgW="2311200" imgH="939600" progId="Equation.DSMT4">
                  <p:embed/>
                </p:oleObj>
              </mc:Choice>
              <mc:Fallback>
                <p:oleObj name="Equation" r:id="rId3" imgW="2311200" imgH="939600" progId="Equation.DSMT4">
                  <p:embed/>
                  <p:pic>
                    <p:nvPicPr>
                      <p:cNvPr id="0" name="Object 80"/>
                      <p:cNvPicPr>
                        <a:picLocks noChangeAspect="1" noChangeArrowheads="1"/>
                      </p:cNvPicPr>
                      <p:nvPr/>
                    </p:nvPicPr>
                    <p:blipFill>
                      <a:blip r:embed="rId4"/>
                      <a:srcRect/>
                      <a:stretch>
                        <a:fillRect/>
                      </a:stretch>
                    </p:blipFill>
                    <p:spPr bwMode="auto">
                      <a:xfrm>
                        <a:off x="3803650" y="3130550"/>
                        <a:ext cx="231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4" name="Object 8"/>
          <p:cNvGraphicFramePr>
            <a:graphicFrameLocks noChangeAspect="1"/>
          </p:cNvGraphicFramePr>
          <p:nvPr>
            <p:extLst>
              <p:ext uri="{D42A27DB-BD31-4B8C-83A1-F6EECF244321}">
                <p14:modId xmlns:p14="http://schemas.microsoft.com/office/powerpoint/2010/main" val="1348771810"/>
              </p:ext>
            </p:extLst>
          </p:nvPr>
        </p:nvGraphicFramePr>
        <p:xfrm>
          <a:off x="4927600" y="4676775"/>
          <a:ext cx="1536700" cy="939800"/>
        </p:xfrm>
        <a:graphic>
          <a:graphicData uri="http://schemas.openxmlformats.org/presentationml/2006/ole">
            <mc:AlternateContent xmlns:mc="http://schemas.openxmlformats.org/markup-compatibility/2006">
              <mc:Choice xmlns:v="urn:schemas-microsoft-com:vml" Requires="v">
                <p:oleObj spid="_x0000_s7225" name="Equation" r:id="rId5" imgW="1536480" imgH="939600" progId="Equation.DSMT4">
                  <p:embed/>
                </p:oleObj>
              </mc:Choice>
              <mc:Fallback>
                <p:oleObj name="Equation" r:id="rId5" imgW="1536480" imgH="939600" progId="Equation.DSMT4">
                  <p:embed/>
                  <p:pic>
                    <p:nvPicPr>
                      <p:cNvPr id="0" name="Object 81"/>
                      <p:cNvPicPr>
                        <a:picLocks noChangeAspect="1" noChangeArrowheads="1"/>
                      </p:cNvPicPr>
                      <p:nvPr/>
                    </p:nvPicPr>
                    <p:blipFill>
                      <a:blip r:embed="rId6"/>
                      <a:srcRect/>
                      <a:stretch>
                        <a:fillRect/>
                      </a:stretch>
                    </p:blipFill>
                    <p:spPr bwMode="auto">
                      <a:xfrm>
                        <a:off x="4927600" y="4676775"/>
                        <a:ext cx="1536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extLst>
              <p:ext uri="{D42A27DB-BD31-4B8C-83A1-F6EECF244321}">
                <p14:modId xmlns:p14="http://schemas.microsoft.com/office/powerpoint/2010/main" val="3114953195"/>
              </p:ext>
            </p:extLst>
          </p:nvPr>
        </p:nvGraphicFramePr>
        <p:xfrm>
          <a:off x="6572250" y="3994150"/>
          <a:ext cx="2298700" cy="685800"/>
        </p:xfrm>
        <a:graphic>
          <a:graphicData uri="http://schemas.openxmlformats.org/presentationml/2006/ole">
            <mc:AlternateContent xmlns:mc="http://schemas.openxmlformats.org/markup-compatibility/2006">
              <mc:Choice xmlns:v="urn:schemas-microsoft-com:vml" Requires="v">
                <p:oleObj spid="_x0000_s7226" name="Equation" r:id="rId7" imgW="2298600" imgH="685800" progId="Equation.DSMT4">
                  <p:embed/>
                </p:oleObj>
              </mc:Choice>
              <mc:Fallback>
                <p:oleObj name="Equation" r:id="rId7" imgW="2298600" imgH="685800" progId="Equation.DSMT4">
                  <p:embed/>
                  <p:pic>
                    <p:nvPicPr>
                      <p:cNvPr id="0" name="Object 82"/>
                      <p:cNvPicPr>
                        <a:picLocks noChangeAspect="1" noChangeArrowheads="1"/>
                      </p:cNvPicPr>
                      <p:nvPr/>
                    </p:nvPicPr>
                    <p:blipFill>
                      <a:blip r:embed="rId8"/>
                      <a:srcRect/>
                      <a:stretch>
                        <a:fillRect/>
                      </a:stretch>
                    </p:blipFill>
                    <p:spPr bwMode="auto">
                      <a:xfrm>
                        <a:off x="6572250" y="3994150"/>
                        <a:ext cx="22987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7" name="Object 11"/>
          <p:cNvGraphicFramePr>
            <a:graphicFrameLocks noChangeAspect="1"/>
          </p:cNvGraphicFramePr>
          <p:nvPr>
            <p:extLst>
              <p:ext uri="{D42A27DB-BD31-4B8C-83A1-F6EECF244321}">
                <p14:modId xmlns:p14="http://schemas.microsoft.com/office/powerpoint/2010/main" val="3777521820"/>
              </p:ext>
            </p:extLst>
          </p:nvPr>
        </p:nvGraphicFramePr>
        <p:xfrm>
          <a:off x="6565900" y="5314950"/>
          <a:ext cx="2324100" cy="685800"/>
        </p:xfrm>
        <a:graphic>
          <a:graphicData uri="http://schemas.openxmlformats.org/presentationml/2006/ole">
            <mc:AlternateContent xmlns:mc="http://schemas.openxmlformats.org/markup-compatibility/2006">
              <mc:Choice xmlns:v="urn:schemas-microsoft-com:vml" Requires="v">
                <p:oleObj spid="_x0000_s7227" name="Equation" r:id="rId9" imgW="2323800" imgH="685800" progId="Equation.DSMT4">
                  <p:embed/>
                </p:oleObj>
              </mc:Choice>
              <mc:Fallback>
                <p:oleObj name="Equation" r:id="rId9" imgW="2323800" imgH="685800" progId="Equation.DSMT4">
                  <p:embed/>
                  <p:pic>
                    <p:nvPicPr>
                      <p:cNvPr id="0" name="Object 83"/>
                      <p:cNvPicPr>
                        <a:picLocks noChangeAspect="1" noChangeArrowheads="1"/>
                      </p:cNvPicPr>
                      <p:nvPr/>
                    </p:nvPicPr>
                    <p:blipFill>
                      <a:blip r:embed="rId10"/>
                      <a:srcRect/>
                      <a:stretch>
                        <a:fillRect/>
                      </a:stretch>
                    </p:blipFill>
                    <p:spPr bwMode="auto">
                      <a:xfrm>
                        <a:off x="6565900" y="5314950"/>
                        <a:ext cx="2324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1691975453"/>
              </p:ext>
            </p:extLst>
          </p:nvPr>
        </p:nvGraphicFramePr>
        <p:xfrm>
          <a:off x="6146800" y="3175000"/>
          <a:ext cx="1790700" cy="838200"/>
        </p:xfrm>
        <a:graphic>
          <a:graphicData uri="http://schemas.openxmlformats.org/presentationml/2006/ole">
            <mc:AlternateContent xmlns:mc="http://schemas.openxmlformats.org/markup-compatibility/2006">
              <mc:Choice xmlns:v="urn:schemas-microsoft-com:vml" Requires="v">
                <p:oleObj spid="_x0000_s7228" name="Equation" r:id="rId11" imgW="1790640" imgH="838080" progId="Equation.DSMT4">
                  <p:embed/>
                </p:oleObj>
              </mc:Choice>
              <mc:Fallback>
                <p:oleObj name="Equation" r:id="rId11" imgW="1790640" imgH="838080" progId="Equation.DSMT4">
                  <p:embed/>
                  <p:pic>
                    <p:nvPicPr>
                      <p:cNvPr id="0" name="Picture 6"/>
                      <p:cNvPicPr>
                        <a:picLocks noChangeAspect="1" noChangeArrowheads="1"/>
                      </p:cNvPicPr>
                      <p:nvPr/>
                    </p:nvPicPr>
                    <p:blipFill>
                      <a:blip r:embed="rId12"/>
                      <a:srcRect/>
                      <a:stretch>
                        <a:fillRect/>
                      </a:stretch>
                    </p:blipFill>
                    <p:spPr bwMode="auto">
                      <a:xfrm>
                        <a:off x="6146800" y="3175000"/>
                        <a:ext cx="1790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6553200" y="4965700"/>
          <a:ext cx="1143000" cy="317500"/>
        </p:xfrm>
        <a:graphic>
          <a:graphicData uri="http://schemas.openxmlformats.org/presentationml/2006/ole">
            <mc:AlternateContent xmlns:mc="http://schemas.openxmlformats.org/markup-compatibility/2006">
              <mc:Choice xmlns:v="urn:schemas-microsoft-com:vml" Requires="v">
                <p:oleObj spid="_x0000_s7229" name="Equation" r:id="rId13" imgW="1143000" imgH="317160" progId="Equation.DSMT4">
                  <p:embed/>
                </p:oleObj>
              </mc:Choice>
              <mc:Fallback>
                <p:oleObj name="Equation" r:id="rId13" imgW="1143000" imgH="3171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4965700"/>
                        <a:ext cx="1143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3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23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23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2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717</Words>
  <Application>Microsoft Office PowerPoint</Application>
  <PresentationFormat>On-screen Show (4:3)</PresentationFormat>
  <Paragraphs>118</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2" baseType="lpstr">
      <vt:lpstr>Cambria Math</vt:lpstr>
      <vt:lpstr>Courier New</vt:lpstr>
      <vt:lpstr>Calibri</vt:lpstr>
      <vt:lpstr>Arial</vt:lpstr>
      <vt:lpstr>Symbol</vt:lpstr>
      <vt:lpstr>Office Theme</vt:lpstr>
      <vt:lpstr>Equation</vt:lpstr>
      <vt:lpstr>MathType 6.0 Equation</vt:lpstr>
      <vt:lpstr>Section 9.1</vt:lpstr>
      <vt:lpstr>Objectives</vt:lpstr>
      <vt:lpstr>Definitions of the Trigonometric Functions</vt:lpstr>
      <vt:lpstr>Example 1: Trigonometric Functions</vt:lpstr>
      <vt:lpstr>Example 1: Trigonometric Functions (cont.)</vt:lpstr>
      <vt:lpstr>Example 1: Trigonometric Functions (cont.)</vt:lpstr>
      <vt:lpstr>Degree Measure of Angles</vt:lpstr>
      <vt:lpstr>Degree Measure of Angles</vt:lpstr>
      <vt:lpstr>Example 2: Angle Conversion</vt:lpstr>
      <vt:lpstr>Example 3: Trigonometric Values</vt:lpstr>
      <vt:lpstr>Example 3: Trigonometric Values (cont.)</vt:lpstr>
      <vt:lpstr>Graphing Trigonometric Functions</vt:lpstr>
      <vt:lpstr>Graphing Trigonometric Functions</vt:lpstr>
      <vt:lpstr>Example 4: The Predator-Prey Model</vt:lpstr>
      <vt:lpstr>Example 4: The Predator-Prey Model (cont.)</vt:lpstr>
      <vt:lpstr>Example 4: The Predator-Prey Model (cont.)</vt:lpstr>
      <vt:lpstr>Example 4: The Predator-Prey Model (cont.)</vt:lpstr>
      <vt:lpstr>Example 4: The Predator-Prey Model (cont.)</vt:lpstr>
      <vt:lpstr>Some Basic Trigonometric Identities</vt:lpstr>
      <vt:lpstr>Some Basic Trigonometric Identities</vt:lpstr>
      <vt:lpstr>Some Basic Trigonometric Identities</vt:lpstr>
      <vt:lpstr>Example 5: Trigonometric Identities</vt:lpstr>
      <vt:lpstr>Right Triangle Trigonometry</vt:lpstr>
      <vt:lpstr>Example 6: Right Triangle Trigonometry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Calculus</dc:title>
  <dc:creator>Hawkes Learning Systems</dc:creator>
  <cp:lastModifiedBy>Daniel Breuer</cp:lastModifiedBy>
  <cp:revision>45</cp:revision>
  <dcterms:created xsi:type="dcterms:W3CDTF">2013-04-26T14:43:13Z</dcterms:created>
  <dcterms:modified xsi:type="dcterms:W3CDTF">2018-09-06T19:17:11Z</dcterms:modified>
</cp:coreProperties>
</file>