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2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945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96EA2-A753-49A5-AADE-2B50F09169C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E3864-6E5F-45A1-86B8-41CBE2686E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177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Derivatives of the Trigonometric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Marginal Cost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pharmaceutical company finds that the cost (in dollars) of producing a particular drug is given by the function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x</a:t>
            </a:r>
            <a:r>
              <a:rPr lang="en-US" dirty="0"/>
              <a:t> is in thousands of units. Find the marginal cost when </a:t>
            </a:r>
            <a:r>
              <a:rPr lang="en-US" dirty="0">
                <a:solidFill>
                  <a:srgbClr val="0000FF"/>
                </a:solidFill>
              </a:rPr>
              <a:t>24,000</a:t>
            </a:r>
            <a:r>
              <a:rPr lang="en-US" dirty="0"/>
              <a:t> units are produced. </a:t>
            </a:r>
          </a:p>
        </p:txBody>
      </p:sp>
      <p:graphicFrame>
        <p:nvGraphicFramePr>
          <p:cNvPr id="171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107615"/>
              </p:ext>
            </p:extLst>
          </p:nvPr>
        </p:nvGraphicFramePr>
        <p:xfrm>
          <a:off x="2616200" y="2590800"/>
          <a:ext cx="391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3911400" imgH="939600" progId="Equation.DSMT4">
                  <p:embed/>
                </p:oleObj>
              </mc:Choice>
              <mc:Fallback>
                <p:oleObj name="Equation" r:id="rId3" imgW="3911400" imgH="939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2590800"/>
                        <a:ext cx="391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Marginal Cost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r>
              <a:rPr lang="en-US" b="1" dirty="0"/>
              <a:t>Solution: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spcBef>
                <a:spcPts val="0"/>
              </a:spcBef>
            </a:pPr>
            <a:endParaRPr lang="en-US" b="1" dirty="0"/>
          </a:p>
          <a:p>
            <a:pPr>
              <a:spcBef>
                <a:spcPts val="0"/>
              </a:spcBef>
            </a:pPr>
            <a:endParaRPr lang="en-US" b="1" dirty="0"/>
          </a:p>
          <a:p>
            <a:pPr>
              <a:spcBef>
                <a:spcPts val="0"/>
              </a:spcBef>
            </a:pPr>
            <a:endParaRPr lang="en-US" b="1" dirty="0"/>
          </a:p>
          <a:p>
            <a:r>
              <a:rPr lang="en-US" dirty="0"/>
              <a:t>The marginal cost is </a:t>
            </a:r>
            <a:r>
              <a:rPr lang="en-US" dirty="0">
                <a:solidFill>
                  <a:srgbClr val="FF0000"/>
                </a:solidFill>
              </a:rPr>
              <a:t>$2</a:t>
            </a:r>
            <a:r>
              <a:rPr lang="en-US" dirty="0"/>
              <a:t> per unit when </a:t>
            </a:r>
            <a:r>
              <a:rPr lang="en-US" dirty="0">
                <a:solidFill>
                  <a:srgbClr val="0000FF"/>
                </a:solidFill>
              </a:rPr>
              <a:t>24,000</a:t>
            </a:r>
            <a:r>
              <a:rPr lang="en-US" dirty="0"/>
              <a:t> units are produced.</a:t>
            </a:r>
            <a:endParaRPr lang="en-US" b="1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769637"/>
              </p:ext>
            </p:extLst>
          </p:nvPr>
        </p:nvGraphicFramePr>
        <p:xfrm>
          <a:off x="568325" y="1822450"/>
          <a:ext cx="7556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3" imgW="7556400" imgH="990360" progId="Equation.DSMT4">
                  <p:embed/>
                </p:oleObj>
              </mc:Choice>
              <mc:Fallback>
                <p:oleObj name="Equation" r:id="rId3" imgW="755640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1822450"/>
                        <a:ext cx="7556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43754"/>
              </p:ext>
            </p:extLst>
          </p:nvPr>
        </p:nvGraphicFramePr>
        <p:xfrm>
          <a:off x="1384300" y="2876550"/>
          <a:ext cx="5067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5" imgW="5067000" imgH="939600" progId="Equation.DSMT4">
                  <p:embed/>
                </p:oleObj>
              </mc:Choice>
              <mc:Fallback>
                <p:oleObj name="Equation" r:id="rId5" imgW="506700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876550"/>
                        <a:ext cx="5067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333117"/>
              </p:ext>
            </p:extLst>
          </p:nvPr>
        </p:nvGraphicFramePr>
        <p:xfrm>
          <a:off x="479425" y="3911600"/>
          <a:ext cx="5969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7" imgW="5968800" imgH="469800" progId="Equation.DSMT4">
                  <p:embed/>
                </p:oleObj>
              </mc:Choice>
              <mc:Fallback>
                <p:oleObj name="Equation" r:id="rId7" imgW="5968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" y="3911600"/>
                        <a:ext cx="5969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073344"/>
              </p:ext>
            </p:extLst>
          </p:nvPr>
        </p:nvGraphicFramePr>
        <p:xfrm>
          <a:off x="1504950" y="4521200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9" imgW="3111480" imgH="469800" progId="Equation.DSMT4">
                  <p:embed/>
                </p:oleObj>
              </mc:Choice>
              <mc:Fallback>
                <p:oleObj name="Equation" r:id="rId9" imgW="31114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4521200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686300" y="4610100"/>
          <a:ext cx="182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11" imgW="1828800" imgH="291960" progId="Equation.DSMT4">
                  <p:embed/>
                </p:oleObj>
              </mc:Choice>
              <mc:Fallback>
                <p:oleObj name="Equation" r:id="rId11" imgW="18288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4610100"/>
                        <a:ext cx="182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6591300" y="45974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13" imgW="469800" imgH="279360" progId="Equation.DSMT4">
                  <p:embed/>
                </p:oleObj>
              </mc:Choice>
              <mc:Fallback>
                <p:oleObj name="Equation" r:id="rId13" imgW="469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45974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 Population of Geese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The number of geese that live near a lake in Canada is known to vary (approximately) according to the function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where </a:t>
            </a:r>
            <a:r>
              <a:rPr lang="en-US" i="1" dirty="0"/>
              <a:t>t </a:t>
            </a:r>
            <a:r>
              <a:rPr lang="en-US" dirty="0"/>
              <a:t>is the number of months after May 1 each year.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About how many geese are in the area at the end of 	August?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At what rate is the population of geese changing at 	that time?</a:t>
            </a:r>
          </a:p>
        </p:txBody>
      </p:sp>
      <p:graphicFrame>
        <p:nvGraphicFramePr>
          <p:cNvPr id="1730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835267"/>
              </p:ext>
            </p:extLst>
          </p:nvPr>
        </p:nvGraphicFramePr>
        <p:xfrm>
          <a:off x="2705100" y="2368550"/>
          <a:ext cx="3733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3733560" imgH="927000" progId="Equation.DSMT4">
                  <p:embed/>
                </p:oleObj>
              </mc:Choice>
              <mc:Fallback>
                <p:oleObj name="Equation" r:id="rId3" imgW="3733560" imgH="927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368550"/>
                        <a:ext cx="3733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 Population of Geese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826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/>
              <a:t>Solutions: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At the end of August, </a:t>
            </a:r>
            <a:r>
              <a:rPr lang="en-US" i="1" dirty="0">
                <a:solidFill>
                  <a:srgbClr val="0000FF"/>
                </a:solidFill>
              </a:rPr>
              <a:t>t </a:t>
            </a:r>
            <a:r>
              <a:rPr lang="en-US" dirty="0">
                <a:solidFill>
                  <a:srgbClr val="0000FF"/>
                </a:solidFill>
              </a:rPr>
              <a:t>= 4</a:t>
            </a:r>
            <a:r>
              <a:rPr lang="en-US" dirty="0"/>
              <a:t>. Therefore, the 	approximate number of geese in the area is</a:t>
            </a:r>
          </a:p>
          <a:p>
            <a:pPr>
              <a:tabLst>
                <a:tab pos="463550" algn="l"/>
              </a:tabLst>
            </a:pPr>
            <a:endParaRPr lang="en-US" i="1" dirty="0"/>
          </a:p>
          <a:p>
            <a:pPr>
              <a:tabLst>
                <a:tab pos="463550" algn="l"/>
              </a:tabLst>
            </a:pPr>
            <a:endParaRPr lang="en-US" i="1" dirty="0"/>
          </a:p>
          <a:p>
            <a:pPr>
              <a:tabLst>
                <a:tab pos="463550" algn="l"/>
              </a:tabLst>
            </a:pPr>
            <a:endParaRPr lang="en-US" i="1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i="1" dirty="0"/>
          </a:p>
          <a:p>
            <a:pPr>
              <a:tabLst>
                <a:tab pos="463550" algn="l"/>
              </a:tabLst>
            </a:pPr>
            <a:r>
              <a:rPr lang="en-US" dirty="0"/>
              <a:t>Approximately </a:t>
            </a:r>
            <a:r>
              <a:rPr lang="en-US" dirty="0">
                <a:solidFill>
                  <a:srgbClr val="FF0000"/>
                </a:solidFill>
              </a:rPr>
              <a:t>100 geese </a:t>
            </a:r>
            <a:r>
              <a:rPr lang="en-US" dirty="0"/>
              <a:t>are in the area at the end of August. 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56171"/>
              </p:ext>
            </p:extLst>
          </p:nvPr>
        </p:nvGraphicFramePr>
        <p:xfrm>
          <a:off x="984250" y="2889250"/>
          <a:ext cx="3949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3" imgW="3949560" imgH="939600" progId="Equation.DSMT4">
                  <p:embed/>
                </p:oleObj>
              </mc:Choice>
              <mc:Fallback>
                <p:oleObj name="Equation" r:id="rId3" imgW="394956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2889250"/>
                        <a:ext cx="3949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103230"/>
              </p:ext>
            </p:extLst>
          </p:nvPr>
        </p:nvGraphicFramePr>
        <p:xfrm>
          <a:off x="5029200" y="2889250"/>
          <a:ext cx="2984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5" imgW="2984400" imgH="939600" progId="Equation.DSMT4">
                  <p:embed/>
                </p:oleObj>
              </mc:Choice>
              <mc:Fallback>
                <p:oleObj name="Equation" r:id="rId5" imgW="298440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889250"/>
                        <a:ext cx="2984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237694"/>
              </p:ext>
            </p:extLst>
          </p:nvPr>
        </p:nvGraphicFramePr>
        <p:xfrm>
          <a:off x="1739900" y="3956050"/>
          <a:ext cx="2476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7" imgW="2476440" imgH="939600" progId="Equation.DSMT4">
                  <p:embed/>
                </p:oleObj>
              </mc:Choice>
              <mc:Fallback>
                <p:oleObj name="Equation" r:id="rId7" imgW="24764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3956050"/>
                        <a:ext cx="2476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318000" y="42926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9" imgW="1663560" imgH="291960" progId="Equation.DSMT4">
                  <p:embed/>
                </p:oleObj>
              </mc:Choice>
              <mc:Fallback>
                <p:oleObj name="Equation" r:id="rId9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42926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057900" y="42799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11" imgW="901440" imgH="291960" progId="Equation.DSMT4">
                  <p:embed/>
                </p:oleObj>
              </mc:Choice>
              <mc:Fallback>
                <p:oleObj name="Equation" r:id="rId11" imgW="901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42799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 Population of Geese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918269"/>
          </a:xfrm>
        </p:spPr>
        <p:txBody>
          <a:bodyPr>
            <a:spAutoFit/>
          </a:bodyPr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Find the derivative and evaluate the derivative for    </a:t>
            </a:r>
            <a:r>
              <a:rPr lang="en-US" i="1" dirty="0">
                <a:solidFill>
                  <a:srgbClr val="0000FF"/>
                </a:solidFill>
              </a:rPr>
              <a:t>t </a:t>
            </a:r>
            <a:r>
              <a:rPr lang="en-US" dirty="0">
                <a:solidFill>
                  <a:srgbClr val="0000FF"/>
                </a:solidFill>
              </a:rPr>
              <a:t>= 4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/>
          </a:p>
          <a:p>
            <a:r>
              <a:rPr lang="en-US" dirty="0"/>
              <a:t>At the end of August, the population is decreasing by about </a:t>
            </a:r>
            <a:r>
              <a:rPr lang="en-US" dirty="0">
                <a:solidFill>
                  <a:srgbClr val="FF0000"/>
                </a:solidFill>
              </a:rPr>
              <a:t>91 geese per month</a:t>
            </a:r>
            <a:r>
              <a:rPr lang="en-US" dirty="0"/>
              <a:t>.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275233"/>
              </p:ext>
            </p:extLst>
          </p:nvPr>
        </p:nvGraphicFramePr>
        <p:xfrm>
          <a:off x="984250" y="2203450"/>
          <a:ext cx="3873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Equation" r:id="rId3" imgW="3873240" imgH="990360" progId="Equation.DSMT4">
                  <p:embed/>
                </p:oleObj>
              </mc:Choice>
              <mc:Fallback>
                <p:oleObj name="Equation" r:id="rId3" imgW="387324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2203450"/>
                        <a:ext cx="3873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134270"/>
              </p:ext>
            </p:extLst>
          </p:nvPr>
        </p:nvGraphicFramePr>
        <p:xfrm>
          <a:off x="4940300" y="2241550"/>
          <a:ext cx="2603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Equation" r:id="rId5" imgW="2603160" imgH="939600" progId="Equation.DSMT4">
                  <p:embed/>
                </p:oleObj>
              </mc:Choice>
              <mc:Fallback>
                <p:oleObj name="Equation" r:id="rId5" imgW="260316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241550"/>
                        <a:ext cx="2603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971559"/>
              </p:ext>
            </p:extLst>
          </p:nvPr>
        </p:nvGraphicFramePr>
        <p:xfrm>
          <a:off x="984250" y="3194050"/>
          <a:ext cx="3632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7" imgW="3632040" imgH="939600" progId="Equation.DSMT4">
                  <p:embed/>
                </p:oleObj>
              </mc:Choice>
              <mc:Fallback>
                <p:oleObj name="Equation" r:id="rId7" imgW="36320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3194050"/>
                        <a:ext cx="3632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779249"/>
              </p:ext>
            </p:extLst>
          </p:nvPr>
        </p:nvGraphicFramePr>
        <p:xfrm>
          <a:off x="4718050" y="3194050"/>
          <a:ext cx="2603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9" imgW="2603160" imgH="939600" progId="Equation.DSMT4">
                  <p:embed/>
                </p:oleObj>
              </mc:Choice>
              <mc:Fallback>
                <p:oleObj name="Equation" r:id="rId9" imgW="260316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050" y="3194050"/>
                        <a:ext cx="2603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480424"/>
              </p:ext>
            </p:extLst>
          </p:nvPr>
        </p:nvGraphicFramePr>
        <p:xfrm>
          <a:off x="1835150" y="4095750"/>
          <a:ext cx="2209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11" imgW="2209680" imgH="1091880" progId="Equation.DSMT4">
                  <p:embed/>
                </p:oleObj>
              </mc:Choice>
              <mc:Fallback>
                <p:oleObj name="Equation" r:id="rId11" imgW="2209680" imgH="1091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095750"/>
                        <a:ext cx="2209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681949"/>
              </p:ext>
            </p:extLst>
          </p:nvPr>
        </p:nvGraphicFramePr>
        <p:xfrm>
          <a:off x="4133850" y="4229100"/>
          <a:ext cx="965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Equation" r:id="rId13" imgW="965160" imgH="888840" progId="Equation.DSMT4">
                  <p:embed/>
                </p:oleObj>
              </mc:Choice>
              <mc:Fallback>
                <p:oleObj name="Equation" r:id="rId13" imgW="96516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3850" y="4229100"/>
                        <a:ext cx="965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5181600" y="452120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name="Equation" r:id="rId15" imgW="850680" imgH="291960" progId="Equation.DSMT4">
                  <p:embed/>
                </p:oleObj>
              </mc:Choice>
              <mc:Fallback>
                <p:oleObj name="Equation" r:id="rId15" imgW="8506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521200"/>
                        <a:ext cx="850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Compute derivatives of trigonometric functions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 of the Trigonometric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Theorem 9.2.1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a.	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sin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then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b.	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sin[</a:t>
            </a:r>
            <a:r>
              <a:rPr lang="en-US" i="1" dirty="0">
                <a:solidFill>
                  <a:srgbClr val="C00000"/>
                </a:solidFill>
              </a:rPr>
              <a:t>g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)]</a:t>
            </a:r>
            <a:r>
              <a:rPr lang="en-US" dirty="0">
                <a:solidFill>
                  <a:srgbClr val="000000"/>
                </a:solidFill>
              </a:rPr>
              <a:t>, then </a:t>
            </a:r>
          </a:p>
          <a:p>
            <a:pPr>
              <a:lnSpc>
                <a:spcPct val="250000"/>
              </a:lnSpc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provided </a:t>
            </a:r>
            <a:r>
              <a:rPr lang="en-US" i="1" dirty="0">
                <a:solidFill>
                  <a:srgbClr val="C00000"/>
                </a:solidFill>
              </a:rPr>
              <a:t>g</a:t>
            </a:r>
            <a:r>
              <a:rPr lang="en-US" dirty="0">
                <a:solidFill>
                  <a:srgbClr val="C00000"/>
                </a:solidFill>
                <a:sym typeface="Symbol"/>
              </a:rPr>
              <a:t>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 exists. </a:t>
            </a:r>
          </a:p>
        </p:txBody>
      </p:sp>
      <p:graphicFrame>
        <p:nvGraphicFramePr>
          <p:cNvPr id="163842" name="Object 2"/>
          <p:cNvGraphicFramePr>
            <a:graphicFrameLocks noChangeAspect="1"/>
          </p:cNvGraphicFramePr>
          <p:nvPr/>
        </p:nvGraphicFramePr>
        <p:xfrm>
          <a:off x="3035300" y="2438400"/>
          <a:ext cx="307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3073400" imgH="838200" progId="Equation.DSMT4">
                  <p:embed/>
                </p:oleObj>
              </mc:Choice>
              <mc:Fallback>
                <p:oleObj name="Equation" r:id="rId3" imgW="30734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2438400"/>
                        <a:ext cx="307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43" name="Object 3"/>
          <p:cNvGraphicFramePr>
            <a:graphicFrameLocks noChangeAspect="1"/>
          </p:cNvGraphicFramePr>
          <p:nvPr/>
        </p:nvGraphicFramePr>
        <p:xfrm>
          <a:off x="3053402" y="4267200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3009900" imgH="838200" progId="Equation.DSMT4">
                  <p:embed/>
                </p:oleObj>
              </mc:Choice>
              <mc:Fallback>
                <p:oleObj name="Equation" r:id="rId5" imgW="30099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3402" y="4267200"/>
                        <a:ext cx="300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 of the Trigonometric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Theorem 9.2.2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a.	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cos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then</a:t>
            </a: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b.	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cos[</a:t>
            </a:r>
            <a:r>
              <a:rPr lang="en-US" i="1" dirty="0">
                <a:solidFill>
                  <a:srgbClr val="C00000"/>
                </a:solidFill>
              </a:rPr>
              <a:t>g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)]</a:t>
            </a:r>
            <a:r>
              <a:rPr lang="en-US" dirty="0">
                <a:solidFill>
                  <a:srgbClr val="000000"/>
                </a:solidFill>
              </a:rPr>
              <a:t>, then the Chain Rule gives  </a:t>
            </a:r>
          </a:p>
          <a:p>
            <a:pPr>
              <a:lnSpc>
                <a:spcPct val="250000"/>
              </a:lnSpc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provided </a:t>
            </a:r>
            <a:r>
              <a:rPr lang="en-US" i="1" dirty="0">
                <a:solidFill>
                  <a:srgbClr val="C00000"/>
                </a:solidFill>
              </a:rPr>
              <a:t>g</a:t>
            </a:r>
            <a:r>
              <a:rPr lang="en-US" dirty="0">
                <a:solidFill>
                  <a:srgbClr val="C00000"/>
                </a:solidFill>
                <a:sym typeface="Symbol"/>
              </a:rPr>
              <a:t>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 exists. </a:t>
            </a:r>
          </a:p>
        </p:txBody>
      </p:sp>
      <p:graphicFrame>
        <p:nvGraphicFramePr>
          <p:cNvPr id="163842" name="Object 2"/>
          <p:cNvGraphicFramePr>
            <a:graphicFrameLocks noChangeAspect="1"/>
          </p:cNvGraphicFramePr>
          <p:nvPr/>
        </p:nvGraphicFramePr>
        <p:xfrm>
          <a:off x="2908300" y="2514600"/>
          <a:ext cx="332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3327400" imgH="838200" progId="Equation.DSMT4">
                  <p:embed/>
                </p:oleObj>
              </mc:Choice>
              <mc:Fallback>
                <p:oleObj name="Equation" r:id="rId3" imgW="33274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2514600"/>
                        <a:ext cx="332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43" name="Object 3"/>
          <p:cNvGraphicFramePr>
            <a:graphicFrameLocks noChangeAspect="1"/>
          </p:cNvGraphicFramePr>
          <p:nvPr/>
        </p:nvGraphicFramePr>
        <p:xfrm>
          <a:off x="2929269" y="4343400"/>
          <a:ext cx="317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3175000" imgH="838200" progId="Equation.DSMT4">
                  <p:embed/>
                </p:oleObj>
              </mc:Choice>
              <mc:Fallback>
                <p:oleObj name="Equation" r:id="rId5" imgW="31750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269" y="4343400"/>
                        <a:ext cx="317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Trigonometric Derivatives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i="1" dirty="0">
                <a:solidFill>
                  <a:srgbClr val="0000FF"/>
                </a:solidFill>
                <a:sym typeface="Symbol"/>
              </a:rPr>
              <a:t></a:t>
            </a:r>
            <a:r>
              <a:rPr lang="en-US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/>
              <a:t>for each of the following functions.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Solutions: </a:t>
            </a:r>
            <a:endParaRPr lang="en-US" dirty="0"/>
          </a:p>
        </p:txBody>
      </p:sp>
      <p:graphicFrame>
        <p:nvGraphicFramePr>
          <p:cNvPr id="165890" name="Object 2"/>
          <p:cNvGraphicFramePr>
            <a:graphicFrameLocks noChangeAspect="1"/>
          </p:cNvGraphicFramePr>
          <p:nvPr/>
        </p:nvGraphicFramePr>
        <p:xfrm>
          <a:off x="530352" y="2057400"/>
          <a:ext cx="787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" imgW="7874000" imgH="571500" progId="Equation.DSMT4">
                  <p:embed/>
                </p:oleObj>
              </mc:Choice>
              <mc:Fallback>
                <p:oleObj name="Equation" r:id="rId3" imgW="7874000" imgH="571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787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553200" y="3483114"/>
            <a:ext cx="2133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Recall that sin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means [sin(6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)]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3429000"/>
          <a:ext cx="590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5" imgW="5905440" imgH="482400" progId="Equation.DSMT4">
                  <p:embed/>
                </p:oleObj>
              </mc:Choice>
              <mc:Fallback>
                <p:oleObj name="Equation" r:id="rId5" imgW="590544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29000"/>
                        <a:ext cx="5905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90600" y="4178300"/>
          <a:ext cx="384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7" imgW="3848040" imgH="469800" progId="Equation.DSMT4">
                  <p:embed/>
                </p:oleObj>
              </mc:Choice>
              <mc:Fallback>
                <p:oleObj name="Equation" r:id="rId7" imgW="38480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178300"/>
                        <a:ext cx="384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927600" y="4254500"/>
          <a:ext cx="236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9" imgW="2361960" imgH="291960" progId="Equation.DSMT4">
                  <p:embed/>
                </p:oleObj>
              </mc:Choice>
              <mc:Fallback>
                <p:oleObj name="Equation" r:id="rId9" imgW="2361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4254500"/>
                        <a:ext cx="236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30352" y="4800600"/>
          <a:ext cx="621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11" imgW="6210000" imgH="469800" progId="Equation.DSMT4">
                  <p:embed/>
                </p:oleObj>
              </mc:Choice>
              <mc:Fallback>
                <p:oleObj name="Equation" r:id="rId11" imgW="62100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00600"/>
                        <a:ext cx="621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990600" y="5334000"/>
          <a:ext cx="400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13" imgW="4000320" imgH="469800" progId="Equation.DSMT4">
                  <p:embed/>
                </p:oleObj>
              </mc:Choice>
              <mc:Fallback>
                <p:oleObj name="Equation" r:id="rId13" imgW="40003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334000"/>
                        <a:ext cx="400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041900" y="5410200"/>
          <a:ext cx="236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15" imgW="2361960" imgH="291960" progId="Equation.DSMT4">
                  <p:embed/>
                </p:oleObj>
              </mc:Choice>
              <mc:Fallback>
                <p:oleObj name="Equation" r:id="rId15" imgW="2361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5410200"/>
                        <a:ext cx="236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Trigonometric Derivatives (cont.)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57200" y="1279525"/>
          <a:ext cx="858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8584920" imgH="571320" progId="Equation.DSMT4">
                  <p:embed/>
                </p:oleObj>
              </mc:Choice>
              <mc:Fallback>
                <p:oleObj name="Equation" r:id="rId3" imgW="858492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79525"/>
                        <a:ext cx="858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914400" y="1981200"/>
          <a:ext cx="265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2654280" imgH="571320" progId="Equation.DSMT4">
                  <p:embed/>
                </p:oleObj>
              </mc:Choice>
              <mc:Fallback>
                <p:oleObj name="Equation" r:id="rId5" imgW="26542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81200"/>
                        <a:ext cx="265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606800" y="2006600"/>
          <a:ext cx="172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7" imgW="1726920" imgH="571320" progId="Equation.DSMT4">
                  <p:embed/>
                </p:oleObj>
              </mc:Choice>
              <mc:Fallback>
                <p:oleObj name="Equation" r:id="rId7" imgW="17269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2006600"/>
                        <a:ext cx="1727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Derivatives of the Trigonometric Functions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Theorem 9.2.3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a.	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tan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then</a:t>
            </a: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b.	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tan[</a:t>
            </a:r>
            <a:r>
              <a:rPr lang="en-US" i="1" dirty="0">
                <a:solidFill>
                  <a:srgbClr val="C00000"/>
                </a:solidFill>
              </a:rPr>
              <a:t>g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)]</a:t>
            </a:r>
            <a:r>
              <a:rPr lang="en-US" dirty="0">
                <a:solidFill>
                  <a:srgbClr val="000000"/>
                </a:solidFill>
              </a:rPr>
              <a:t>, then   </a:t>
            </a:r>
          </a:p>
          <a:p>
            <a:pPr>
              <a:lnSpc>
                <a:spcPct val="250000"/>
              </a:lnSpc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provided </a:t>
            </a:r>
            <a:r>
              <a:rPr lang="en-US" i="1" dirty="0">
                <a:solidFill>
                  <a:srgbClr val="C00000"/>
                </a:solidFill>
              </a:rPr>
              <a:t>g</a:t>
            </a:r>
            <a:r>
              <a:rPr lang="en-US" dirty="0">
                <a:solidFill>
                  <a:srgbClr val="C00000"/>
                </a:solidFill>
                <a:sym typeface="Symbol"/>
              </a:rPr>
              <a:t>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 exists. 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642892"/>
              </p:ext>
            </p:extLst>
          </p:nvPr>
        </p:nvGraphicFramePr>
        <p:xfrm>
          <a:off x="2908300" y="2438400"/>
          <a:ext cx="332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3327120" imgH="838080" progId="Equation.DSMT4">
                  <p:embed/>
                </p:oleObj>
              </mc:Choice>
              <mc:Fallback>
                <p:oleObj name="Equation" r:id="rId3" imgW="332712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2438400"/>
                        <a:ext cx="332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947988" y="426720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3136900" imgH="838200" progId="Equation.DSMT4">
                  <p:embed/>
                </p:oleObj>
              </mc:Choice>
              <mc:Fallback>
                <p:oleObj name="Equation" r:id="rId5" imgW="31369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988" y="426720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Trigonometric Derivatives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equation of the line tangent to the graph of     </a:t>
            </a:r>
          </a:p>
          <a:p>
            <a:pPr>
              <a:lnSpc>
                <a:spcPct val="150000"/>
              </a:lnSpc>
            </a:pP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tan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at the point where </a:t>
            </a:r>
          </a:p>
          <a:p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1689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487784"/>
              </p:ext>
            </p:extLst>
          </p:nvPr>
        </p:nvGraphicFramePr>
        <p:xfrm>
          <a:off x="4602163" y="178435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952200" imgH="838080" progId="Equation.DSMT4">
                  <p:embed/>
                </p:oleObj>
              </mc:Choice>
              <mc:Fallback>
                <p:oleObj name="Equation" r:id="rId3" imgW="9522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178435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4050030"/>
              </p:ext>
            </p:extLst>
          </p:nvPr>
        </p:nvGraphicFramePr>
        <p:xfrm>
          <a:off x="528638" y="3225800"/>
          <a:ext cx="81915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8191440" imgH="1422360" progId="Equation.DSMT4">
                  <p:embed/>
                </p:oleObj>
              </mc:Choice>
              <mc:Fallback>
                <p:oleObj name="Equation" r:id="rId5" imgW="8191440" imgH="1422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3225800"/>
                        <a:ext cx="81915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Trigonometric Derivatives (cont.)</a:t>
            </a:r>
          </a:p>
        </p:txBody>
      </p:sp>
      <p:graphicFrame>
        <p:nvGraphicFramePr>
          <p:cNvPr id="1699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563866"/>
              </p:ext>
            </p:extLst>
          </p:nvPr>
        </p:nvGraphicFramePr>
        <p:xfrm>
          <a:off x="5346700" y="1485900"/>
          <a:ext cx="32893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3" imgW="3288960" imgH="1777680" progId="Equation.DSMT4">
                  <p:embed/>
                </p:oleObj>
              </mc:Choice>
              <mc:Fallback>
                <p:oleObj name="Equation" r:id="rId3" imgW="3288960" imgH="17776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1485900"/>
                        <a:ext cx="32893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60410"/>
              </p:ext>
            </p:extLst>
          </p:nvPr>
        </p:nvGraphicFramePr>
        <p:xfrm>
          <a:off x="515938" y="3638550"/>
          <a:ext cx="8356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5" imgW="8356320" imgH="1155600" progId="Equation.DSMT4">
                  <p:embed/>
                </p:oleObj>
              </mc:Choice>
              <mc:Fallback>
                <p:oleObj name="Equation" r:id="rId5" imgW="8356320" imgH="1155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8" y="3638550"/>
                        <a:ext cx="83566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945528"/>
              </p:ext>
            </p:extLst>
          </p:nvPr>
        </p:nvGraphicFramePr>
        <p:xfrm>
          <a:off x="1390650" y="4876800"/>
          <a:ext cx="6362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7" imgW="6362640" imgH="939600" progId="Equation.DSMT4">
                  <p:embed/>
                </p:oleObj>
              </mc:Choice>
              <mc:Fallback>
                <p:oleObj name="Equation" r:id="rId7" imgW="6362640" imgH="9396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4876800"/>
                        <a:ext cx="6362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30352" y="1280160"/>
          <a:ext cx="212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tion" r:id="rId9" imgW="2120760" imgH="838080" progId="Equation.DSMT4">
                  <p:embed/>
                </p:oleObj>
              </mc:Choice>
              <mc:Fallback>
                <p:oleObj name="Equation" r:id="rId9" imgW="2120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12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755900" y="1473200"/>
          <a:ext cx="113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11" imgW="1130040" imgH="380880" progId="Equation.DSMT4">
                  <p:embed/>
                </p:oleObj>
              </mc:Choice>
              <mc:Fallback>
                <p:oleObj name="Equation" r:id="rId11" imgW="11300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1473200"/>
                        <a:ext cx="1130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594582"/>
              </p:ext>
            </p:extLst>
          </p:nvPr>
        </p:nvGraphicFramePr>
        <p:xfrm>
          <a:off x="517525" y="2362200"/>
          <a:ext cx="9271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Equation" r:id="rId13" imgW="927000" imgH="1104840" progId="Equation.DSMT4">
                  <p:embed/>
                </p:oleObj>
              </mc:Choice>
              <mc:Fallback>
                <p:oleObj name="Equation" r:id="rId13" imgW="927000" imgH="1104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362200"/>
                        <a:ext cx="9271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987826"/>
              </p:ext>
            </p:extLst>
          </p:nvPr>
        </p:nvGraphicFramePr>
        <p:xfrm>
          <a:off x="1555750" y="2368550"/>
          <a:ext cx="1574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15" imgW="1574640" imgH="939600" progId="Equation.DSMT4">
                  <p:embed/>
                </p:oleObj>
              </mc:Choice>
              <mc:Fallback>
                <p:oleObj name="Equation" r:id="rId15" imgW="1574640" imgH="939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2368550"/>
                        <a:ext cx="1574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225800" y="2451100"/>
          <a:ext cx="1092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17" imgW="1091880" imgH="698400" progId="Equation.DSMT4">
                  <p:embed/>
                </p:oleObj>
              </mc:Choice>
              <mc:Fallback>
                <p:oleObj name="Equation" r:id="rId17" imgW="109188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451100"/>
                        <a:ext cx="1092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4368800" y="26670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19" imgW="469800" imgH="279360" progId="Equation.DSMT4">
                  <p:embed/>
                </p:oleObj>
              </mc:Choice>
              <mc:Fallback>
                <p:oleObj name="Equation" r:id="rId19" imgW="4698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26670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250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Courier New</vt:lpstr>
      <vt:lpstr>Calibri</vt:lpstr>
      <vt:lpstr>Arial</vt:lpstr>
      <vt:lpstr>Symbol</vt:lpstr>
      <vt:lpstr>Office Theme</vt:lpstr>
      <vt:lpstr>Equation</vt:lpstr>
      <vt:lpstr>MathType 6.0 Equation</vt:lpstr>
      <vt:lpstr>Section 9.2</vt:lpstr>
      <vt:lpstr>Objectives</vt:lpstr>
      <vt:lpstr>Derivatives of the Trigonometric Functions </vt:lpstr>
      <vt:lpstr>Derivatives of the Trigonometric Functions </vt:lpstr>
      <vt:lpstr>Example 1: Trigonometric Derivatives</vt:lpstr>
      <vt:lpstr>Example 1: Trigonometric Derivatives (cont.)</vt:lpstr>
      <vt:lpstr>Derivatives of the Trigonometric Functions </vt:lpstr>
      <vt:lpstr>Example 2: Trigonometric Derivatives</vt:lpstr>
      <vt:lpstr>Example 2: Trigonometric Derivatives (cont.)</vt:lpstr>
      <vt:lpstr>Example 3: Marginal Cost</vt:lpstr>
      <vt:lpstr>Example 3: Marginal Cost (cont.)</vt:lpstr>
      <vt:lpstr>Example 4: A Population of Geese</vt:lpstr>
      <vt:lpstr>Example 4: A Population of Geese (cont.)</vt:lpstr>
      <vt:lpstr>Example 4: A Population of Geese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Daniel Breuer</cp:lastModifiedBy>
  <cp:revision>32</cp:revision>
  <dcterms:created xsi:type="dcterms:W3CDTF">2013-04-26T14:43:13Z</dcterms:created>
  <dcterms:modified xsi:type="dcterms:W3CDTF">2018-09-06T19:19:10Z</dcterms:modified>
</cp:coreProperties>
</file>