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3"/>
      <p:bold r:id="rId24"/>
      <p:italic r:id="rId25"/>
      <p:boldItalic r:id="rId2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62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3" Type="http://schemas.openxmlformats.org/officeDocument/2006/relationships/image" Target="../media/image46.wmf"/><Relationship Id="rId7" Type="http://schemas.openxmlformats.org/officeDocument/2006/relationships/image" Target="../media/image50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6" Type="http://schemas.openxmlformats.org/officeDocument/2006/relationships/image" Target="../media/image49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2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4.wmf"/><Relationship Id="rId1" Type="http://schemas.openxmlformats.org/officeDocument/2006/relationships/image" Target="../media/image53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Relationship Id="rId5" Type="http://schemas.openxmlformats.org/officeDocument/2006/relationships/image" Target="../media/image59.wmf"/><Relationship Id="rId4" Type="http://schemas.openxmlformats.org/officeDocument/2006/relationships/image" Target="../media/image58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6" Type="http://schemas.openxmlformats.org/officeDocument/2006/relationships/image" Target="../media/image65.wmf"/><Relationship Id="rId5" Type="http://schemas.openxmlformats.org/officeDocument/2006/relationships/image" Target="../media/image64.wmf"/><Relationship Id="rId4" Type="http://schemas.openxmlformats.org/officeDocument/2006/relationships/image" Target="../media/image63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6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70.wmf"/><Relationship Id="rId2" Type="http://schemas.openxmlformats.org/officeDocument/2006/relationships/image" Target="../media/image69.wmf"/><Relationship Id="rId1" Type="http://schemas.openxmlformats.org/officeDocument/2006/relationships/image" Target="../media/image68.wmf"/><Relationship Id="rId4" Type="http://schemas.openxmlformats.org/officeDocument/2006/relationships/image" Target="../media/image7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4" Type="http://schemas.openxmlformats.org/officeDocument/2006/relationships/image" Target="../media/image32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7" Type="http://schemas.openxmlformats.org/officeDocument/2006/relationships/image" Target="../media/image42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2812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0E8EDD-043C-4979-BF8E-70BAF9EFE815}" type="datetimeFigureOut">
              <a:rPr lang="en-US" smtClean="0"/>
              <a:pPr/>
              <a:t>9/6/2018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3AB769-51DE-4D7A-A41D-E2755C21130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0446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oleObject" Target="../embeddings/oleObject39.bin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40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2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5.bin"/><Relationship Id="rId15" Type="http://schemas.openxmlformats.org/officeDocument/2006/relationships/oleObject" Target="../embeddings/oleObject40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7.bin"/><Relationship Id="rId14" Type="http://schemas.openxmlformats.org/officeDocument/2006/relationships/image" Target="../media/image41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43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13" Type="http://schemas.openxmlformats.org/officeDocument/2006/relationships/oleObject" Target="../embeddings/oleObject47.bin"/><Relationship Id="rId18" Type="http://schemas.openxmlformats.org/officeDocument/2006/relationships/image" Target="../media/image51.wmf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12" Type="http://schemas.openxmlformats.org/officeDocument/2006/relationships/image" Target="../media/image48.wmf"/><Relationship Id="rId17" Type="http://schemas.openxmlformats.org/officeDocument/2006/relationships/oleObject" Target="../embeddings/oleObject4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0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46.bin"/><Relationship Id="rId5" Type="http://schemas.openxmlformats.org/officeDocument/2006/relationships/oleObject" Target="../embeddings/oleObject43.bin"/><Relationship Id="rId15" Type="http://schemas.openxmlformats.org/officeDocument/2006/relationships/oleObject" Target="../embeddings/oleObject48.bin"/><Relationship Id="rId10" Type="http://schemas.openxmlformats.org/officeDocument/2006/relationships/image" Target="../media/image47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45.bin"/><Relationship Id="rId14" Type="http://schemas.openxmlformats.org/officeDocument/2006/relationships/image" Target="../media/image49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52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4.wmf"/><Relationship Id="rId5" Type="http://schemas.openxmlformats.org/officeDocument/2006/relationships/oleObject" Target="../embeddings/oleObject52.bin"/><Relationship Id="rId4" Type="http://schemas.openxmlformats.org/officeDocument/2006/relationships/image" Target="../media/image53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oleObject" Target="../embeddings/oleObject53.bin"/><Relationship Id="rId7" Type="http://schemas.openxmlformats.org/officeDocument/2006/relationships/oleObject" Target="../embeddings/oleObject55.bin"/><Relationship Id="rId12" Type="http://schemas.openxmlformats.org/officeDocument/2006/relationships/image" Target="../media/image5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6.wmf"/><Relationship Id="rId11" Type="http://schemas.openxmlformats.org/officeDocument/2006/relationships/oleObject" Target="../embeddings/oleObject57.bin"/><Relationship Id="rId5" Type="http://schemas.openxmlformats.org/officeDocument/2006/relationships/oleObject" Target="../embeddings/oleObject54.bin"/><Relationship Id="rId10" Type="http://schemas.openxmlformats.org/officeDocument/2006/relationships/image" Target="../media/image58.wmf"/><Relationship Id="rId4" Type="http://schemas.openxmlformats.org/officeDocument/2006/relationships/image" Target="../media/image55.wmf"/><Relationship Id="rId9" Type="http://schemas.openxmlformats.org/officeDocument/2006/relationships/oleObject" Target="../embeddings/oleObject56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13" Type="http://schemas.openxmlformats.org/officeDocument/2006/relationships/oleObject" Target="../embeddings/oleObject63.bin"/><Relationship Id="rId3" Type="http://schemas.openxmlformats.org/officeDocument/2006/relationships/oleObject" Target="../embeddings/oleObject58.bin"/><Relationship Id="rId7" Type="http://schemas.openxmlformats.org/officeDocument/2006/relationships/oleObject" Target="../embeddings/oleObject60.bin"/><Relationship Id="rId12" Type="http://schemas.openxmlformats.org/officeDocument/2006/relationships/image" Target="../media/image6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61.wmf"/><Relationship Id="rId11" Type="http://schemas.openxmlformats.org/officeDocument/2006/relationships/oleObject" Target="../embeddings/oleObject62.bin"/><Relationship Id="rId5" Type="http://schemas.openxmlformats.org/officeDocument/2006/relationships/oleObject" Target="../embeddings/oleObject59.bin"/><Relationship Id="rId10" Type="http://schemas.openxmlformats.org/officeDocument/2006/relationships/image" Target="../media/image63.wmf"/><Relationship Id="rId4" Type="http://schemas.openxmlformats.org/officeDocument/2006/relationships/image" Target="../media/image60.wmf"/><Relationship Id="rId9" Type="http://schemas.openxmlformats.org/officeDocument/2006/relationships/oleObject" Target="../embeddings/oleObject61.bin"/><Relationship Id="rId14" Type="http://schemas.openxmlformats.org/officeDocument/2006/relationships/image" Target="../media/image65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66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wmf"/><Relationship Id="rId3" Type="http://schemas.openxmlformats.org/officeDocument/2006/relationships/oleObject" Target="../embeddings/oleObject65.bin"/><Relationship Id="rId7" Type="http://schemas.openxmlformats.org/officeDocument/2006/relationships/oleObject" Target="../embeddings/oleObject6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69.wmf"/><Relationship Id="rId5" Type="http://schemas.openxmlformats.org/officeDocument/2006/relationships/oleObject" Target="../embeddings/oleObject66.bin"/><Relationship Id="rId10" Type="http://schemas.openxmlformats.org/officeDocument/2006/relationships/image" Target="../media/image71.wmf"/><Relationship Id="rId4" Type="http://schemas.openxmlformats.org/officeDocument/2006/relationships/image" Target="../media/image68.wmf"/><Relationship Id="rId9" Type="http://schemas.openxmlformats.org/officeDocument/2006/relationships/oleObject" Target="../embeddings/oleObject68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6.bin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7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22.bin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3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6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29.bin"/><Relationship Id="rId10" Type="http://schemas.openxmlformats.org/officeDocument/2006/relationships/image" Target="../media/image32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3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7" Type="http://schemas.openxmlformats.org/officeDocument/2006/relationships/image" Target="../media/image3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33.bin"/><Relationship Id="rId4" Type="http://schemas.openxmlformats.org/officeDocument/2006/relationships/image" Target="../media/image3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9.3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Integration of the Trigonometric Functions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Area Between Curves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dirty="0"/>
              <a:t>To find the area between the two curves, we integrate as follows: </a:t>
            </a:r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  <a:p>
            <a:pPr>
              <a:tabLst>
                <a:tab pos="463550" algn="l"/>
              </a:tabLst>
            </a:pPr>
            <a:endParaRPr lang="en-US" dirty="0"/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0639967"/>
              </p:ext>
            </p:extLst>
          </p:nvPr>
        </p:nvGraphicFramePr>
        <p:xfrm>
          <a:off x="527050" y="2209800"/>
          <a:ext cx="26670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5" name="Equation" r:id="rId3" imgW="2666880" imgH="825480" progId="Equation.DSMT4">
                  <p:embed/>
                </p:oleObj>
              </mc:Choice>
              <mc:Fallback>
                <p:oleObj name="Equation" r:id="rId3" imgW="266688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0" y="2209800"/>
                        <a:ext cx="26670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5614653"/>
              </p:ext>
            </p:extLst>
          </p:nvPr>
        </p:nvGraphicFramePr>
        <p:xfrm>
          <a:off x="3175000" y="2235200"/>
          <a:ext cx="57150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6" name="Equation" r:id="rId5" imgW="5715000" imgH="825480" progId="Equation.DSMT4">
                  <p:embed/>
                </p:oleObj>
              </mc:Choice>
              <mc:Fallback>
                <p:oleObj name="Equation" r:id="rId5" imgW="5715000" imgH="825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5000" y="2235200"/>
                        <a:ext cx="57150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4536558"/>
              </p:ext>
            </p:extLst>
          </p:nvPr>
        </p:nvGraphicFramePr>
        <p:xfrm>
          <a:off x="3181350" y="3092450"/>
          <a:ext cx="58674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7" name="Equation" r:id="rId7" imgW="5867280" imgH="990360" progId="Equation.DSMT4">
                  <p:embed/>
                </p:oleObj>
              </mc:Choice>
              <mc:Fallback>
                <p:oleObj name="Equation" r:id="rId7" imgW="5867280" imgH="990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1350" y="3092450"/>
                        <a:ext cx="58674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3112655"/>
              </p:ext>
            </p:extLst>
          </p:nvPr>
        </p:nvGraphicFramePr>
        <p:xfrm>
          <a:off x="3219450" y="4121150"/>
          <a:ext cx="31242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8" name="Equation" r:id="rId9" imgW="3124080" imgH="939600" progId="Equation.DSMT4">
                  <p:embed/>
                </p:oleObj>
              </mc:Choice>
              <mc:Fallback>
                <p:oleObj name="Equation" r:id="rId9" imgW="3124080" imgH="939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9450" y="4121150"/>
                        <a:ext cx="31242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3200400" y="5105400"/>
          <a:ext cx="12700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9" name="Equation" r:id="rId11" imgW="1269720" imgH="888840" progId="Equation.DSMT4">
                  <p:embed/>
                </p:oleObj>
              </mc:Choice>
              <mc:Fallback>
                <p:oleObj name="Equation" r:id="rId11" imgW="1269720" imgH="8888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5105400"/>
                        <a:ext cx="12700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4533900" y="5245100"/>
          <a:ext cx="1206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70" name="Equation" r:id="rId13" imgW="1206360" imgH="444240" progId="Equation.DSMT4">
                  <p:embed/>
                </p:oleObj>
              </mc:Choice>
              <mc:Fallback>
                <p:oleObj name="Equation" r:id="rId13" imgW="120636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3900" y="5245100"/>
                        <a:ext cx="1206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5803900" y="5359400"/>
          <a:ext cx="1358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71" name="Equation" r:id="rId15" imgW="1358640" imgH="291960" progId="Equation.DSMT4">
                  <p:embed/>
                </p:oleObj>
              </mc:Choice>
              <mc:Fallback>
                <p:oleObj name="Equation" r:id="rId15" imgW="13586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3900" y="5359400"/>
                        <a:ext cx="1358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Integration Formula for the Tangent Function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774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Integration Formula for the Tangent Function</a:t>
            </a:r>
            <a:endParaRPr lang="en-US" b="1" i="1" dirty="0">
              <a:solidFill>
                <a:srgbClr val="000000"/>
              </a:solidFill>
            </a:endParaRPr>
          </a:p>
          <a:p>
            <a:pPr algn="ctr"/>
            <a:endParaRPr lang="en-US" b="1" i="1" dirty="0">
              <a:solidFill>
                <a:srgbClr val="000000"/>
              </a:solidFill>
            </a:endParaRPr>
          </a:p>
          <a:p>
            <a:pPr algn="ctr"/>
            <a:endParaRPr lang="en-US" b="1" i="1" dirty="0">
              <a:solidFill>
                <a:srgbClr val="000000"/>
              </a:solidFill>
            </a:endParaRPr>
          </a:p>
          <a:p>
            <a:pPr algn="ctr"/>
            <a:endParaRPr lang="en-US" b="1" i="1" dirty="0">
              <a:solidFill>
                <a:srgbClr val="000000"/>
              </a:solidFill>
            </a:endParaRPr>
          </a:p>
        </p:txBody>
      </p:sp>
      <p:graphicFrame>
        <p:nvGraphicFramePr>
          <p:cNvPr id="165892" name="Object 4"/>
          <p:cNvGraphicFramePr>
            <a:graphicFrameLocks noChangeAspect="1"/>
          </p:cNvGraphicFramePr>
          <p:nvPr/>
        </p:nvGraphicFramePr>
        <p:xfrm>
          <a:off x="530352" y="1981200"/>
          <a:ext cx="6400800" cy="148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Equation" r:id="rId3" imgW="6400800" imgH="1485900" progId="Equation.DSMT4">
                  <p:embed/>
                </p:oleObj>
              </mc:Choice>
              <mc:Fallback>
                <p:oleObj name="Equation" r:id="rId3" imgW="6400800" imgH="14859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981200"/>
                        <a:ext cx="6400800" cy="148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Integrating the Tangent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dirty="0"/>
              <a:t> </a:t>
            </a:r>
            <a:endParaRPr lang="en-US" b="1" dirty="0"/>
          </a:p>
          <a:p>
            <a:pPr>
              <a:lnSpc>
                <a:spcPct val="150000"/>
              </a:lnSpc>
              <a:tabLst>
                <a:tab pos="463550" algn="l"/>
              </a:tabLst>
            </a:pPr>
            <a:r>
              <a:rPr lang="en-US" b="1" dirty="0"/>
              <a:t>Solution: </a:t>
            </a:r>
          </a:p>
          <a:p>
            <a:pPr>
              <a:spcBef>
                <a:spcPts val="100"/>
              </a:spcBef>
              <a:tabLst>
                <a:tab pos="463550" algn="l"/>
              </a:tabLst>
            </a:pPr>
            <a:r>
              <a:rPr lang="en-US" dirty="0"/>
              <a:t>Use </a:t>
            </a:r>
            <a:r>
              <a:rPr lang="en-US" i="1" dirty="0"/>
              <a:t>u</a:t>
            </a:r>
            <a:r>
              <a:rPr lang="en-US" dirty="0"/>
              <a:t>-substitution with 	        and 		   Then</a:t>
            </a:r>
            <a:r>
              <a:rPr lang="en-US" b="1" dirty="0"/>
              <a:t> </a:t>
            </a:r>
          </a:p>
          <a:p>
            <a:pPr>
              <a:tabLst>
                <a:tab pos="463550" algn="l"/>
              </a:tabLst>
            </a:pPr>
            <a:endParaRPr lang="en-US" b="1" dirty="0"/>
          </a:p>
          <a:p>
            <a:pPr>
              <a:tabLst>
                <a:tab pos="463550" algn="l"/>
              </a:tabLst>
            </a:pPr>
            <a:endParaRPr lang="en-US" b="1" dirty="0"/>
          </a:p>
          <a:p>
            <a:pPr>
              <a:tabLst>
                <a:tab pos="463550" algn="l"/>
              </a:tabLst>
            </a:pPr>
            <a:endParaRPr lang="en-US" b="1" dirty="0"/>
          </a:p>
          <a:p>
            <a:pPr>
              <a:tabLst>
                <a:tab pos="463550" algn="l"/>
              </a:tabLst>
            </a:pPr>
            <a:endParaRPr lang="en-US" b="1" dirty="0"/>
          </a:p>
          <a:p>
            <a:pPr>
              <a:tabLst>
                <a:tab pos="463550" algn="l"/>
              </a:tabLst>
            </a:pPr>
            <a:endParaRPr lang="en-US" b="1" dirty="0"/>
          </a:p>
          <a:p>
            <a:pPr>
              <a:tabLst>
                <a:tab pos="463550" algn="l"/>
              </a:tabLst>
            </a:pPr>
            <a:endParaRPr lang="en-US" b="1" dirty="0"/>
          </a:p>
          <a:p>
            <a:pPr>
              <a:tabLst>
                <a:tab pos="463550" algn="l"/>
              </a:tabLst>
            </a:pPr>
            <a:endParaRPr lang="en-US" b="1" dirty="0"/>
          </a:p>
          <a:p>
            <a:endParaRPr lang="en-US" dirty="0"/>
          </a:p>
        </p:txBody>
      </p:sp>
      <p:graphicFrame>
        <p:nvGraphicFramePr>
          <p:cNvPr id="14848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8047880"/>
              </p:ext>
            </p:extLst>
          </p:nvPr>
        </p:nvGraphicFramePr>
        <p:xfrm>
          <a:off x="530352" y="1280160"/>
          <a:ext cx="25019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3" name="Equation" r:id="rId3" imgW="2501640" imgH="596880" progId="Equation.DSMT4">
                  <p:embed/>
                </p:oleObj>
              </mc:Choice>
              <mc:Fallback>
                <p:oleObj name="Equation" r:id="rId3" imgW="2501640" imgH="59688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25019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849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327036"/>
              </p:ext>
            </p:extLst>
          </p:nvPr>
        </p:nvGraphicFramePr>
        <p:xfrm>
          <a:off x="3960128" y="2476500"/>
          <a:ext cx="838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4" name="Equation" r:id="rId5" imgW="838200" imgH="381000" progId="Equation.DSMT4">
                  <p:embed/>
                </p:oleObj>
              </mc:Choice>
              <mc:Fallback>
                <p:oleObj name="Equation" r:id="rId5" imgW="838200" imgH="38100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0128" y="2476500"/>
                        <a:ext cx="838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849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0601789"/>
              </p:ext>
            </p:extLst>
          </p:nvPr>
        </p:nvGraphicFramePr>
        <p:xfrm>
          <a:off x="5431808" y="2476500"/>
          <a:ext cx="1612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5" name="Equation" r:id="rId7" imgW="1612900" imgH="381000" progId="Equation.DSMT4">
                  <p:embed/>
                </p:oleObj>
              </mc:Choice>
              <mc:Fallback>
                <p:oleObj name="Equation" r:id="rId7" imgW="1612900" imgH="38100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1808" y="2476500"/>
                        <a:ext cx="1612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530352" y="3200400"/>
          <a:ext cx="16002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6" name="Equation" r:id="rId9" imgW="1600200" imgH="558720" progId="Equation.DSMT4">
                  <p:embed/>
                </p:oleObj>
              </mc:Choice>
              <mc:Fallback>
                <p:oleObj name="Equation" r:id="rId9" imgW="1600200" imgH="5587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200400"/>
                        <a:ext cx="16002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2209800" y="3073400"/>
          <a:ext cx="23622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7" name="Equation" r:id="rId11" imgW="2361960" imgH="787320" progId="Equation.DSMT4">
                  <p:embed/>
                </p:oleObj>
              </mc:Choice>
              <mc:Fallback>
                <p:oleObj name="Equation" r:id="rId11" imgW="2361960" imgH="787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073400"/>
                        <a:ext cx="23622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2209800" y="4000500"/>
          <a:ext cx="16891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8" name="Equation" r:id="rId13" imgW="1688760" imgH="787320" progId="Equation.DSMT4">
                  <p:embed/>
                </p:oleObj>
              </mc:Choice>
              <mc:Fallback>
                <p:oleObj name="Equation" r:id="rId13" imgW="1688760" imgH="7873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000500"/>
                        <a:ext cx="16891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2209800" y="4927600"/>
          <a:ext cx="21971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9" name="Equation" r:id="rId15" imgW="2197080" imgH="787320" progId="Equation.DSMT4">
                  <p:embed/>
                </p:oleObj>
              </mc:Choice>
              <mc:Fallback>
                <p:oleObj name="Equation" r:id="rId15" imgW="2197080" imgH="787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927600"/>
                        <a:ext cx="21971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10"/>
          <p:cNvGraphicFramePr>
            <a:graphicFrameLocks noChangeAspect="1"/>
          </p:cNvGraphicFramePr>
          <p:nvPr/>
        </p:nvGraphicFramePr>
        <p:xfrm>
          <a:off x="4495800" y="4940300"/>
          <a:ext cx="24003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0" name="Equation" r:id="rId17" imgW="2400120" imgH="787320" progId="Equation.DSMT4">
                  <p:embed/>
                </p:oleObj>
              </mc:Choice>
              <mc:Fallback>
                <p:oleObj name="Equation" r:id="rId17" imgW="2400120" imgH="7873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4940300"/>
                        <a:ext cx="24003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5: Population Rate of Change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that the rate of change of the deer population in a region of the Rocky Mountains is approximately</a:t>
            </a:r>
            <a:br>
              <a:rPr lang="en-US" dirty="0"/>
            </a:br>
            <a:endParaRPr lang="en-US" dirty="0"/>
          </a:p>
          <a:p>
            <a:endParaRPr lang="en-US" dirty="0"/>
          </a:p>
          <a:p>
            <a:r>
              <a:rPr lang="en-US" dirty="0"/>
              <a:t>where </a:t>
            </a:r>
            <a:r>
              <a:rPr lang="en-US" i="1" dirty="0"/>
              <a:t>t</a:t>
            </a:r>
            <a:r>
              <a:rPr lang="en-US" dirty="0"/>
              <a:t> is the number of months after January 1 each year.  What is the change in the deer population from January 1 to July 1?</a:t>
            </a:r>
          </a:p>
        </p:txBody>
      </p:sp>
      <p:graphicFrame>
        <p:nvGraphicFramePr>
          <p:cNvPr id="16692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9631763"/>
              </p:ext>
            </p:extLst>
          </p:nvPr>
        </p:nvGraphicFramePr>
        <p:xfrm>
          <a:off x="3048000" y="2203450"/>
          <a:ext cx="30480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6" name="Equation" r:id="rId3" imgW="3047760" imgH="939600" progId="Equation.DSMT4">
                  <p:embed/>
                </p:oleObj>
              </mc:Choice>
              <mc:Fallback>
                <p:oleObj name="Equation" r:id="rId3" imgW="3047760" imgH="9396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203450"/>
                        <a:ext cx="30480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Population Rate of Change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Solution: </a:t>
            </a:r>
          </a:p>
          <a:p>
            <a:r>
              <a:rPr lang="en-US" dirty="0"/>
              <a:t>On January 1, </a:t>
            </a:r>
            <a:r>
              <a:rPr lang="en-US" i="1" dirty="0"/>
              <a:t>t</a:t>
            </a:r>
            <a:r>
              <a:rPr lang="en-US" dirty="0"/>
              <a:t> = 0, and on July 1, </a:t>
            </a:r>
            <a:r>
              <a:rPr lang="en-US" i="1" dirty="0"/>
              <a:t>t</a:t>
            </a:r>
            <a:r>
              <a:rPr lang="en-US" dirty="0"/>
              <a:t> = 6. The change in the deer population is approximated by the definite integral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Use </a:t>
            </a:r>
            <a:r>
              <a:rPr lang="en-US" i="1" dirty="0"/>
              <a:t>u</a:t>
            </a:r>
            <a:r>
              <a:rPr lang="en-US" dirty="0"/>
              <a:t>-substitution with 				</a:t>
            </a:r>
          </a:p>
        </p:txBody>
      </p:sp>
      <p:graphicFrame>
        <p:nvGraphicFramePr>
          <p:cNvPr id="16794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6332910"/>
              </p:ext>
            </p:extLst>
          </p:nvPr>
        </p:nvGraphicFramePr>
        <p:xfrm>
          <a:off x="3200400" y="3244850"/>
          <a:ext cx="27432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0" name="Equation" r:id="rId3" imgW="2743200" imgH="939600" progId="Equation.DSMT4">
                  <p:embed/>
                </p:oleObj>
              </mc:Choice>
              <mc:Fallback>
                <p:oleObj name="Equation" r:id="rId3" imgW="2743200" imgH="9396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244850"/>
                        <a:ext cx="27432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794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2917418"/>
              </p:ext>
            </p:extLst>
          </p:nvPr>
        </p:nvGraphicFramePr>
        <p:xfrm>
          <a:off x="3976048" y="4533900"/>
          <a:ext cx="331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1" name="Equation" r:id="rId5" imgW="3314520" imgH="838080" progId="Equation.DSMT4">
                  <p:embed/>
                </p:oleObj>
              </mc:Choice>
              <mc:Fallback>
                <p:oleObj name="Equation" r:id="rId5" imgW="3314520" imgH="838080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6048" y="4533900"/>
                        <a:ext cx="331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Population Rate of Change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</p:spPr>
        <p:txBody>
          <a:bodyPr>
            <a:spAutoFit/>
          </a:bodyPr>
          <a:lstStyle/>
          <a:p>
            <a:r>
              <a:rPr lang="en-US" dirty="0"/>
              <a:t>Then</a:t>
            </a:r>
          </a:p>
        </p:txBody>
      </p:sp>
      <p:graphicFrame>
        <p:nvGraphicFramePr>
          <p:cNvPr id="1331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9786996"/>
              </p:ext>
            </p:extLst>
          </p:nvPr>
        </p:nvGraphicFramePr>
        <p:xfrm>
          <a:off x="542925" y="1898650"/>
          <a:ext cx="25273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5" name="Equation" r:id="rId3" imgW="2527200" imgH="939600" progId="Equation.DSMT4">
                  <p:embed/>
                </p:oleObj>
              </mc:Choice>
              <mc:Fallback>
                <p:oleObj name="Equation" r:id="rId3" imgW="2527200" imgH="9396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925" y="1898650"/>
                        <a:ext cx="25273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8663720"/>
              </p:ext>
            </p:extLst>
          </p:nvPr>
        </p:nvGraphicFramePr>
        <p:xfrm>
          <a:off x="3194050" y="1911350"/>
          <a:ext cx="38608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6" name="Equation" r:id="rId5" imgW="3860640" imgH="939600" progId="Equation.DSMT4">
                  <p:embed/>
                </p:oleObj>
              </mc:Choice>
              <mc:Fallback>
                <p:oleObj name="Equation" r:id="rId5" imgW="3860640" imgH="9396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4050" y="1911350"/>
                        <a:ext cx="38608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5965654"/>
              </p:ext>
            </p:extLst>
          </p:nvPr>
        </p:nvGraphicFramePr>
        <p:xfrm>
          <a:off x="3162300" y="2963333"/>
          <a:ext cx="237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7" name="Equation" r:id="rId7" imgW="2374560" imgH="838080" progId="Equation.DSMT4">
                  <p:embed/>
                </p:oleObj>
              </mc:Choice>
              <mc:Fallback>
                <p:oleObj name="Equation" r:id="rId7" imgW="23745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2300" y="2963333"/>
                        <a:ext cx="2374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3353212"/>
              </p:ext>
            </p:extLst>
          </p:nvPr>
        </p:nvGraphicFramePr>
        <p:xfrm>
          <a:off x="3162300" y="3920066"/>
          <a:ext cx="220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8" name="Equation" r:id="rId9" imgW="2209680" imgH="838080" progId="Equation.DSMT4">
                  <p:embed/>
                </p:oleObj>
              </mc:Choice>
              <mc:Fallback>
                <p:oleObj name="Equation" r:id="rId9" imgW="22096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2300" y="3920066"/>
                        <a:ext cx="2209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8126549"/>
              </p:ext>
            </p:extLst>
          </p:nvPr>
        </p:nvGraphicFramePr>
        <p:xfrm>
          <a:off x="3187700" y="4654550"/>
          <a:ext cx="29718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9" name="Equation" r:id="rId11" imgW="2971800" imgH="1371600" progId="Equation.DSMT4">
                  <p:embed/>
                </p:oleObj>
              </mc:Choice>
              <mc:Fallback>
                <p:oleObj name="Equation" r:id="rId11" imgW="2971800" imgH="13716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7700" y="4654550"/>
                        <a:ext cx="2971800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Population Rate of Change (cont.)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89003"/>
          </a:xfrm>
        </p:spPr>
        <p:txBody>
          <a:bodyPr>
            <a:spAutoFit/>
          </a:bodyPr>
          <a:lstStyle/>
          <a:p>
            <a:pPr lvl="0"/>
            <a:r>
              <a:rPr lang="en-US" dirty="0">
                <a:solidFill>
                  <a:schemeClr val="tx1"/>
                </a:solidFill>
              </a:rPr>
              <a:t>Therefore, the value of the definite integral is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lnSpc>
                <a:spcPct val="150000"/>
              </a:lnSpc>
            </a:pPr>
            <a:endParaRPr lang="en-US" dirty="0"/>
          </a:p>
          <a:p>
            <a:pPr lvl="0"/>
            <a:r>
              <a:rPr lang="en-US" dirty="0">
                <a:solidFill>
                  <a:schemeClr val="tx1"/>
                </a:solidFill>
              </a:rPr>
              <a:t>By July 1, the deer population has grown by about </a:t>
            </a:r>
            <a:r>
              <a:rPr lang="en-US" dirty="0">
                <a:solidFill>
                  <a:srgbClr val="FF0000"/>
                </a:solidFill>
              </a:rPr>
              <a:t>382 deer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/>
          </a:p>
        </p:txBody>
      </p:sp>
      <p:graphicFrame>
        <p:nvGraphicFramePr>
          <p:cNvPr id="1433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9668201"/>
              </p:ext>
            </p:extLst>
          </p:nvPr>
        </p:nvGraphicFramePr>
        <p:xfrm>
          <a:off x="628650" y="1885950"/>
          <a:ext cx="26543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9" name="Equation" r:id="rId3" imgW="2654280" imgH="939600" progId="Equation.DSMT4">
                  <p:embed/>
                </p:oleObj>
              </mc:Choice>
              <mc:Fallback>
                <p:oleObj name="Equation" r:id="rId3" imgW="2654280" imgH="9396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650" y="1885950"/>
                        <a:ext cx="26543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6245060"/>
              </p:ext>
            </p:extLst>
          </p:nvPr>
        </p:nvGraphicFramePr>
        <p:xfrm>
          <a:off x="622300" y="2933700"/>
          <a:ext cx="26797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0" name="Equation" r:id="rId5" imgW="2679480" imgH="1066680" progId="Equation.DSMT4">
                  <p:embed/>
                </p:oleObj>
              </mc:Choice>
              <mc:Fallback>
                <p:oleObj name="Equation" r:id="rId5" imgW="2679480" imgH="1066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300" y="2933700"/>
                        <a:ext cx="26797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5340682"/>
              </p:ext>
            </p:extLst>
          </p:nvPr>
        </p:nvGraphicFramePr>
        <p:xfrm>
          <a:off x="3416300" y="3028950"/>
          <a:ext cx="51435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1" name="Equation" r:id="rId7" imgW="5143320" imgH="939600" progId="Equation.DSMT4">
                  <p:embed/>
                </p:oleObj>
              </mc:Choice>
              <mc:Fallback>
                <p:oleObj name="Equation" r:id="rId7" imgW="5143320" imgH="939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6300" y="3028950"/>
                        <a:ext cx="51435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9177288"/>
              </p:ext>
            </p:extLst>
          </p:nvPr>
        </p:nvGraphicFramePr>
        <p:xfrm>
          <a:off x="603250" y="4108450"/>
          <a:ext cx="36322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2" name="Equation" r:id="rId9" imgW="3632040" imgH="990360" progId="Equation.DSMT4">
                  <p:embed/>
                </p:oleObj>
              </mc:Choice>
              <mc:Fallback>
                <p:oleObj name="Equation" r:id="rId9" imgW="3632040" imgH="990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250" y="4108450"/>
                        <a:ext cx="36322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3411907"/>
              </p:ext>
            </p:extLst>
          </p:nvPr>
        </p:nvGraphicFramePr>
        <p:xfrm>
          <a:off x="4343400" y="4165600"/>
          <a:ext cx="198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3" name="Equation" r:id="rId11" imgW="1981080" imgH="838080" progId="Equation.DSMT4">
                  <p:embed/>
                </p:oleObj>
              </mc:Choice>
              <mc:Fallback>
                <p:oleObj name="Equation" r:id="rId11" imgW="19810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4165600"/>
                        <a:ext cx="198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4" name="Object 8"/>
          <p:cNvGraphicFramePr>
            <a:graphicFrameLocks noChangeAspect="1"/>
          </p:cNvGraphicFramePr>
          <p:nvPr/>
        </p:nvGraphicFramePr>
        <p:xfrm>
          <a:off x="6438900" y="4457700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04" name="Equation" r:id="rId13" imgW="914400" imgH="291960" progId="Equation.DSMT4">
                  <p:embed/>
                </p:oleObj>
              </mc:Choice>
              <mc:Fallback>
                <p:oleObj name="Equation" r:id="rId13" imgW="9144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8900" y="4457700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Estimating Revenue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revenue (in hundreds of dollars) from the ski section of a sporting goods store is estimated to be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where </a:t>
            </a:r>
            <a:r>
              <a:rPr lang="en-US" i="1" dirty="0"/>
              <a:t>t</a:t>
            </a:r>
            <a:r>
              <a:rPr lang="en-US" dirty="0"/>
              <a:t> is the number of months after January 1 each year. Find the total estimated revenue for one year.</a:t>
            </a:r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7408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1516102"/>
              </p:ext>
            </p:extLst>
          </p:nvPr>
        </p:nvGraphicFramePr>
        <p:xfrm>
          <a:off x="2768600" y="2279650"/>
          <a:ext cx="36068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2" name="Equation" r:id="rId3" imgW="3606480" imgH="939600" progId="Equation.DSMT4">
                  <p:embed/>
                </p:oleObj>
              </mc:Choice>
              <mc:Fallback>
                <p:oleObj name="Equation" r:id="rId3" imgW="3606480" imgH="9396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8600" y="2279650"/>
                        <a:ext cx="36068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H_9_Sec9.3-_Ex_6.png"/>
          <p:cNvPicPr>
            <a:picLocks noChangeAspect="1"/>
          </p:cNvPicPr>
          <p:nvPr/>
        </p:nvPicPr>
        <p:blipFill>
          <a:blip r:embed="rId2"/>
          <a:srcRect b="13229"/>
          <a:stretch>
            <a:fillRect/>
          </a:stretch>
        </p:blipFill>
        <p:spPr>
          <a:xfrm>
            <a:off x="4114800" y="2819400"/>
            <a:ext cx="4114800" cy="29718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Estimating Revenue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Solution: </a:t>
            </a:r>
          </a:p>
          <a:p>
            <a:r>
              <a:rPr lang="en-US" dirty="0"/>
              <a:t>The total estimated revenue is the area under the curve as shown in the figure below. This area is the value of the definite integral.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Estimating Revenue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total estimated revenue from the ski department is </a:t>
            </a:r>
            <a:r>
              <a:rPr lang="en-US" dirty="0">
                <a:solidFill>
                  <a:srgbClr val="FF0000"/>
                </a:solidFill>
              </a:rPr>
              <a:t>$72,000</a:t>
            </a:r>
            <a:r>
              <a:rPr lang="en-US" dirty="0"/>
              <a:t>. </a:t>
            </a:r>
          </a:p>
        </p:txBody>
      </p:sp>
      <p:graphicFrame>
        <p:nvGraphicFramePr>
          <p:cNvPr id="1638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0098601"/>
              </p:ext>
            </p:extLst>
          </p:nvPr>
        </p:nvGraphicFramePr>
        <p:xfrm>
          <a:off x="555625" y="1273175"/>
          <a:ext cx="37465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7" name="Equation" r:id="rId3" imgW="3746160" imgH="990360" progId="Equation.DSMT4">
                  <p:embed/>
                </p:oleObj>
              </mc:Choice>
              <mc:Fallback>
                <p:oleObj name="Equation" r:id="rId3" imgW="3746160" imgH="990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625" y="1273175"/>
                        <a:ext cx="37465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5874771"/>
              </p:ext>
            </p:extLst>
          </p:nvPr>
        </p:nvGraphicFramePr>
        <p:xfrm>
          <a:off x="4413250" y="1225550"/>
          <a:ext cx="40640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8" name="Equation" r:id="rId5" imgW="4063680" imgH="1066680" progId="Equation.DSMT4">
                  <p:embed/>
                </p:oleObj>
              </mc:Choice>
              <mc:Fallback>
                <p:oleObj name="Equation" r:id="rId5" imgW="4063680" imgH="1066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3250" y="1225550"/>
                        <a:ext cx="40640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3095534"/>
              </p:ext>
            </p:extLst>
          </p:nvPr>
        </p:nvGraphicFramePr>
        <p:xfrm>
          <a:off x="4387850" y="2603500"/>
          <a:ext cx="38481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9" name="Equation" r:id="rId7" imgW="3848040" imgH="520560" progId="Equation.DSMT4">
                  <p:embed/>
                </p:oleObj>
              </mc:Choice>
              <mc:Fallback>
                <p:oleObj name="Equation" r:id="rId7" imgW="3848040" imgH="520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7850" y="2603500"/>
                        <a:ext cx="38481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4406900" y="3429000"/>
          <a:ext cx="838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0" name="Equation" r:id="rId9" imgW="838080" imgH="291960" progId="Equation.DSMT4">
                  <p:embed/>
                </p:oleObj>
              </mc:Choice>
              <mc:Fallback>
                <p:oleObj name="Equation" r:id="rId9" imgW="8380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6900" y="3429000"/>
                        <a:ext cx="838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Find the antiderivative for a trigonometric function.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Calculate definite integrals for trigonometric functions.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Antiderivatives of Trigonometric Functions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900"/>
              </a:spcBef>
              <a:tabLst>
                <a:tab pos="457200" algn="l"/>
              </a:tabLst>
            </a:pPr>
            <a:r>
              <a:rPr lang="en-US" dirty="0"/>
              <a:t>Evaluate each integral.</a:t>
            </a:r>
          </a:p>
          <a:p>
            <a:pPr>
              <a:spcBef>
                <a:spcPts val="900"/>
              </a:spcBef>
              <a:tabLst>
                <a:tab pos="457200" algn="l"/>
              </a:tabLst>
            </a:pPr>
            <a:endParaRPr lang="en-US" dirty="0"/>
          </a:p>
          <a:p>
            <a:pPr>
              <a:lnSpc>
                <a:spcPct val="150000"/>
              </a:lnSpc>
              <a:spcBef>
                <a:spcPts val="900"/>
              </a:spcBef>
              <a:tabLst>
                <a:tab pos="457200" algn="l"/>
              </a:tabLst>
            </a:pPr>
            <a:r>
              <a:rPr lang="en-US" b="1" dirty="0"/>
              <a:t>Solutions: </a:t>
            </a:r>
          </a:p>
          <a:p>
            <a:pPr>
              <a:spcBef>
                <a:spcPts val="900"/>
              </a:spcBef>
              <a:tabLst>
                <a:tab pos="457200" algn="l"/>
              </a:tabLst>
            </a:pPr>
            <a:r>
              <a:rPr lang="en-US" b="1" dirty="0"/>
              <a:t>a.	</a:t>
            </a:r>
            <a:r>
              <a:rPr lang="en-US" dirty="0"/>
              <a:t>Use </a:t>
            </a:r>
            <a:r>
              <a:rPr lang="en-US" i="1" dirty="0"/>
              <a:t>u</a:t>
            </a:r>
            <a:r>
              <a:rPr lang="en-US" dirty="0"/>
              <a:t>-substitution with </a:t>
            </a:r>
            <a:r>
              <a:rPr lang="en-US" i="1" dirty="0">
                <a:solidFill>
                  <a:srgbClr val="7030A0"/>
                </a:solidFill>
              </a:rPr>
              <a:t>u</a:t>
            </a:r>
            <a:r>
              <a:rPr lang="en-US" dirty="0">
                <a:solidFill>
                  <a:srgbClr val="7030A0"/>
                </a:solidFill>
              </a:rPr>
              <a:t> = 5</a:t>
            </a:r>
            <a:r>
              <a:rPr lang="en-US" i="1" dirty="0">
                <a:solidFill>
                  <a:srgbClr val="7030A0"/>
                </a:solidFill>
              </a:rPr>
              <a:t>x</a:t>
            </a:r>
            <a:r>
              <a:rPr lang="en-US" dirty="0"/>
              <a:t> and </a:t>
            </a:r>
            <a:r>
              <a:rPr lang="en-US" i="1" dirty="0">
                <a:solidFill>
                  <a:srgbClr val="7030A0"/>
                </a:solidFill>
              </a:rPr>
              <a:t>du</a:t>
            </a:r>
            <a:r>
              <a:rPr lang="en-US" dirty="0">
                <a:solidFill>
                  <a:srgbClr val="7030A0"/>
                </a:solidFill>
              </a:rPr>
              <a:t> = 5 </a:t>
            </a:r>
            <a:r>
              <a:rPr lang="en-US" i="1" dirty="0">
                <a:solidFill>
                  <a:srgbClr val="7030A0"/>
                </a:solidFill>
              </a:rPr>
              <a:t>dx</a:t>
            </a:r>
            <a:r>
              <a:rPr lang="en-US" dirty="0"/>
              <a:t>. </a:t>
            </a:r>
          </a:p>
          <a:p>
            <a:pPr>
              <a:spcBef>
                <a:spcPts val="900"/>
              </a:spcBef>
              <a:tabLst>
                <a:tab pos="457200" algn="l"/>
              </a:tabLst>
            </a:pPr>
            <a:endParaRPr lang="en-US" dirty="0"/>
          </a:p>
          <a:p>
            <a:pPr>
              <a:spcBef>
                <a:spcPts val="900"/>
              </a:spcBef>
              <a:tabLst>
                <a:tab pos="457200" algn="l"/>
              </a:tabLst>
            </a:pPr>
            <a:endParaRPr lang="en-US" dirty="0"/>
          </a:p>
          <a:p>
            <a:pPr>
              <a:spcBef>
                <a:spcPts val="900"/>
              </a:spcBef>
              <a:tabLst>
                <a:tab pos="457200" algn="l"/>
              </a:tabLst>
            </a:pPr>
            <a:endParaRPr lang="en-US" dirty="0"/>
          </a:p>
        </p:txBody>
      </p:sp>
      <p:graphicFrame>
        <p:nvGraphicFramePr>
          <p:cNvPr id="139277" name="Object 13"/>
          <p:cNvGraphicFramePr>
            <a:graphicFrameLocks noChangeAspect="1"/>
          </p:cNvGraphicFramePr>
          <p:nvPr/>
        </p:nvGraphicFramePr>
        <p:xfrm>
          <a:off x="548640" y="1828800"/>
          <a:ext cx="7137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7" name="Equation" r:id="rId3" imgW="7137400" imgH="596900" progId="Equation.DSMT4">
                  <p:embed/>
                </p:oleObj>
              </mc:Choice>
              <mc:Fallback>
                <p:oleObj name="Equation" r:id="rId3" imgW="7137400" imgH="59690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828800"/>
                        <a:ext cx="71374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533400" y="3898900"/>
          <a:ext cx="14732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8" name="Equation" r:id="rId5" imgW="1473120" imgH="596880" progId="Equation.DSMT4">
                  <p:embed/>
                </p:oleObj>
              </mc:Choice>
              <mc:Fallback>
                <p:oleObj name="Equation" r:id="rId5" imgW="1473120" imgH="596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898900"/>
                        <a:ext cx="14732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2209800" y="3771900"/>
          <a:ext cx="233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9" name="Equation" r:id="rId7" imgW="2336760" imgH="838080" progId="Equation.DSMT4">
                  <p:embed/>
                </p:oleObj>
              </mc:Choice>
              <mc:Fallback>
                <p:oleObj name="Equation" r:id="rId7" imgW="23367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771900"/>
                        <a:ext cx="2336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2209800" y="4800600"/>
          <a:ext cx="1841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0" name="Equation" r:id="rId9" imgW="1841400" imgH="838080" progId="Equation.DSMT4">
                  <p:embed/>
                </p:oleObj>
              </mc:Choice>
              <mc:Fallback>
                <p:oleObj name="Equation" r:id="rId9" imgW="18414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800600"/>
                        <a:ext cx="1841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4140200" y="4813300"/>
          <a:ext cx="1676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1" name="Equation" r:id="rId11" imgW="1676160" imgH="838080" progId="Equation.DSMT4">
                  <p:embed/>
                </p:oleObj>
              </mc:Choice>
              <mc:Fallback>
                <p:oleObj name="Equation" r:id="rId11" imgW="16761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4813300"/>
                        <a:ext cx="1676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5905500" y="4800600"/>
          <a:ext cx="186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2" name="Equation" r:id="rId13" imgW="1866600" imgH="838080" progId="Equation.DSMT4">
                  <p:embed/>
                </p:oleObj>
              </mc:Choice>
              <mc:Fallback>
                <p:oleObj name="Equation" r:id="rId13" imgW="186660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5500" y="4800600"/>
                        <a:ext cx="186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Antiderivatives of Trigonometric Functions (cont.)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/>
              <a:t>b.</a:t>
            </a:r>
            <a:r>
              <a:rPr lang="en-US" dirty="0"/>
              <a:t>	Use </a:t>
            </a:r>
            <a:r>
              <a:rPr lang="en-US" i="1" dirty="0"/>
              <a:t>u</a:t>
            </a:r>
            <a:r>
              <a:rPr lang="en-US" dirty="0"/>
              <a:t>-substitution with </a:t>
            </a:r>
            <a:r>
              <a:rPr lang="en-US" i="1" dirty="0">
                <a:solidFill>
                  <a:srgbClr val="7030A0"/>
                </a:solidFill>
              </a:rPr>
              <a:t>u</a:t>
            </a:r>
            <a:r>
              <a:rPr lang="en-US" dirty="0">
                <a:solidFill>
                  <a:srgbClr val="7030A0"/>
                </a:solidFill>
              </a:rPr>
              <a:t> = sin</a:t>
            </a:r>
            <a:r>
              <a:rPr lang="en-US" i="1" dirty="0">
                <a:solidFill>
                  <a:srgbClr val="7030A0"/>
                </a:solidFill>
              </a:rPr>
              <a:t>x</a:t>
            </a:r>
            <a:r>
              <a:rPr lang="en-US" dirty="0"/>
              <a:t> and </a:t>
            </a:r>
            <a:r>
              <a:rPr lang="en-US" i="1" dirty="0">
                <a:solidFill>
                  <a:srgbClr val="7030A0"/>
                </a:solidFill>
              </a:rPr>
              <a:t>du</a:t>
            </a:r>
            <a:r>
              <a:rPr lang="en-US" dirty="0">
                <a:solidFill>
                  <a:srgbClr val="7030A0"/>
                </a:solidFill>
              </a:rPr>
              <a:t> = cos</a:t>
            </a:r>
            <a:r>
              <a:rPr lang="en-US" i="1" dirty="0">
                <a:solidFill>
                  <a:srgbClr val="7030A0"/>
                </a:solidFill>
              </a:rPr>
              <a:t>xdx</a:t>
            </a:r>
            <a:r>
              <a:rPr lang="en-US" dirty="0"/>
              <a:t>.</a:t>
            </a: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1066800" y="2082800"/>
          <a:ext cx="20447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1" name="Equation" r:id="rId3" imgW="2044440" imgH="596880" progId="Equation.DSMT4">
                  <p:embed/>
                </p:oleObj>
              </mc:Choice>
              <mc:Fallback>
                <p:oleObj name="Equation" r:id="rId3" imgW="2044440" imgH="596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082800"/>
                        <a:ext cx="20447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3200400" y="2108200"/>
          <a:ext cx="11557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2" name="Equation" r:id="rId5" imgW="1155600" imgH="596880" progId="Equation.DSMT4">
                  <p:embed/>
                </p:oleObj>
              </mc:Choice>
              <mc:Fallback>
                <p:oleObj name="Equation" r:id="rId5" imgW="1155600" imgH="596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108200"/>
                        <a:ext cx="11557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3200400" y="2895600"/>
          <a:ext cx="142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3" name="Equation" r:id="rId7" imgW="1422360" imgH="838080" progId="Equation.DSMT4">
                  <p:embed/>
                </p:oleObj>
              </mc:Choice>
              <mc:Fallback>
                <p:oleObj name="Equation" r:id="rId7" imgW="14223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895600"/>
                        <a:ext cx="142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3200400" y="3962400"/>
          <a:ext cx="1854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4" name="Equation" r:id="rId9" imgW="1854000" imgH="838080" progId="Equation.DSMT4">
                  <p:embed/>
                </p:oleObj>
              </mc:Choice>
              <mc:Fallback>
                <p:oleObj name="Equation" r:id="rId9" imgW="18540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962400"/>
                        <a:ext cx="1854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Definite Integrals of Trigonometric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Evaluate each integral.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endParaRPr lang="en-US" dirty="0"/>
          </a:p>
          <a:p>
            <a:r>
              <a:rPr lang="en-US" b="1" dirty="0"/>
              <a:t>Solutions: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a.</a:t>
            </a:r>
            <a:r>
              <a:rPr lang="en-US" dirty="0"/>
              <a:t>	Use </a:t>
            </a:r>
            <a:r>
              <a:rPr lang="en-US" i="1" dirty="0"/>
              <a:t>u</a:t>
            </a:r>
            <a:r>
              <a:rPr lang="en-US" dirty="0"/>
              <a:t>-substitution with </a:t>
            </a:r>
            <a:r>
              <a:rPr lang="en-US" i="1" dirty="0">
                <a:solidFill>
                  <a:srgbClr val="7030A0"/>
                </a:solidFill>
              </a:rPr>
              <a:t>u</a:t>
            </a:r>
            <a:r>
              <a:rPr lang="en-US" dirty="0">
                <a:solidFill>
                  <a:srgbClr val="7030A0"/>
                </a:solidFill>
              </a:rPr>
              <a:t> = 3</a:t>
            </a:r>
            <a:r>
              <a:rPr lang="en-US" i="1" dirty="0">
                <a:solidFill>
                  <a:srgbClr val="7030A0"/>
                </a:solidFill>
              </a:rPr>
              <a:t>x</a:t>
            </a:r>
            <a:r>
              <a:rPr lang="en-US" dirty="0"/>
              <a:t> and </a:t>
            </a:r>
            <a:r>
              <a:rPr lang="en-US" i="1" dirty="0">
                <a:solidFill>
                  <a:srgbClr val="7030A0"/>
                </a:solidFill>
              </a:rPr>
              <a:t>du</a:t>
            </a:r>
            <a:r>
              <a:rPr lang="en-US" dirty="0">
                <a:solidFill>
                  <a:srgbClr val="7030A0"/>
                </a:solidFill>
              </a:rPr>
              <a:t> = 3</a:t>
            </a:r>
            <a:r>
              <a:rPr lang="en-US" i="1" dirty="0">
                <a:solidFill>
                  <a:srgbClr val="7030A0"/>
                </a:solidFill>
              </a:rPr>
              <a:t>dx</a:t>
            </a:r>
            <a:r>
              <a:rPr lang="en-US" dirty="0"/>
              <a:t> </a:t>
            </a:r>
          </a:p>
          <a:p>
            <a:pPr>
              <a:lnSpc>
                <a:spcPct val="150000"/>
              </a:lnSpc>
            </a:pPr>
            <a:endParaRPr lang="en-US" b="1" dirty="0"/>
          </a:p>
        </p:txBody>
      </p:sp>
      <p:graphicFrame>
        <p:nvGraphicFramePr>
          <p:cNvPr id="1617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8424118"/>
              </p:ext>
            </p:extLst>
          </p:nvPr>
        </p:nvGraphicFramePr>
        <p:xfrm>
          <a:off x="536575" y="1765300"/>
          <a:ext cx="6705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5" name="Equation" r:id="rId3" imgW="6705360" imgH="825480" progId="Equation.DSMT4">
                  <p:embed/>
                </p:oleObj>
              </mc:Choice>
              <mc:Fallback>
                <p:oleObj name="Equation" r:id="rId3" imgW="6705360" imgH="8254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575" y="1765300"/>
                        <a:ext cx="6705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548640" y="3886200"/>
          <a:ext cx="16002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6" name="Equation" r:id="rId5" imgW="1600200" imgH="596880" progId="Equation.DSMT4">
                  <p:embed/>
                </p:oleObj>
              </mc:Choice>
              <mc:Fallback>
                <p:oleObj name="Equation" r:id="rId5" imgW="1600200" imgH="596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3886200"/>
                        <a:ext cx="16002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2235200" y="3759200"/>
          <a:ext cx="245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7" name="Equation" r:id="rId7" imgW="2450880" imgH="838080" progId="Equation.DSMT4">
                  <p:embed/>
                </p:oleObj>
              </mc:Choice>
              <mc:Fallback>
                <p:oleObj name="Equation" r:id="rId7" imgW="24508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5200" y="3759200"/>
                        <a:ext cx="2451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235200" y="4724400"/>
          <a:ext cx="196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8" name="Equation" r:id="rId9" imgW="1968480" imgH="838080" progId="Equation.DSMT4">
                  <p:embed/>
                </p:oleObj>
              </mc:Choice>
              <mc:Fallback>
                <p:oleObj name="Equation" r:id="rId9" imgW="19684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5200" y="4724400"/>
                        <a:ext cx="196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4318000" y="4724400"/>
          <a:ext cx="1752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9" name="Equation" r:id="rId11" imgW="1752480" imgH="838080" progId="Equation.DSMT4">
                  <p:embed/>
                </p:oleObj>
              </mc:Choice>
              <mc:Fallback>
                <p:oleObj name="Equation" r:id="rId11" imgW="17524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0" y="4724400"/>
                        <a:ext cx="1752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6146800" y="4724400"/>
          <a:ext cx="1930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0" name="Equation" r:id="rId13" imgW="1930320" imgH="838080" progId="Equation.DSMT4">
                  <p:embed/>
                </p:oleObj>
              </mc:Choice>
              <mc:Fallback>
                <p:oleObj name="Equation" r:id="rId13" imgW="193032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6800" y="4724400"/>
                        <a:ext cx="1930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Definite Integrals of Trigonometric Functions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value of the definite integral is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8194860"/>
              </p:ext>
            </p:extLst>
          </p:nvPr>
        </p:nvGraphicFramePr>
        <p:xfrm>
          <a:off x="1600200" y="1917700"/>
          <a:ext cx="1854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9" name="Equation" r:id="rId3" imgW="1854000" imgH="825480" progId="Equation.DSMT4">
                  <p:embed/>
                </p:oleObj>
              </mc:Choice>
              <mc:Fallback>
                <p:oleObj name="Equation" r:id="rId3" imgW="185400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917700"/>
                        <a:ext cx="18542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9279371"/>
              </p:ext>
            </p:extLst>
          </p:nvPr>
        </p:nvGraphicFramePr>
        <p:xfrm>
          <a:off x="3505200" y="1981200"/>
          <a:ext cx="1765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0" name="Equation" r:id="rId5" imgW="1765080" imgH="838080" progId="Equation.DSMT4">
                  <p:embed/>
                </p:oleObj>
              </mc:Choice>
              <mc:Fallback>
                <p:oleObj name="Equation" r:id="rId5" imgW="17650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1981200"/>
                        <a:ext cx="1765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7108018"/>
              </p:ext>
            </p:extLst>
          </p:nvPr>
        </p:nvGraphicFramePr>
        <p:xfrm>
          <a:off x="3524250" y="2906713"/>
          <a:ext cx="39116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1" name="Equation" r:id="rId7" imgW="3911400" imgH="939600" progId="Equation.DSMT4">
                  <p:embed/>
                </p:oleObj>
              </mc:Choice>
              <mc:Fallback>
                <p:oleObj name="Equation" r:id="rId7" imgW="3911400" imgH="939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4250" y="2906713"/>
                        <a:ext cx="39116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8612584"/>
              </p:ext>
            </p:extLst>
          </p:nvPr>
        </p:nvGraphicFramePr>
        <p:xfrm>
          <a:off x="3505200" y="3925888"/>
          <a:ext cx="31750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2" name="Equation" r:id="rId9" imgW="3174840" imgH="939600" progId="Equation.DSMT4">
                  <p:embed/>
                </p:oleObj>
              </mc:Choice>
              <mc:Fallback>
                <p:oleObj name="Equation" r:id="rId9" imgW="3174840" imgH="939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925888"/>
                        <a:ext cx="31750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3505200" y="4953000"/>
          <a:ext cx="1447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3" name="Equation" r:id="rId11" imgW="1447560" imgH="838080" progId="Equation.DSMT4">
                  <p:embed/>
                </p:oleObj>
              </mc:Choice>
              <mc:Fallback>
                <p:oleObj name="Equation" r:id="rId11" imgW="14475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4953000"/>
                        <a:ext cx="1447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4953000" y="4953000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4" name="Equation" r:id="rId13" imgW="622080" imgH="838080" progId="Equation.DSMT4">
                  <p:embed/>
                </p:oleObj>
              </mc:Choice>
              <mc:Fallback>
                <p:oleObj name="Equation" r:id="rId13" imgW="6220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4953000"/>
                        <a:ext cx="622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Definite Integrals of Trigonometric Functions (cont.)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/>
            <a:r>
              <a:rPr lang="en-US" b="1" dirty="0"/>
              <a:t>b.</a:t>
            </a:r>
            <a:r>
              <a:rPr lang="en-US" dirty="0"/>
              <a:t>	Use integration by parts as follows (see also Section 7.1):</a:t>
            </a:r>
          </a:p>
          <a:p>
            <a:pPr>
              <a:tabLst>
                <a:tab pos="463550" algn="l"/>
              </a:tabLst>
            </a:pPr>
            <a:endParaRPr lang="en-US" dirty="0">
              <a:solidFill>
                <a:srgbClr val="7030A0"/>
              </a:solidFill>
            </a:endParaRPr>
          </a:p>
          <a:p>
            <a:pPr>
              <a:tabLst>
                <a:tab pos="463550" algn="l"/>
              </a:tabLst>
            </a:pPr>
            <a:endParaRPr lang="en-US" dirty="0">
              <a:solidFill>
                <a:srgbClr val="7030A0"/>
              </a:solidFill>
            </a:endParaRPr>
          </a:p>
          <a:p>
            <a:pPr>
              <a:tabLst>
                <a:tab pos="463550" algn="l"/>
              </a:tabLst>
            </a:pPr>
            <a:endParaRPr lang="en-US" dirty="0">
              <a:solidFill>
                <a:srgbClr val="7030A0"/>
              </a:solidFill>
            </a:endParaRPr>
          </a:p>
          <a:p>
            <a:pPr>
              <a:tabLst>
                <a:tab pos="463550" algn="l"/>
              </a:tabLst>
            </a:pPr>
            <a:r>
              <a:rPr lang="en-US" dirty="0"/>
              <a:t>	Thus </a:t>
            </a:r>
            <a:endParaRPr lang="en-US" dirty="0">
              <a:solidFill>
                <a:srgbClr val="7030A0"/>
              </a:solidFill>
            </a:endParaRPr>
          </a:p>
          <a:p>
            <a:endParaRPr lang="en-US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9488087"/>
              </p:ext>
            </p:extLst>
          </p:nvPr>
        </p:nvGraphicFramePr>
        <p:xfrm>
          <a:off x="2247900" y="2438400"/>
          <a:ext cx="4648200" cy="9906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324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4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>
                          <a:solidFill>
                            <a:srgbClr val="000000"/>
                          </a:solidFill>
                        </a:rPr>
                        <a:t>u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 = </a:t>
                      </a:r>
                      <a:r>
                        <a:rPr lang="en-US" sz="2000" i="1" dirty="0">
                          <a:solidFill>
                            <a:srgbClr val="000000"/>
                          </a:solidFill>
                        </a:rPr>
                        <a:t>x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>
                          <a:solidFill>
                            <a:srgbClr val="000000"/>
                          </a:solidFill>
                        </a:rPr>
                        <a:t>dv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 = sin</a:t>
                      </a:r>
                      <a:r>
                        <a:rPr lang="en-US" sz="2000" i="1" dirty="0">
                          <a:solidFill>
                            <a:srgbClr val="000000"/>
                          </a:solidFill>
                        </a:rPr>
                        <a:t>xdx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4360"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>
                          <a:solidFill>
                            <a:srgbClr val="000000"/>
                          </a:solidFill>
                        </a:rPr>
                        <a:t>du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 =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000" i="1" baseline="0" dirty="0">
                          <a:solidFill>
                            <a:srgbClr val="000000"/>
                          </a:solidFill>
                        </a:rPr>
                        <a:t>dx</a:t>
                      </a:r>
                      <a:endParaRPr lang="en-US" sz="2000" i="1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4114800" y="3260725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3" name="Equation" r:id="rId3" imgW="457677" imgH="793306" progId="Equation.DSMT4">
                  <p:embed/>
                </p:oleObj>
              </mc:Choice>
              <mc:Fallback>
                <p:oleObj name="Equation" r:id="rId3" imgW="457677" imgH="793306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260725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37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0604581"/>
              </p:ext>
            </p:extLst>
          </p:nvPr>
        </p:nvGraphicFramePr>
        <p:xfrm>
          <a:off x="4648200" y="2908300"/>
          <a:ext cx="2133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4" name="Equation" r:id="rId5" imgW="2133600" imgH="444500" progId="Equation.DSMT4">
                  <p:embed/>
                </p:oleObj>
              </mc:Choice>
              <mc:Fallback>
                <p:oleObj name="Equation" r:id="rId5" imgW="2133600" imgH="44450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908300"/>
                        <a:ext cx="2133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7213110"/>
              </p:ext>
            </p:extLst>
          </p:nvPr>
        </p:nvGraphicFramePr>
        <p:xfrm>
          <a:off x="1670050" y="4267200"/>
          <a:ext cx="1638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5" name="Equation" r:id="rId7" imgW="1638000" imgH="825480" progId="Equation.DSMT4">
                  <p:embed/>
                </p:oleObj>
              </mc:Choice>
              <mc:Fallback>
                <p:oleObj name="Equation" r:id="rId7" imgW="1638000" imgH="825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0050" y="4267200"/>
                        <a:ext cx="16383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1795007"/>
              </p:ext>
            </p:extLst>
          </p:nvPr>
        </p:nvGraphicFramePr>
        <p:xfrm>
          <a:off x="3365500" y="4267200"/>
          <a:ext cx="41148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6" name="Equation" r:id="rId9" imgW="4114800" imgH="825480" progId="Equation.DSMT4">
                  <p:embed/>
                </p:oleObj>
              </mc:Choice>
              <mc:Fallback>
                <p:oleObj name="Equation" r:id="rId9" imgW="4114800" imgH="825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5500" y="4267200"/>
                        <a:ext cx="41148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1240454"/>
              </p:ext>
            </p:extLst>
          </p:nvPr>
        </p:nvGraphicFramePr>
        <p:xfrm>
          <a:off x="3365500" y="5105400"/>
          <a:ext cx="35560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7" name="Equation" r:id="rId11" imgW="3555720" imgH="825480" progId="Equation.DSMT4">
                  <p:embed/>
                </p:oleObj>
              </mc:Choice>
              <mc:Fallback>
                <p:oleObj name="Equation" r:id="rId11" imgW="3555720" imgH="825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5500" y="5105400"/>
                        <a:ext cx="35560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Definite Integrals of Trigonometric Functions (cont.)</a:t>
            </a:r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6527020"/>
              </p:ext>
            </p:extLst>
          </p:nvPr>
        </p:nvGraphicFramePr>
        <p:xfrm>
          <a:off x="977900" y="1279525"/>
          <a:ext cx="2667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7" name="Equation" r:id="rId3" imgW="2666880" imgH="698400" progId="Equation.DSMT4">
                  <p:embed/>
                </p:oleObj>
              </mc:Choice>
              <mc:Fallback>
                <p:oleObj name="Equation" r:id="rId3" imgW="2666880" imgH="698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7900" y="1279525"/>
                        <a:ext cx="26670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8156327"/>
              </p:ext>
            </p:extLst>
          </p:nvPr>
        </p:nvGraphicFramePr>
        <p:xfrm>
          <a:off x="990600" y="2168525"/>
          <a:ext cx="58293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8" name="Equation" r:id="rId5" imgW="5829120" imgH="939600" progId="Equation.DSMT4">
                  <p:embed/>
                </p:oleObj>
              </mc:Choice>
              <mc:Fallback>
                <p:oleObj name="Equation" r:id="rId5" imgW="5829120" imgH="9396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168525"/>
                        <a:ext cx="58293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2311614"/>
              </p:ext>
            </p:extLst>
          </p:nvPr>
        </p:nvGraphicFramePr>
        <p:xfrm>
          <a:off x="996950" y="3290888"/>
          <a:ext cx="27051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9" name="Equation" r:id="rId7" imgW="2705040" imgH="939600" progId="Equation.DSMT4">
                  <p:embed/>
                </p:oleObj>
              </mc:Choice>
              <mc:Fallback>
                <p:oleObj name="Equation" r:id="rId7" imgW="2705040" imgH="939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6950" y="3290888"/>
                        <a:ext cx="27051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990600" y="4419600"/>
          <a:ext cx="546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0" name="Equation" r:id="rId9" imgW="545760" imgH="279360" progId="Equation.DSMT4">
                  <p:embed/>
                </p:oleObj>
              </mc:Choice>
              <mc:Fallback>
                <p:oleObj name="Equation" r:id="rId9" imgW="54576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419600"/>
                        <a:ext cx="546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Area Between Curves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r>
              <a:rPr lang="en-US" dirty="0"/>
              <a:t>Find the area between the curves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= cos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/>
              <a:t> and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= sin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/>
              <a:t> </a:t>
            </a:r>
          </a:p>
          <a:p>
            <a:pPr>
              <a:lnSpc>
                <a:spcPct val="150000"/>
              </a:lnSpc>
            </a:pPr>
            <a:r>
              <a:rPr lang="en-US" dirty="0"/>
              <a:t>on the interval </a:t>
            </a:r>
          </a:p>
          <a:p>
            <a:r>
              <a:rPr lang="en-US" b="1" dirty="0"/>
              <a:t>Solution:</a:t>
            </a:r>
            <a:endParaRPr lang="en-US" dirty="0"/>
          </a:p>
        </p:txBody>
      </p:sp>
      <p:graphicFrame>
        <p:nvGraphicFramePr>
          <p:cNvPr id="17100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0900561"/>
              </p:ext>
            </p:extLst>
          </p:nvPr>
        </p:nvGraphicFramePr>
        <p:xfrm>
          <a:off x="2628900" y="1746250"/>
          <a:ext cx="11303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0" name="Equation" r:id="rId3" imgW="1130040" imgH="927000" progId="Equation.DSMT4">
                  <p:embed/>
                </p:oleObj>
              </mc:Choice>
              <mc:Fallback>
                <p:oleObj name="Equation" r:id="rId3" imgW="1130040" imgH="9270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8900" y="1746250"/>
                        <a:ext cx="11303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10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438131"/>
              </p:ext>
            </p:extLst>
          </p:nvPr>
        </p:nvGraphicFramePr>
        <p:xfrm>
          <a:off x="2178050" y="4470400"/>
          <a:ext cx="11303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1" name="Equation" r:id="rId5" imgW="1130040" imgH="927000" progId="Equation.DSMT4">
                  <p:embed/>
                </p:oleObj>
              </mc:Choice>
              <mc:Fallback>
                <p:oleObj name="Equation" r:id="rId5" imgW="1130040" imgH="9270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8050" y="4470400"/>
                        <a:ext cx="11303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6" descr="CH_9_Sec9.3-_Ex_3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05400" y="2286000"/>
            <a:ext cx="3657600" cy="355017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457200" y="3048000"/>
            <a:ext cx="4572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/>
              <a:t>As illustrated in the figure at the right, </a:t>
            </a:r>
            <a:r>
              <a:rPr lang="en-US" sz="2800" i="1" dirty="0">
                <a:solidFill>
                  <a:srgbClr val="0000FF"/>
                </a:solidFill>
              </a:rPr>
              <a:t>y </a:t>
            </a:r>
            <a:r>
              <a:rPr lang="en-US" sz="2800" dirty="0">
                <a:solidFill>
                  <a:srgbClr val="0000FF"/>
                </a:solidFill>
              </a:rPr>
              <a:t>= cos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dirty="0"/>
              <a:t> is greater than or equal to </a:t>
            </a:r>
            <a:r>
              <a:rPr lang="en-US" sz="2800" i="1" dirty="0">
                <a:solidFill>
                  <a:srgbClr val="0000FF"/>
                </a:solidFill>
              </a:rPr>
              <a:t>y</a:t>
            </a:r>
            <a:r>
              <a:rPr lang="en-US" sz="2800" dirty="0">
                <a:solidFill>
                  <a:srgbClr val="0000FF"/>
                </a:solidFill>
              </a:rPr>
              <a:t> = sin</a:t>
            </a:r>
            <a:r>
              <a:rPr lang="en-US" sz="2800" i="1" dirty="0">
                <a:solidFill>
                  <a:srgbClr val="0000FF"/>
                </a:solidFill>
              </a:rPr>
              <a:t>x</a:t>
            </a:r>
            <a:r>
              <a:rPr lang="en-US" sz="2800" dirty="0"/>
              <a:t> on </a:t>
            </a:r>
          </a:p>
          <a:p>
            <a:pPr>
              <a:lnSpc>
                <a:spcPct val="200000"/>
              </a:lnSpc>
            </a:pPr>
            <a:r>
              <a:rPr lang="en-US" sz="2800" dirty="0"/>
              <a:t>the interval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431</Words>
  <Application>Microsoft Office PowerPoint</Application>
  <PresentationFormat>On-screen Show (4:3)</PresentationFormat>
  <Paragraphs>96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Courier New</vt:lpstr>
      <vt:lpstr>Calibri</vt:lpstr>
      <vt:lpstr>Arial</vt:lpstr>
      <vt:lpstr>Office Theme</vt:lpstr>
      <vt:lpstr>Equation</vt:lpstr>
      <vt:lpstr>MathType 6.0 Equation</vt:lpstr>
      <vt:lpstr>Section 9.3</vt:lpstr>
      <vt:lpstr>Objectives</vt:lpstr>
      <vt:lpstr>Example 1: Antiderivatives of Trigonometric Functions</vt:lpstr>
      <vt:lpstr>Example 1: Antiderivatives of Trigonometric Functions (cont.)</vt:lpstr>
      <vt:lpstr>Example 2: Definite Integrals of Trigonometric Functions</vt:lpstr>
      <vt:lpstr>Example 2: Definite Integrals of Trigonometric Functions (cont.)</vt:lpstr>
      <vt:lpstr>Example 2: Definite Integrals of Trigonometric Functions (cont.)</vt:lpstr>
      <vt:lpstr>Example 2: Definite Integrals of Trigonometric Functions (cont.)</vt:lpstr>
      <vt:lpstr>Example 3: Area Between Curves</vt:lpstr>
      <vt:lpstr>Example 3: Area Between Curves (cont.)</vt:lpstr>
      <vt:lpstr>Integration Formula for the Tangent Function</vt:lpstr>
      <vt:lpstr>Example 4: Integrating the Tangent</vt:lpstr>
      <vt:lpstr>Example 5: Population Rate of Change</vt:lpstr>
      <vt:lpstr>Example 5: Population Rate of Change (cont.)</vt:lpstr>
      <vt:lpstr>Example 5: Population Rate of Change (cont.)</vt:lpstr>
      <vt:lpstr>Example 5: Population Rate of Change (cont.)</vt:lpstr>
      <vt:lpstr>Example 6: Estimating Revenue</vt:lpstr>
      <vt:lpstr>Example 6: Estimating Revenue (cont.)</vt:lpstr>
      <vt:lpstr>Example 6: Estimating Revenue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Essential Calculus</dc:title>
  <dc:creator>Hawkes Learning Systems</dc:creator>
  <cp:lastModifiedBy>Daniel Breuer</cp:lastModifiedBy>
  <cp:revision>35</cp:revision>
  <dcterms:created xsi:type="dcterms:W3CDTF">2013-04-26T14:43:13Z</dcterms:created>
  <dcterms:modified xsi:type="dcterms:W3CDTF">2018-09-06T19:21:45Z</dcterms:modified>
</cp:coreProperties>
</file>