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4" r:id="rId10"/>
    <p:sldId id="265" r:id="rId11"/>
    <p:sldId id="266" r:id="rId12"/>
    <p:sldId id="267" r:id="rId13"/>
    <p:sldId id="268" r:id="rId14"/>
    <p:sldId id="269" r:id="rId15"/>
    <p:sldId id="275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2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87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EE70D-8B8A-4A02-A870-ACA722C08374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7DDEC-3B77-459F-ACB1-59B06F33AC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655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5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5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Inverse Trigonometric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3989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7875"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9.4.2 Differentiation Formulas for Inverse Trigonometric Functions (cont.)</a:t>
                      </a:r>
                    </a:p>
                  </a:txBody>
                  <a:tcPr marL="93165" marR="9316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4619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marL="93165" marR="9316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96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596063"/>
              </p:ext>
            </p:extLst>
          </p:nvPr>
        </p:nvGraphicFramePr>
        <p:xfrm>
          <a:off x="530352" y="2387600"/>
          <a:ext cx="7747000" cy="256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7746840" imgH="2565360" progId="Equation.DSMT4">
                  <p:embed/>
                </p:oleObj>
              </mc:Choice>
              <mc:Fallback>
                <p:oleObj name="Equation" r:id="rId3" imgW="7746840" imgH="2565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87600"/>
                        <a:ext cx="7747000" cy="256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Differentiating Inverse </a:t>
            </a:r>
            <a:br>
              <a:rPr lang="en-US" dirty="0"/>
            </a:br>
            <a:r>
              <a:rPr lang="en-US" dirty="0"/>
              <a:t>Trigonometric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    </a:t>
            </a:r>
            <a:r>
              <a:rPr lang="en-US" i="1" dirty="0"/>
              <a:t>  </a:t>
            </a:r>
            <a:r>
              <a:rPr lang="en-US" dirty="0"/>
              <a:t>for each of the following functions.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Solutions: </a:t>
            </a:r>
          </a:p>
          <a:p>
            <a:pPr marL="457200" indent="-457200"/>
            <a:r>
              <a:rPr lang="en-US" b="1" dirty="0"/>
              <a:t>a.	</a:t>
            </a:r>
            <a:r>
              <a:rPr lang="en-US" dirty="0"/>
              <a:t>Use Formula 1(b) from Table 9.4.2 as well as the Chain Rule with</a:t>
            </a:r>
          </a:p>
        </p:txBody>
      </p:sp>
      <p:graphicFrame>
        <p:nvGraphicFramePr>
          <p:cNvPr id="226306" name="Object 2"/>
          <p:cNvGraphicFramePr>
            <a:graphicFrameLocks noChangeAspect="1"/>
          </p:cNvGraphicFramePr>
          <p:nvPr/>
        </p:nvGraphicFramePr>
        <p:xfrm>
          <a:off x="1231900" y="11049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3" imgW="444307" imgH="837836" progId="Equation.DSMT4">
                  <p:embed/>
                </p:oleObj>
              </mc:Choice>
              <mc:Fallback>
                <p:oleObj name="Equation" r:id="rId3" imgW="444307" imgH="837836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11049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307" name="Object 3"/>
          <p:cNvGraphicFramePr>
            <a:graphicFrameLocks noChangeAspect="1"/>
          </p:cNvGraphicFramePr>
          <p:nvPr/>
        </p:nvGraphicFramePr>
        <p:xfrm>
          <a:off x="528638" y="2133600"/>
          <a:ext cx="642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5" imgW="6426200" imgH="571500" progId="Equation.DSMT4">
                  <p:embed/>
                </p:oleObj>
              </mc:Choice>
              <mc:Fallback>
                <p:oleObj name="Equation" r:id="rId5" imgW="6426200" imgH="5715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133600"/>
                        <a:ext cx="642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3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999398"/>
              </p:ext>
            </p:extLst>
          </p:nvPr>
        </p:nvGraphicFramePr>
        <p:xfrm>
          <a:off x="3302000" y="3810000"/>
          <a:ext cx="1422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7" imgW="1422360" imgH="495000" progId="Equation.DSMT4">
                  <p:embed/>
                </p:oleObj>
              </mc:Choice>
              <mc:Fallback>
                <p:oleObj name="Equation" r:id="rId7" imgW="1422360" imgH="4950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3810000"/>
                        <a:ext cx="1422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362200" y="46482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9" imgW="444240" imgH="838080" progId="Equation.DSMT4">
                  <p:embed/>
                </p:oleObj>
              </mc:Choice>
              <mc:Fallback>
                <p:oleObj name="Equation" r:id="rId9" imgW="444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6482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895600" y="4622800"/>
          <a:ext cx="22606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1" imgW="2260440" imgH="1193760" progId="Equation.DSMT4">
                  <p:embed/>
                </p:oleObj>
              </mc:Choice>
              <mc:Fallback>
                <p:oleObj name="Equation" r:id="rId11" imgW="2260440" imgH="1193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622800"/>
                        <a:ext cx="22606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295900" y="4597400"/>
          <a:ext cx="1536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13" imgW="1536480" imgH="977760" progId="Equation.DSMT4">
                  <p:embed/>
                </p:oleObj>
              </mc:Choice>
              <mc:Fallback>
                <p:oleObj name="Equation" r:id="rId13" imgW="1536480" imgH="977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597400"/>
                        <a:ext cx="15367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Differentiating Inverse </a:t>
            </a:r>
            <a:br>
              <a:rPr lang="en-US" dirty="0"/>
            </a:br>
            <a:r>
              <a:rPr lang="en-US" dirty="0"/>
              <a:t>Trigonometric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b.	</a:t>
            </a:r>
            <a:r>
              <a:rPr lang="en-US" dirty="0"/>
              <a:t>Use Formula 3(b) from Table 9.4.2 as well as the Chain Rule with</a:t>
            </a:r>
          </a:p>
        </p:txBody>
      </p:sp>
      <p:graphicFrame>
        <p:nvGraphicFramePr>
          <p:cNvPr id="227334" name="Object 6"/>
          <p:cNvGraphicFramePr>
            <a:graphicFrameLocks noChangeAspect="1"/>
          </p:cNvGraphicFramePr>
          <p:nvPr/>
        </p:nvGraphicFramePr>
        <p:xfrm>
          <a:off x="3352800" y="1752600"/>
          <a:ext cx="1397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3" imgW="1397000" imgH="482600" progId="Equation.DSMT4">
                  <p:embed/>
                </p:oleObj>
              </mc:Choice>
              <mc:Fallback>
                <p:oleObj name="Equation" r:id="rId3" imgW="1397000" imgH="482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752600"/>
                        <a:ext cx="1397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743200" y="2590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5908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200400" y="2590800"/>
          <a:ext cx="20447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7" imgW="2044440" imgH="1079280" progId="Equation.DSMT4">
                  <p:embed/>
                </p:oleObj>
              </mc:Choice>
              <mc:Fallback>
                <p:oleObj name="Equation" r:id="rId7" imgW="2044440" imgH="1079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90800"/>
                        <a:ext cx="20447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257800" y="25908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9" imgW="1168200" imgH="838080" progId="Equation.DSMT4">
                  <p:embed/>
                </p:oleObj>
              </mc:Choice>
              <mc:Fallback>
                <p:oleObj name="Equation" r:id="rId9" imgW="1168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59080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Differentiating Inverse </a:t>
            </a:r>
            <a:br>
              <a:rPr lang="en-US" dirty="0"/>
            </a:br>
            <a:r>
              <a:rPr lang="en-US" dirty="0"/>
              <a:t>Trigonometric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r>
              <a:rPr lang="en-US" b="1" dirty="0"/>
              <a:t>Solution: </a:t>
            </a:r>
          </a:p>
          <a:p>
            <a:r>
              <a:rPr lang="en-US" dirty="0"/>
              <a:t>From Formula 3(b) from Table 9.4.2,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</a:t>
            </a:r>
          </a:p>
        </p:txBody>
      </p:sp>
      <p:graphicFrame>
        <p:nvGraphicFramePr>
          <p:cNvPr id="228354" name="Object 2"/>
          <p:cNvGraphicFramePr>
            <a:graphicFrameLocks noChangeAspect="1"/>
          </p:cNvGraphicFramePr>
          <p:nvPr/>
        </p:nvGraphicFramePr>
        <p:xfrm>
          <a:off x="530352" y="1280160"/>
          <a:ext cx="4419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3" imgW="4419600" imgH="482600" progId="Equation.DSMT4">
                  <p:embed/>
                </p:oleObj>
              </mc:Choice>
              <mc:Fallback>
                <p:oleObj name="Equation" r:id="rId3" imgW="4419600" imgH="482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4419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905000" y="31242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5" imgW="787320" imgH="469800" progId="Equation.DSMT4">
                  <p:embed/>
                </p:oleObj>
              </mc:Choice>
              <mc:Fallback>
                <p:oleObj name="Equation" r:id="rId5" imgW="7873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12420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768600" y="2921000"/>
          <a:ext cx="187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7" imgW="1879560" imgH="990360" progId="Equation.DSMT4">
                  <p:embed/>
                </p:oleObj>
              </mc:Choice>
              <mc:Fallback>
                <p:oleObj name="Equation" r:id="rId7" imgW="187956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921000"/>
                        <a:ext cx="1879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724400" y="29210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9" imgW="1434960" imgH="838080" progId="Equation.DSMT4">
                  <p:embed/>
                </p:oleObj>
              </mc:Choice>
              <mc:Fallback>
                <p:oleObj name="Equation" r:id="rId9" imgW="1434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9210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905000" y="4864100"/>
          <a:ext cx="77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11" imgW="774360" imgH="469800" progId="Equation.DSMT4">
                  <p:embed/>
                </p:oleObj>
              </mc:Choice>
              <mc:Fallback>
                <p:oleObj name="Equation" r:id="rId11" imgW="774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864100"/>
                        <a:ext cx="77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768600" y="46482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13" imgW="1485720" imgH="838080" progId="Equation.DSMT4">
                  <p:embed/>
                </p:oleObj>
              </mc:Choice>
              <mc:Fallback>
                <p:oleObj name="Equation" r:id="rId13" imgW="14857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46482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4381500" y="46736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15" imgW="799920" imgH="838080" progId="Equation.DSMT4">
                  <p:embed/>
                </p:oleObj>
              </mc:Choice>
              <mc:Fallback>
                <p:oleObj name="Equation" r:id="rId15" imgW="7999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46736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Integrals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235769"/>
              </p:ext>
            </p:extLst>
          </p:nvPr>
        </p:nvGraphicFramePr>
        <p:xfrm>
          <a:off x="457200" y="1279525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626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9.4.3 Integration Formulas Yielding Inverse Trigonometric Functions</a:t>
                      </a:r>
                    </a:p>
                  </a:txBody>
                  <a:tcPr marL="126609" marR="1266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4974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126609" marR="1266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416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80637"/>
              </p:ext>
            </p:extLst>
          </p:nvPr>
        </p:nvGraphicFramePr>
        <p:xfrm>
          <a:off x="530352" y="2514600"/>
          <a:ext cx="6769100" cy="218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3" imgW="6769080" imgH="2184120" progId="Equation.DSMT4">
                  <p:embed/>
                </p:oleObj>
              </mc:Choice>
              <mc:Fallback>
                <p:oleObj name="Equation" r:id="rId3" imgW="6769080" imgH="21841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4600"/>
                        <a:ext cx="6769100" cy="218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Integrals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235769"/>
              </p:ext>
            </p:extLst>
          </p:nvPr>
        </p:nvGraphicFramePr>
        <p:xfrm>
          <a:off x="457200" y="1279525"/>
          <a:ext cx="8229600" cy="3590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08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9.4.3 Integration Formulas Yielding Inverse Trigonometric Functions (cont.)</a:t>
                      </a:r>
                    </a:p>
                  </a:txBody>
                  <a:tcPr marL="126609" marR="1266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5293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126609" marR="1266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416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80637"/>
              </p:ext>
            </p:extLst>
          </p:nvPr>
        </p:nvGraphicFramePr>
        <p:xfrm>
          <a:off x="530352" y="2438400"/>
          <a:ext cx="6845300" cy="218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Equation" r:id="rId3" imgW="6845040" imgH="2184120" progId="Equation.DSMT4">
                  <p:embed/>
                </p:oleObj>
              </mc:Choice>
              <mc:Fallback>
                <p:oleObj name="Equation" r:id="rId3" imgW="6845040" imgH="21841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6845300" cy="218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Integrals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9314101"/>
              </p:ext>
            </p:extLst>
          </p:nvPr>
        </p:nvGraphicFramePr>
        <p:xfrm>
          <a:off x="457200" y="1279525"/>
          <a:ext cx="8229600" cy="3368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78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9.4.3 Integration Formulas Yielding Inverse Trigonometric Functions (cont.)</a:t>
                      </a:r>
                    </a:p>
                  </a:txBody>
                  <a:tcPr marL="126609" marR="1266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3795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126609" marR="1266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416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126437"/>
              </p:ext>
            </p:extLst>
          </p:nvPr>
        </p:nvGraphicFramePr>
        <p:xfrm>
          <a:off x="530352" y="2438400"/>
          <a:ext cx="65786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3" imgW="6578280" imgH="1981080" progId="Equation.DSMT4">
                  <p:embed/>
                </p:oleObj>
              </mc:Choice>
              <mc:Fallback>
                <p:oleObj name="Equation" r:id="rId3" imgW="6578280" imgH="1981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65786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Integrating Inverse Trigonometric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following integrals.</a:t>
            </a:r>
          </a:p>
          <a:p>
            <a:endParaRPr lang="en-US" dirty="0"/>
          </a:p>
          <a:p>
            <a:endParaRPr lang="en-US" dirty="0"/>
          </a:p>
          <a:p>
            <a:pPr>
              <a:spcBef>
                <a:spcPts val="2400"/>
              </a:spcBef>
            </a:pPr>
            <a:r>
              <a:rPr lang="en-US" b="1" dirty="0"/>
              <a:t>Solutions: </a:t>
            </a:r>
          </a:p>
          <a:p>
            <a:pPr marL="457200" indent="-457200"/>
            <a:r>
              <a:rPr lang="en-US" b="1" dirty="0"/>
              <a:t>a.	</a:t>
            </a:r>
            <a:r>
              <a:rPr lang="en-US" dirty="0"/>
              <a:t>Use </a:t>
            </a:r>
            <a:r>
              <a:rPr lang="en-US" i="1" dirty="0"/>
              <a:t>u</a:t>
            </a:r>
            <a:r>
              <a:rPr lang="en-US" dirty="0"/>
              <a:t>-substitution with </a:t>
            </a:r>
            <a:r>
              <a:rPr lang="en-US" i="1" dirty="0">
                <a:solidFill>
                  <a:srgbClr val="000099"/>
                </a:solidFill>
              </a:rPr>
              <a:t>u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/>
              <a:t> and </a:t>
            </a:r>
            <a:r>
              <a:rPr lang="en-US" i="1" dirty="0">
                <a:solidFill>
                  <a:srgbClr val="000099"/>
                </a:solidFill>
              </a:rPr>
              <a:t>du</a:t>
            </a:r>
            <a:r>
              <a:rPr lang="en-US" dirty="0">
                <a:solidFill>
                  <a:srgbClr val="000099"/>
                </a:solidFill>
              </a:rPr>
              <a:t> = 3 </a:t>
            </a:r>
            <a:r>
              <a:rPr lang="en-US" i="1" dirty="0">
                <a:solidFill>
                  <a:srgbClr val="000099"/>
                </a:solidFill>
              </a:rPr>
              <a:t>dx</a:t>
            </a:r>
            <a:r>
              <a:rPr lang="en-US" dirty="0"/>
              <a:t> along with Formula 1(a) from Table 9.4.3.</a:t>
            </a:r>
          </a:p>
        </p:txBody>
      </p:sp>
      <p:graphicFrame>
        <p:nvGraphicFramePr>
          <p:cNvPr id="229378" name="Object 2"/>
          <p:cNvGraphicFramePr>
            <a:graphicFrameLocks noChangeAspect="1"/>
          </p:cNvGraphicFramePr>
          <p:nvPr/>
        </p:nvGraphicFramePr>
        <p:xfrm>
          <a:off x="548640" y="1981200"/>
          <a:ext cx="6223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6223000" imgH="939800" progId="Equation.DSMT4">
                  <p:embed/>
                </p:oleObj>
              </mc:Choice>
              <mc:Fallback>
                <p:oleObj name="Equation" r:id="rId3" imgW="6223000" imgH="939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81200"/>
                        <a:ext cx="6223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Integrating Inverse Trigonometric Functions (cont.)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905000" y="1524000"/>
          <a:ext cx="1905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Equation" r:id="rId3" imgW="1904760" imgH="939600" progId="Equation.DSMT4">
                  <p:embed/>
                </p:oleObj>
              </mc:Choice>
              <mc:Fallback>
                <p:oleObj name="Equation" r:id="rId3" imgW="190476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524000"/>
                        <a:ext cx="1905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962400" y="1574800"/>
          <a:ext cx="2730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Equation" r:id="rId5" imgW="2730240" imgH="939600" progId="Equation.DSMT4">
                  <p:embed/>
                </p:oleObj>
              </mc:Choice>
              <mc:Fallback>
                <p:oleObj name="Equation" r:id="rId5" imgW="273024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574800"/>
                        <a:ext cx="2730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962400" y="2726267"/>
          <a:ext cx="2260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7" imgW="2260440" imgH="939600" progId="Equation.DSMT4">
                  <p:embed/>
                </p:oleObj>
              </mc:Choice>
              <mc:Fallback>
                <p:oleObj name="Equation" r:id="rId7" imgW="22604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26267"/>
                        <a:ext cx="2260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962400" y="3928534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9" imgW="1930320" imgH="838080" progId="Equation.DSMT4">
                  <p:embed/>
                </p:oleObj>
              </mc:Choice>
              <mc:Fallback>
                <p:oleObj name="Equation" r:id="rId9" imgW="1930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928534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962400" y="5029200"/>
          <a:ext cx="234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11" imgW="2349360" imgH="838080" progId="Equation.DSMT4">
                  <p:embed/>
                </p:oleObj>
              </mc:Choice>
              <mc:Fallback>
                <p:oleObj name="Equation" r:id="rId11" imgW="2349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029200"/>
                        <a:ext cx="234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Integrating Inverse Trigonometric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b.	</a:t>
            </a:r>
            <a:r>
              <a:rPr lang="en-US" dirty="0"/>
              <a:t>Use Formula 3(a) from Table 9.4.3 and the definition of </a:t>
            </a:r>
            <a:r>
              <a:rPr lang="en-US" dirty="0">
                <a:solidFill>
                  <a:srgbClr val="0000FF"/>
                </a:solidFill>
              </a:rPr>
              <a:t>tan</a:t>
            </a:r>
            <a:r>
              <a:rPr lang="en-US" baseline="30000" dirty="0">
                <a:solidFill>
                  <a:srgbClr val="0000FF"/>
                </a:solidFill>
              </a:rPr>
              <a:t>−1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1" dirty="0"/>
              <a:t>.</a:t>
            </a:r>
            <a:endParaRPr lang="en-US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133600" y="2286000"/>
          <a:ext cx="165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3" imgW="1650960" imgH="838080" progId="Equation.DSMT4">
                  <p:embed/>
                </p:oleObj>
              </mc:Choice>
              <mc:Fallback>
                <p:oleObj name="Equation" r:id="rId3" imgW="16509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0"/>
                        <a:ext cx="165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886200" y="2438400"/>
          <a:ext cx="160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5" imgW="1600200" imgH="571320" progId="Equation.DSMT4">
                  <p:embed/>
                </p:oleObj>
              </mc:Choice>
              <mc:Fallback>
                <p:oleObj name="Equation" r:id="rId5" imgW="160020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438400"/>
                        <a:ext cx="1600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886200" y="3200400"/>
          <a:ext cx="3149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7" imgW="3149280" imgH="482400" progId="Equation.DSMT4">
                  <p:embed/>
                </p:oleObj>
              </mc:Choice>
              <mc:Fallback>
                <p:oleObj name="Equation" r:id="rId7" imgW="31492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200400"/>
                        <a:ext cx="3149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863193"/>
              </p:ext>
            </p:extLst>
          </p:nvPr>
        </p:nvGraphicFramePr>
        <p:xfrm>
          <a:off x="3879850" y="3841750"/>
          <a:ext cx="1765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9" imgW="1765080" imgH="939600" progId="Equation.DSMT4">
                  <p:embed/>
                </p:oleObj>
              </mc:Choice>
              <mc:Fallback>
                <p:oleObj name="Equation" r:id="rId9" imgW="176508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3841750"/>
                        <a:ext cx="1765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188291"/>
              </p:ext>
            </p:extLst>
          </p:nvPr>
        </p:nvGraphicFramePr>
        <p:xfrm>
          <a:off x="3867150" y="49530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Equation" r:id="rId11" imgW="609480" imgH="838080" progId="Equation.DSMT4">
                  <p:embed/>
                </p:oleObj>
              </mc:Choice>
              <mc:Fallback>
                <p:oleObj name="Equation" r:id="rId11" imgW="609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49530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Sketch and evaluate basic inverse trigonometric functions.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Find the derivative of basic inverse trigonometric functions.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Find the definite and indefinite integrals of basic inverse trigonometric functions.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Inverse Trigonometric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each of the indicated values of </a:t>
            </a:r>
            <a:r>
              <a:rPr lang="en-US" i="1" dirty="0"/>
              <a:t>y.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b="1" dirty="0"/>
              <a:t>Solutions: </a:t>
            </a:r>
          </a:p>
          <a:p>
            <a:pPr marL="457200" indent="-457200"/>
            <a:r>
              <a:rPr lang="en-US" b="1" dirty="0"/>
              <a:t>a.	</a:t>
            </a:r>
            <a:r>
              <a:rPr lang="en-US" dirty="0"/>
              <a:t>For 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 sin</a:t>
            </a:r>
            <a:r>
              <a:rPr lang="en-US" baseline="30000" dirty="0">
                <a:solidFill>
                  <a:srgbClr val="0000FF"/>
                </a:solidFill>
              </a:rPr>
              <a:t>−1</a:t>
            </a:r>
            <a:r>
              <a:rPr lang="en-US" dirty="0">
                <a:solidFill>
                  <a:srgbClr val="0000FF"/>
                </a:solidFill>
              </a:rPr>
              <a:t>(1)</a:t>
            </a:r>
            <a:r>
              <a:rPr lang="en-US" dirty="0"/>
              <a:t>, we have</a:t>
            </a:r>
            <a:r>
              <a:rPr lang="en-US" dirty="0">
                <a:solidFill>
                  <a:srgbClr val="000099"/>
                </a:solidFill>
              </a:rPr>
              <a:t> sin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= 1</a:t>
            </a:r>
            <a:r>
              <a:rPr lang="en-US" dirty="0"/>
              <a:t>. Since </a:t>
            </a:r>
            <a:r>
              <a:rPr lang="en-US" i="1" dirty="0"/>
              <a:t>y </a:t>
            </a:r>
            <a:r>
              <a:rPr lang="en-US" dirty="0"/>
              <a:t>must be in </a:t>
            </a:r>
          </a:p>
          <a:p>
            <a:pPr marL="457200" indent="-457200">
              <a:spcBef>
                <a:spcPts val="2100"/>
              </a:spcBef>
            </a:pPr>
            <a:r>
              <a:rPr lang="en-US" dirty="0"/>
              <a:t>	the interval</a:t>
            </a:r>
            <a:r>
              <a:rPr lang="en-US" i="1" dirty="0"/>
              <a:t> </a:t>
            </a:r>
          </a:p>
          <a:p>
            <a:pPr>
              <a:spcBef>
                <a:spcPts val="1200"/>
              </a:spcBef>
            </a:pPr>
            <a:endParaRPr lang="en-US" dirty="0"/>
          </a:p>
        </p:txBody>
      </p:sp>
      <p:graphicFrame>
        <p:nvGraphicFramePr>
          <p:cNvPr id="2222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787665"/>
              </p:ext>
            </p:extLst>
          </p:nvPr>
        </p:nvGraphicFramePr>
        <p:xfrm>
          <a:off x="568325" y="1797050"/>
          <a:ext cx="662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3" imgW="6629400" imgH="939600" progId="Equation.DSMT4">
                  <p:embed/>
                </p:oleObj>
              </mc:Choice>
              <mc:Fallback>
                <p:oleObj name="Equation" r:id="rId3" imgW="6629400" imgH="9396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1797050"/>
                        <a:ext cx="662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559653"/>
              </p:ext>
            </p:extLst>
          </p:nvPr>
        </p:nvGraphicFramePr>
        <p:xfrm>
          <a:off x="2730500" y="3873500"/>
          <a:ext cx="2514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5" imgW="2514600" imgH="927000" progId="Equation.DSMT4">
                  <p:embed/>
                </p:oleObj>
              </mc:Choice>
              <mc:Fallback>
                <p:oleObj name="Equation" r:id="rId5" imgW="2514600" imgH="9270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3873500"/>
                        <a:ext cx="2514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3571022"/>
              </p:ext>
            </p:extLst>
          </p:nvPr>
        </p:nvGraphicFramePr>
        <p:xfrm>
          <a:off x="971550" y="4876800"/>
          <a:ext cx="293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7" imgW="2933640" imgH="838080" progId="Equation.DSMT4">
                  <p:embed/>
                </p:oleObj>
              </mc:Choice>
              <mc:Fallback>
                <p:oleObj name="Equation" r:id="rId7" imgW="2933640" imgH="8380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876800"/>
                        <a:ext cx="293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Inverse Trigonometric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b.	</a:t>
            </a:r>
            <a:r>
              <a:rPr lang="en-US" dirty="0"/>
              <a:t>For                                 we have                         Since </a:t>
            </a:r>
            <a:r>
              <a:rPr lang="en-US" i="1" dirty="0"/>
              <a:t>y</a:t>
            </a:r>
            <a:r>
              <a:rPr lang="en-US" dirty="0"/>
              <a:t> </a:t>
            </a:r>
          </a:p>
          <a:p>
            <a:pPr marL="457200" indent="-457200">
              <a:spcBef>
                <a:spcPts val="3000"/>
              </a:spcBef>
            </a:pPr>
            <a:r>
              <a:rPr lang="en-US" dirty="0"/>
              <a:t>	must be in the interval</a:t>
            </a:r>
          </a:p>
        </p:txBody>
      </p:sp>
      <p:graphicFrame>
        <p:nvGraphicFramePr>
          <p:cNvPr id="2232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252932"/>
              </p:ext>
            </p:extLst>
          </p:nvPr>
        </p:nvGraphicFramePr>
        <p:xfrm>
          <a:off x="1574800" y="1104900"/>
          <a:ext cx="2413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3" imgW="2412720" imgH="939600" progId="Equation.DSMT4">
                  <p:embed/>
                </p:oleObj>
              </mc:Choice>
              <mc:Fallback>
                <p:oleObj name="Equation" r:id="rId3" imgW="2412720" imgH="9396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1104900"/>
                        <a:ext cx="2413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184911"/>
              </p:ext>
            </p:extLst>
          </p:nvPr>
        </p:nvGraphicFramePr>
        <p:xfrm>
          <a:off x="5410200" y="1130300"/>
          <a:ext cx="1778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5" imgW="1777680" imgH="876240" progId="Equation.DSMT4">
                  <p:embed/>
                </p:oleObj>
              </mc:Choice>
              <mc:Fallback>
                <p:oleObj name="Equation" r:id="rId5" imgW="1777680" imgH="8762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130300"/>
                        <a:ext cx="1778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942623"/>
              </p:ext>
            </p:extLst>
          </p:nvPr>
        </p:nvGraphicFramePr>
        <p:xfrm>
          <a:off x="4216400" y="1911350"/>
          <a:ext cx="275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7" imgW="2755800" imgH="927000" progId="Equation.DSMT4">
                  <p:embed/>
                </p:oleObj>
              </mc:Choice>
              <mc:Fallback>
                <p:oleObj name="Equation" r:id="rId7" imgW="2755800" imgH="9270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1911350"/>
                        <a:ext cx="275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829126"/>
              </p:ext>
            </p:extLst>
          </p:nvPr>
        </p:nvGraphicFramePr>
        <p:xfrm>
          <a:off x="996950" y="2857500"/>
          <a:ext cx="3657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9" imgW="3809880" imgH="939600" progId="Equation.DSMT4">
                  <p:embed/>
                </p:oleObj>
              </mc:Choice>
              <mc:Fallback>
                <p:oleObj name="Equation" r:id="rId9" imgW="3809880" imgH="9396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857500"/>
                        <a:ext cx="3657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956126"/>
              </p:ext>
            </p:extLst>
          </p:nvPr>
        </p:nvGraphicFramePr>
        <p:xfrm>
          <a:off x="457200" y="1279525"/>
          <a:ext cx="8229600" cy="457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3071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Table 9.4.1  Inverse Trigonometric Functions</a:t>
                      </a:r>
                    </a:p>
                  </a:txBody>
                  <a:tcPr marL="109728" marR="109728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5014">
                <a:tc>
                  <a:txBody>
                    <a:bodyPr/>
                    <a:lstStyle/>
                    <a:p>
                      <a:pPr algn="ctr"/>
                      <a:r>
                        <a:rPr lang="en-US" sz="2800" b="1" baseline="0" dirty="0">
                          <a:solidFill>
                            <a:srgbClr val="000000"/>
                          </a:solidFill>
                        </a:rPr>
                        <a:t>Function</a:t>
                      </a:r>
                    </a:p>
                  </a:txBody>
                  <a:tcPr marL="109728" marR="1097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baseline="0" dirty="0">
                          <a:solidFill>
                            <a:srgbClr val="000000"/>
                          </a:solidFill>
                        </a:rPr>
                        <a:t>Domain</a:t>
                      </a:r>
                    </a:p>
                    <a:p>
                      <a:pPr algn="ctr"/>
                      <a:r>
                        <a:rPr lang="en-US" sz="2800" b="1" baseline="0" dirty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en-US" sz="2800" b="1" i="1" baseline="0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2800" b="1" baseline="0" dirty="0">
                          <a:solidFill>
                            <a:srgbClr val="000000"/>
                          </a:solidFill>
                        </a:rPr>
                        <a:t> values)</a:t>
                      </a:r>
                    </a:p>
                  </a:txBody>
                  <a:tcPr marL="109728" marR="1097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baseline="0" dirty="0">
                          <a:solidFill>
                            <a:srgbClr val="000000"/>
                          </a:solidFill>
                        </a:rPr>
                        <a:t>Range</a:t>
                      </a:r>
                    </a:p>
                    <a:p>
                      <a:pPr algn="ctr"/>
                      <a:r>
                        <a:rPr lang="en-US" sz="2800" b="1" baseline="0" dirty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en-US" sz="2800" b="1" i="1" baseline="0" dirty="0">
                          <a:solidFill>
                            <a:srgbClr val="000000"/>
                          </a:solidFill>
                        </a:rPr>
                        <a:t>y</a:t>
                      </a:r>
                      <a:r>
                        <a:rPr lang="en-US" sz="2800" b="1" baseline="0" dirty="0">
                          <a:solidFill>
                            <a:srgbClr val="000000"/>
                          </a:solidFill>
                        </a:rPr>
                        <a:t> values)</a:t>
                      </a:r>
                    </a:p>
                  </a:txBody>
                  <a:tcPr marL="109728" marR="10972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3914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marL="109728" marR="109728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marL="109728" marR="109728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marL="109728" marR="10972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Trigonometric Functions</a:t>
            </a: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14400" y="3289300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Equation" r:id="rId3" imgW="1422360" imgH="444240" progId="Equation.DSMT4">
                  <p:embed/>
                </p:oleObj>
              </mc:Choice>
              <mc:Fallback>
                <p:oleObj name="Equation" r:id="rId3" imgW="14223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89300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14400" y="42037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5" imgW="1498320" imgH="444240" progId="Equation.DSMT4">
                  <p:embed/>
                </p:oleObj>
              </mc:Choice>
              <mc:Fallback>
                <p:oleObj name="Equation" r:id="rId5" imgW="14983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2037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14400" y="51181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7" imgW="1498320" imgH="444240" progId="Equation.DSMT4">
                  <p:embed/>
                </p:oleObj>
              </mc:Choice>
              <mc:Fallback>
                <p:oleObj name="Equation" r:id="rId7" imgW="149832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1181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070350" y="4191000"/>
          <a:ext cx="101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9" imgW="1015920" imgH="469800" progId="Equation.DSMT4">
                  <p:embed/>
                </p:oleObj>
              </mc:Choice>
              <mc:Fallback>
                <p:oleObj name="Equation" r:id="rId9" imgW="10159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4191000"/>
                        <a:ext cx="101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070350" y="3276600"/>
          <a:ext cx="101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11" imgW="1015920" imgH="469800" progId="Equation.DSMT4">
                  <p:embed/>
                </p:oleObj>
              </mc:Choice>
              <mc:Fallback>
                <p:oleObj name="Equation" r:id="rId11" imgW="101592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3276600"/>
                        <a:ext cx="101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924300" y="5105400"/>
          <a:ext cx="130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Equation" r:id="rId13" imgW="1307880" imgH="469800" progId="Equation.DSMT4">
                  <p:embed/>
                </p:oleObj>
              </mc:Choice>
              <mc:Fallback>
                <p:oleObj name="Equation" r:id="rId13" imgW="130788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5105400"/>
                        <a:ext cx="130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972251"/>
              </p:ext>
            </p:extLst>
          </p:nvPr>
        </p:nvGraphicFramePr>
        <p:xfrm>
          <a:off x="6565900" y="3041650"/>
          <a:ext cx="1320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Equation" r:id="rId15" imgW="1320480" imgH="939600" progId="Equation.DSMT4">
                  <p:embed/>
                </p:oleObj>
              </mc:Choice>
              <mc:Fallback>
                <p:oleObj name="Equation" r:id="rId15" imgW="1320480" imgH="939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3041650"/>
                        <a:ext cx="1320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735494"/>
              </p:ext>
            </p:extLst>
          </p:nvPr>
        </p:nvGraphicFramePr>
        <p:xfrm>
          <a:off x="6762750" y="4191000"/>
          <a:ext cx="92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Equation" r:id="rId17" imgW="927000" imgH="469800" progId="Equation.DSMT4">
                  <p:embed/>
                </p:oleObj>
              </mc:Choice>
              <mc:Fallback>
                <p:oleObj name="Equation" r:id="rId17" imgW="92700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0" y="4191000"/>
                        <a:ext cx="92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289995"/>
              </p:ext>
            </p:extLst>
          </p:nvPr>
        </p:nvGraphicFramePr>
        <p:xfrm>
          <a:off x="6553200" y="4870450"/>
          <a:ext cx="1346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Equation" r:id="rId19" imgW="1346040" imgH="939600" progId="Equation.DSMT4">
                  <p:embed/>
                </p:oleObj>
              </mc:Choice>
              <mc:Fallback>
                <p:oleObj name="Equation" r:id="rId19" imgW="1346040" imgH="939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870450"/>
                        <a:ext cx="1346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1023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Inverse Trigonometric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each of the indicated values of </a:t>
            </a:r>
            <a:r>
              <a:rPr lang="en-US" i="1" dirty="0"/>
              <a:t>y.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b="1" dirty="0"/>
              <a:t>Solutions: </a:t>
            </a:r>
          </a:p>
          <a:p>
            <a:pPr marL="457200" indent="-457200"/>
            <a:r>
              <a:rPr lang="en-US" b="1" dirty="0"/>
              <a:t>a.	</a:t>
            </a:r>
            <a:r>
              <a:rPr lang="en-US" dirty="0"/>
              <a:t>For                           we have                    Therefore, </a:t>
            </a:r>
          </a:p>
          <a:p>
            <a:pPr marL="457200" indent="-457200">
              <a:spcBef>
                <a:spcPts val="2400"/>
              </a:spcBef>
            </a:pPr>
            <a:r>
              <a:rPr lang="en-US" dirty="0"/>
              <a:t>	since </a:t>
            </a:r>
            <a:r>
              <a:rPr lang="en-US" i="1" dirty="0"/>
              <a:t>y</a:t>
            </a:r>
            <a:r>
              <a:rPr lang="en-US" dirty="0"/>
              <a:t> must be in the interval </a:t>
            </a:r>
          </a:p>
        </p:txBody>
      </p:sp>
      <p:graphicFrame>
        <p:nvGraphicFramePr>
          <p:cNvPr id="2242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262919"/>
              </p:ext>
            </p:extLst>
          </p:nvPr>
        </p:nvGraphicFramePr>
        <p:xfrm>
          <a:off x="549275" y="1898650"/>
          <a:ext cx="6489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3" imgW="6489360" imgH="939600" progId="Equation.DSMT4">
                  <p:embed/>
                </p:oleObj>
              </mc:Choice>
              <mc:Fallback>
                <p:oleObj name="Equation" r:id="rId3" imgW="6489360" imgH="939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898650"/>
                        <a:ext cx="6489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995744"/>
              </p:ext>
            </p:extLst>
          </p:nvPr>
        </p:nvGraphicFramePr>
        <p:xfrm>
          <a:off x="1562100" y="3136900"/>
          <a:ext cx="1981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5" imgW="1981080" imgH="939600" progId="Equation.DSMT4">
                  <p:embed/>
                </p:oleObj>
              </mc:Choice>
              <mc:Fallback>
                <p:oleObj name="Equation" r:id="rId5" imgW="1981080" imgH="9396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3136900"/>
                        <a:ext cx="1981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854226"/>
              </p:ext>
            </p:extLst>
          </p:nvPr>
        </p:nvGraphicFramePr>
        <p:xfrm>
          <a:off x="4921250" y="3175000"/>
          <a:ext cx="1358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7" imgW="1358640" imgH="825480" progId="Equation.DSMT4">
                  <p:embed/>
                </p:oleObj>
              </mc:Choice>
              <mc:Fallback>
                <p:oleObj name="Equation" r:id="rId7" imgW="1358640" imgH="8254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3175000"/>
                        <a:ext cx="1358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828574"/>
              </p:ext>
            </p:extLst>
          </p:nvPr>
        </p:nvGraphicFramePr>
        <p:xfrm>
          <a:off x="5365750" y="389255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9" imgW="1904760" imgH="838080" progId="Equation.DSMT4">
                  <p:embed/>
                </p:oleObj>
              </mc:Choice>
              <mc:Fallback>
                <p:oleObj name="Equation" r:id="rId9" imgW="1904760" imgH="83808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0" y="3892550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Inverse Trigonometric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b.</a:t>
            </a:r>
            <a:r>
              <a:rPr lang="en-US" dirty="0"/>
              <a:t>	For                            we have </a:t>
            </a:r>
            <a:r>
              <a:rPr lang="en-US" dirty="0">
                <a:solidFill>
                  <a:srgbClr val="000099"/>
                </a:solidFill>
              </a:rPr>
              <a:t>tan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= −1</a:t>
            </a:r>
            <a:r>
              <a:rPr lang="en-US" dirty="0"/>
              <a:t> with </a:t>
            </a:r>
            <a:r>
              <a:rPr lang="en-US" i="1" dirty="0"/>
              <a:t>y</a:t>
            </a:r>
            <a:r>
              <a:rPr lang="en-US" dirty="0"/>
              <a:t> in the </a:t>
            </a:r>
          </a:p>
          <a:p>
            <a:pPr marL="457200" indent="-457200">
              <a:spcBef>
                <a:spcPts val="2400"/>
              </a:spcBef>
            </a:pPr>
            <a:r>
              <a:rPr lang="en-US" dirty="0"/>
              <a:t>	interval                    Therefore, 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en-US" b="1" dirty="0"/>
              <a:t>Note: </a:t>
            </a:r>
            <a:r>
              <a:rPr lang="en-US" dirty="0"/>
              <a:t>A common error in this problem is to say that </a:t>
            </a:r>
          </a:p>
          <a:p>
            <a:pPr>
              <a:spcBef>
                <a:spcPts val="1800"/>
              </a:spcBef>
            </a:pPr>
            <a:r>
              <a:rPr lang="en-US" dirty="0"/>
              <a:t>               While                            is a true statement, </a:t>
            </a:r>
          </a:p>
          <a:p>
            <a:pPr>
              <a:spcBef>
                <a:spcPts val="1800"/>
              </a:spcBef>
            </a:pPr>
            <a:r>
              <a:rPr lang="en-US" dirty="0"/>
              <a:t>is </a:t>
            </a:r>
            <a:r>
              <a:rPr lang="en-US" b="1" dirty="0"/>
              <a:t>not</a:t>
            </a:r>
            <a:r>
              <a:rPr lang="en-US" dirty="0"/>
              <a:t> in the interval for</a:t>
            </a:r>
          </a:p>
        </p:txBody>
      </p:sp>
      <p:graphicFrame>
        <p:nvGraphicFramePr>
          <p:cNvPr id="2252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00226"/>
              </p:ext>
            </p:extLst>
          </p:nvPr>
        </p:nvGraphicFramePr>
        <p:xfrm>
          <a:off x="1581150" y="1320800"/>
          <a:ext cx="2057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3" imgW="2057400" imgH="495000" progId="Equation.DSMT4">
                  <p:embed/>
                </p:oleObj>
              </mc:Choice>
              <mc:Fallback>
                <p:oleObj name="Equation" r:id="rId3" imgW="2057400" imgH="49500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0" y="1320800"/>
                        <a:ext cx="2057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2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20790"/>
              </p:ext>
            </p:extLst>
          </p:nvPr>
        </p:nvGraphicFramePr>
        <p:xfrm>
          <a:off x="2120900" y="1816100"/>
          <a:ext cx="1473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5" imgW="1473120" imgH="939600" progId="Equation.DSMT4">
                  <p:embed/>
                </p:oleObj>
              </mc:Choice>
              <mc:Fallback>
                <p:oleObj name="Equation" r:id="rId5" imgW="1473120" imgH="93960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1816100"/>
                        <a:ext cx="1473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2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678792"/>
              </p:ext>
            </p:extLst>
          </p:nvPr>
        </p:nvGraphicFramePr>
        <p:xfrm>
          <a:off x="5302250" y="187325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7" imgW="1193760" imgH="838080" progId="Equation.DSMT4">
                  <p:embed/>
                </p:oleObj>
              </mc:Choice>
              <mc:Fallback>
                <p:oleObj name="Equation" r:id="rId7" imgW="1193760" imgH="838080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1873250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2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627769"/>
              </p:ext>
            </p:extLst>
          </p:nvPr>
        </p:nvGraphicFramePr>
        <p:xfrm>
          <a:off x="533400" y="342265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9" imgW="1104840" imgH="838080" progId="Equation.DSMT4">
                  <p:embed/>
                </p:oleObj>
              </mc:Choice>
              <mc:Fallback>
                <p:oleObj name="Equation" r:id="rId9" imgW="1104840" imgH="83808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42265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29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842647"/>
              </p:ext>
            </p:extLst>
          </p:nvPr>
        </p:nvGraphicFramePr>
        <p:xfrm>
          <a:off x="2692400" y="3327400"/>
          <a:ext cx="2032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Equation" r:id="rId11" imgW="2031840" imgH="939600" progId="Equation.DSMT4">
                  <p:embed/>
                </p:oleObj>
              </mc:Choice>
              <mc:Fallback>
                <p:oleObj name="Equation" r:id="rId11" imgW="2031840" imgH="939600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3327400"/>
                        <a:ext cx="2032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2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101405"/>
              </p:ext>
            </p:extLst>
          </p:nvPr>
        </p:nvGraphicFramePr>
        <p:xfrm>
          <a:off x="7696200" y="3389313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13" imgW="495000" imgH="838080" progId="Equation.DSMT4">
                  <p:embed/>
                </p:oleObj>
              </mc:Choice>
              <mc:Fallback>
                <p:oleObj name="Equation" r:id="rId13" imgW="495000" imgH="838080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389313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292" name="Object 12"/>
          <p:cNvGraphicFramePr>
            <a:graphicFrameLocks noChangeAspect="1"/>
          </p:cNvGraphicFramePr>
          <p:nvPr/>
        </p:nvGraphicFramePr>
        <p:xfrm>
          <a:off x="3975100" y="4239334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15" imgW="1040948" imgH="380835" progId="Equation.DSMT4">
                  <p:embed/>
                </p:oleObj>
              </mc:Choice>
              <mc:Fallback>
                <p:oleObj name="Equation" r:id="rId15" imgW="1040948" imgH="380835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4239334"/>
                        <a:ext cx="104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4226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4571"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9.4.2 Differentiation Formulas for Inverse Trigonometric Functions</a:t>
                      </a:r>
                    </a:p>
                  </a:txBody>
                  <a:tcPr marL="93165" marR="9316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1669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marL="93165" marR="9316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96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661439"/>
              </p:ext>
            </p:extLst>
          </p:nvPr>
        </p:nvGraphicFramePr>
        <p:xfrm>
          <a:off x="530352" y="2438400"/>
          <a:ext cx="7531100" cy="278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7530840" imgH="2781000" progId="Equation.DSMT4">
                  <p:embed/>
                </p:oleObj>
              </mc:Choice>
              <mc:Fallback>
                <p:oleObj name="Equation" r:id="rId3" imgW="7530840" imgH="2781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7531100" cy="278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4210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0340"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9.4.2 Differentiation Formulas for Inverse Trigonometric Functions (cont.)</a:t>
                      </a:r>
                    </a:p>
                  </a:txBody>
                  <a:tcPr marL="93165" marR="9316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590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marL="93165" marR="9316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96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661439"/>
              </p:ext>
            </p:extLst>
          </p:nvPr>
        </p:nvGraphicFramePr>
        <p:xfrm>
          <a:off x="530352" y="2438400"/>
          <a:ext cx="7759700" cy="278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3" imgW="7759440" imgH="2781000" progId="Equation.DSMT4">
                  <p:embed/>
                </p:oleObj>
              </mc:Choice>
              <mc:Fallback>
                <p:oleObj name="Equation" r:id="rId3" imgW="7759440" imgH="2781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7759700" cy="278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260</Words>
  <Application>Microsoft Office PowerPoint</Application>
  <PresentationFormat>On-screen Show (4:3)</PresentationFormat>
  <Paragraphs>72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Courier New</vt:lpstr>
      <vt:lpstr>Calibri</vt:lpstr>
      <vt:lpstr>Arial</vt:lpstr>
      <vt:lpstr>Office Theme</vt:lpstr>
      <vt:lpstr>MathType 6.0 Equation</vt:lpstr>
      <vt:lpstr>Equation</vt:lpstr>
      <vt:lpstr>Section 9.4</vt:lpstr>
      <vt:lpstr>Objectives</vt:lpstr>
      <vt:lpstr>Example 1: Inverse Trigonometric Functions</vt:lpstr>
      <vt:lpstr>Example 1: Inverse Trigonometric Functions (cont.)</vt:lpstr>
      <vt:lpstr>Inverse Trigonometric Functions</vt:lpstr>
      <vt:lpstr>Example 2: Inverse Trigonometric Functions</vt:lpstr>
      <vt:lpstr>Example 2: Inverse Trigonometric Functions (cont.)</vt:lpstr>
      <vt:lpstr>Derivatives</vt:lpstr>
      <vt:lpstr>Derivatives</vt:lpstr>
      <vt:lpstr>Derivatives</vt:lpstr>
      <vt:lpstr>Example 3: Differentiating Inverse  Trigonometric Functions</vt:lpstr>
      <vt:lpstr>Example 3: Differentiating Inverse  Trigonometric Functions (cont.)</vt:lpstr>
      <vt:lpstr>Example 4: Differentiating Inverse  Trigonometric Functions</vt:lpstr>
      <vt:lpstr>Integrals</vt:lpstr>
      <vt:lpstr>Integrals</vt:lpstr>
      <vt:lpstr>Integrals</vt:lpstr>
      <vt:lpstr>Example 5: Integrating Inverse Trigonometric Functions</vt:lpstr>
      <vt:lpstr>Example 5: Integrating Inverse Trigonometric Functions (cont.)</vt:lpstr>
      <vt:lpstr>Example 5: Integrating Inverse Trigonometric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Daniel Breuer</cp:lastModifiedBy>
  <cp:revision>44</cp:revision>
  <dcterms:created xsi:type="dcterms:W3CDTF">2013-04-26T14:43:13Z</dcterms:created>
  <dcterms:modified xsi:type="dcterms:W3CDTF">2018-09-06T19:23:12Z</dcterms:modified>
</cp:coreProperties>
</file>