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96" r:id="rId3"/>
  </p:sldMasterIdLst>
  <p:notesMasterIdLst>
    <p:notesMasterId r:id="rId17"/>
  </p:notesMasterIdLst>
  <p:sldIdLst>
    <p:sldId id="293" r:id="rId4"/>
    <p:sldId id="351" r:id="rId5"/>
    <p:sldId id="259" r:id="rId6"/>
    <p:sldId id="260" r:id="rId7"/>
    <p:sldId id="261" r:id="rId8"/>
    <p:sldId id="262" r:id="rId9"/>
    <p:sldId id="263" r:id="rId10"/>
    <p:sldId id="272" r:id="rId11"/>
    <p:sldId id="273" r:id="rId12"/>
    <p:sldId id="296" r:id="rId13"/>
    <p:sldId id="297" r:id="rId14"/>
    <p:sldId id="298"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CCA49C"/>
    <a:srgbClr val="386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76843" autoAdjust="0"/>
  </p:normalViewPr>
  <p:slideViewPr>
    <p:cSldViewPr>
      <p:cViewPr varScale="1">
        <p:scale>
          <a:sx n="46" d="100"/>
          <a:sy n="46" d="100"/>
        </p:scale>
        <p:origin x="43" y="3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34F23E-FE07-4A81-82F8-A1F41B24ECAD}" type="datetimeFigureOut">
              <a:rPr lang="en-US" smtClean="0"/>
              <a:t>3/14/2023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0050C9-FC5B-4C10-BA78-5E5B86D633CC}" type="slidenum">
              <a:rPr lang="en-US" smtClean="0"/>
              <a:t>‹#›</a:t>
            </a:fld>
            <a:endParaRPr lang="en-US"/>
          </a:p>
        </p:txBody>
      </p:sp>
    </p:spTree>
    <p:extLst>
      <p:ext uri="{BB962C8B-B14F-4D97-AF65-F5344CB8AC3E}">
        <p14:creationId xmlns:p14="http://schemas.microsoft.com/office/powerpoint/2010/main" val="157859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Nouns</a:t>
            </a:r>
          </a:p>
        </p:txBody>
      </p:sp>
      <p:sp>
        <p:nvSpPr>
          <p:cNvPr id="4" name="Slide Number Placeholder 3"/>
          <p:cNvSpPr>
            <a:spLocks noGrp="1"/>
          </p:cNvSpPr>
          <p:nvPr>
            <p:ph type="sldNum" sz="quarter" idx="5"/>
          </p:nvPr>
        </p:nvSpPr>
        <p:spPr/>
        <p:txBody>
          <a:bodyPr/>
          <a:lstStyle/>
          <a:p>
            <a:fld id="{EB0050C9-FC5B-4C10-BA78-5E5B86D633CC}" type="slidenum">
              <a:rPr lang="en-US" smtClean="0"/>
              <a:t>1</a:t>
            </a:fld>
            <a:endParaRPr lang="en-US"/>
          </a:p>
        </p:txBody>
      </p:sp>
    </p:spTree>
    <p:extLst>
      <p:ext uri="{BB962C8B-B14F-4D97-AF65-F5344CB8AC3E}">
        <p14:creationId xmlns:p14="http://schemas.microsoft.com/office/powerpoint/2010/main" val="18793300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 indirect object receives a direct object. Here’s an example: “He tossed Ava the keys.” “Ava” is a noun, and it’s the indirect object that receives “keys,” which is the direct object being tossed.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10</a:t>
            </a:fld>
            <a:endParaRPr lang="en-US"/>
          </a:p>
        </p:txBody>
      </p:sp>
    </p:spTree>
    <p:extLst>
      <p:ext uri="{BB962C8B-B14F-4D97-AF65-F5344CB8AC3E}">
        <p14:creationId xmlns:p14="http://schemas.microsoft.com/office/powerpoint/2010/main" val="6073360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 object of a preposition completes a prepositional phrase. Here’s an example: “She ran to the car.” The prepositional phrase is “to the car.” It begins with the preposition “to,” and it ends with “car,” which is a noun and the object of the preposition.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11</a:t>
            </a:fld>
            <a:endParaRPr lang="en-US"/>
          </a:p>
        </p:txBody>
      </p:sp>
    </p:spTree>
    <p:extLst>
      <p:ext uri="{BB962C8B-B14F-4D97-AF65-F5344CB8AC3E}">
        <p14:creationId xmlns:p14="http://schemas.microsoft.com/office/powerpoint/2010/main" val="9616006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Finally, a noun can function as an adjective. An adjective describes nouns or pronouns. Here’s an example: “The car speakers blared music.” “Car” is a noun, and it’s also functioning as an adjective here because it’s describing “speakers,” another noun.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12</a:t>
            </a:fld>
            <a:endParaRPr lang="en-US"/>
          </a:p>
        </p:txBody>
      </p:sp>
    </p:spTree>
    <p:extLst>
      <p:ext uri="{BB962C8B-B14F-4D97-AF65-F5344CB8AC3E}">
        <p14:creationId xmlns:p14="http://schemas.microsoft.com/office/powerpoint/2010/main" val="20956958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By keeping this information in mind, you will be well-prepared to identify and use nouns!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13</a:t>
            </a:fld>
            <a:endParaRPr lang="en-US"/>
          </a:p>
        </p:txBody>
      </p:sp>
    </p:spTree>
    <p:extLst>
      <p:ext uri="{BB962C8B-B14F-4D97-AF65-F5344CB8AC3E}">
        <p14:creationId xmlns:p14="http://schemas.microsoft.com/office/powerpoint/2010/main" val="470325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video will help you understand nouns by covering the following topics: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Common and Proper Nouns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Singular and Plural Nouns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Count and Non-count Nouns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Compound Nouns, and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Functions of Nouns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2</a:t>
            </a:fld>
            <a:endParaRPr lang="en-US"/>
          </a:p>
        </p:txBody>
      </p:sp>
    </p:spTree>
    <p:extLst>
      <p:ext uri="{BB962C8B-B14F-4D97-AF65-F5344CB8AC3E}">
        <p14:creationId xmlns:p14="http://schemas.microsoft.com/office/powerpoint/2010/main" val="3878325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What is a noun? A noun is the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who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or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what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a sentence. Nouns are essential building blocks of language because they represent people, places, things, events, and ideas.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3</a:t>
            </a:fld>
            <a:endParaRPr lang="en-US"/>
          </a:p>
        </p:txBody>
      </p:sp>
    </p:spTree>
    <p:extLst>
      <p:ext uri="{BB962C8B-B14F-4D97-AF65-F5344CB8AC3E}">
        <p14:creationId xmlns:p14="http://schemas.microsoft.com/office/powerpoint/2010/main" val="2606540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First, let’s review common and proper nouns.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Common nouns name nonspecific people, places, things, events, and ideas, while proper nouns name specific people, places, things, events, and ideas. For this reason, proper nouns are always capitalized, but common nouns are only capitalized when they appear at the beginning of a sentence.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Here’s some examples: “author” is a lowercase common noun, while “Harper Lee” is a capitalized proper noun that refers to a specific person. Similarly, “movie” is a lowercase common noun, while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You’ve Got Mail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 specific movie, is capitalized. Finally, “app” is a lowercase common noun, while “Instagram,” a specific app, is capitalized.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4</a:t>
            </a:fld>
            <a:endParaRPr lang="en-US"/>
          </a:p>
        </p:txBody>
      </p:sp>
    </p:spTree>
    <p:extLst>
      <p:ext uri="{BB962C8B-B14F-4D97-AF65-F5344CB8AC3E}">
        <p14:creationId xmlns:p14="http://schemas.microsoft.com/office/powerpoint/2010/main" val="2884557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Next, let’s review singular and plural nouns.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Singular nouns refer to one person, place, thing, event, or idea, while plural nouns refer to multiple people, places, things, events, or ideas.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“Leader,” “Cambodian,” and “child” are all singular nouns. The plural versions are “leaders,” “Cambodians,” and “children.”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5</a:t>
            </a:fld>
            <a:endParaRPr lang="en-US"/>
          </a:p>
        </p:txBody>
      </p:sp>
    </p:spTree>
    <p:extLst>
      <p:ext uri="{BB962C8B-B14F-4D97-AF65-F5344CB8AC3E}">
        <p14:creationId xmlns:p14="http://schemas.microsoft.com/office/powerpoint/2010/main" val="933485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Next up are count and non-count nouns.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Like the names suggest, count nouns can be counted, while non-count nouns cannot be counted.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For instance, you can count glasses of milk and grains of sand because “glass” and “grain” are count nouns; you can make them plural. However, you can’t count the milk or sand because they’re non-count nouns.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6</a:t>
            </a:fld>
            <a:endParaRPr lang="en-US"/>
          </a:p>
        </p:txBody>
      </p:sp>
    </p:spTree>
    <p:extLst>
      <p:ext uri="{BB962C8B-B14F-4D97-AF65-F5344CB8AC3E}">
        <p14:creationId xmlns:p14="http://schemas.microsoft.com/office/powerpoint/2010/main" val="3385106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last noun type we’ll review is compound nouns. Compound nouns are made up of more than one word. For example, “bus stop” is two words. “Sister-in-law” is three words joined by hyphens. “Sunrise” is two words that have been mashed together into one word.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7</a:t>
            </a:fld>
            <a:endParaRPr lang="en-US"/>
          </a:p>
        </p:txBody>
      </p:sp>
    </p:spTree>
    <p:extLst>
      <p:ext uri="{BB962C8B-B14F-4D97-AF65-F5344CB8AC3E}">
        <p14:creationId xmlns:p14="http://schemas.microsoft.com/office/powerpoint/2010/main" val="2829872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Now, let’s review the functions of nouns.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First, a noun can be the subject of a sentence–who or what the sentence is about. Here’s an example: “The day was finally over.” “Day” is a noun and the subject of the sentence.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8</a:t>
            </a:fld>
            <a:endParaRPr lang="en-US"/>
          </a:p>
        </p:txBody>
      </p:sp>
    </p:spTree>
    <p:extLst>
      <p:ext uri="{BB962C8B-B14F-4D97-AF65-F5344CB8AC3E}">
        <p14:creationId xmlns:p14="http://schemas.microsoft.com/office/powerpoint/2010/main" val="1153766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Second, a noun can function as an object: a direct object, an indirect object, or an object of a preposition.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direct object receives the action of a verb. Here’s an example: “He locked the door behind him.” “Door” is a noun, and it’s functioning as a direct object that receives the action of “locked,” which is the verb.</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0050C9-FC5B-4C10-BA78-5E5B86D633CC}" type="slidenum">
              <a:rPr lang="en-US" smtClean="0"/>
              <a:t>9</a:t>
            </a:fld>
            <a:endParaRPr lang="en-US"/>
          </a:p>
        </p:txBody>
      </p:sp>
    </p:spTree>
    <p:extLst>
      <p:ext uri="{BB962C8B-B14F-4D97-AF65-F5344CB8AC3E}">
        <p14:creationId xmlns:p14="http://schemas.microsoft.com/office/powerpoint/2010/main" val="1074864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2B7C8C5-FF2F-4E2D-8173-D04F3DE74409}"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594969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B7C8C5-FF2F-4E2D-8173-D04F3DE74409}"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240040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B7C8C5-FF2F-4E2D-8173-D04F3DE74409}"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1531417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33002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00815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13052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00503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30665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8408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71641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3196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B7C8C5-FF2F-4E2D-8173-D04F3DE74409}"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28979328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427519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69889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91473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5203756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8203929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2208498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616087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3/14/2023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138274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3/14/2023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521605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3/14/2023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00105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B7C8C5-FF2F-4E2D-8173-D04F3DE74409}"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5929828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3315380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5477010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4228568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501840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B7C8C5-FF2F-4E2D-8173-D04F3DE74409}"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4196957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B7C8C5-FF2F-4E2D-8173-D04F3DE74409}" type="datetimeFigureOut">
              <a:rPr lang="en-US" smtClean="0"/>
              <a:t>3/14/2023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1714324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B7C8C5-FF2F-4E2D-8173-D04F3DE74409}" type="datetimeFigureOut">
              <a:rPr lang="en-US" smtClean="0"/>
              <a:t>3/14/2023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449354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7C8C5-FF2F-4E2D-8173-D04F3DE74409}" type="datetimeFigureOut">
              <a:rPr lang="en-US" smtClean="0"/>
              <a:t>3/14/2023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3992327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B7C8C5-FF2F-4E2D-8173-D04F3DE74409}"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115423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B7C8C5-FF2F-4E2D-8173-D04F3DE74409}"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17E26B-0325-49CC-AE5B-6FC0E1631B88}" type="slidenum">
              <a:rPr lang="en-US" smtClean="0"/>
              <a:t>‹#›</a:t>
            </a:fld>
            <a:endParaRPr lang="en-US"/>
          </a:p>
        </p:txBody>
      </p:sp>
    </p:spTree>
    <p:extLst>
      <p:ext uri="{BB962C8B-B14F-4D97-AF65-F5344CB8AC3E}">
        <p14:creationId xmlns:p14="http://schemas.microsoft.com/office/powerpoint/2010/main" val="3518444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6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7C8C5-FF2F-4E2D-8173-D04F3DE74409}" type="datetimeFigureOut">
              <a:rPr lang="en-US" smtClean="0"/>
              <a:t>3/14/2023</a:t>
            </a:fld>
            <a:endParaRPr lang="en-US"/>
          </a:p>
        </p:txBody>
      </p:sp>
      <p:sp>
        <p:nvSpPr>
          <p:cNvPr id="5" name="Footer Placeholder 4"/>
          <p:cNvSpPr>
            <a:spLocks noGrp="1"/>
          </p:cNvSpPr>
          <p:nvPr>
            <p:ph type="ftr" sz="quarter" idx="3"/>
          </p:nvPr>
        </p:nvSpPr>
        <p:spPr>
          <a:xfrm>
            <a:off x="4165600" y="635636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6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E26B-0325-49CC-AE5B-6FC0E1631B88}" type="slidenum">
              <a:rPr lang="en-US" smtClean="0"/>
              <a:t>‹#›</a:t>
            </a:fld>
            <a:endParaRPr lang="en-US"/>
          </a:p>
        </p:txBody>
      </p:sp>
    </p:spTree>
    <p:extLst>
      <p:ext uri="{BB962C8B-B14F-4D97-AF65-F5344CB8AC3E}">
        <p14:creationId xmlns:p14="http://schemas.microsoft.com/office/powerpoint/2010/main" val="412734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7C8C5-FF2F-4E2D-8173-D04F3DE74409}" type="datetimeFigureOut">
              <a:rPr lang="en-US" smtClean="0"/>
              <a:t>3/14/2023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E26B-0325-49CC-AE5B-6FC0E1631B88}" type="slidenum">
              <a:rPr lang="en-US" smtClean="0"/>
              <a:t>‹#›</a:t>
            </a:fld>
            <a:endParaRPr lang="en-US"/>
          </a:p>
        </p:txBody>
      </p:sp>
    </p:spTree>
    <p:extLst>
      <p:ext uri="{BB962C8B-B14F-4D97-AF65-F5344CB8AC3E}">
        <p14:creationId xmlns:p14="http://schemas.microsoft.com/office/powerpoint/2010/main" val="7869602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3/14/2023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154639917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Nouns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Functions of Nouns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81186" y="1696457"/>
            <a:ext cx="8429625" cy="646331"/>
          </a:xfrm>
          <a:prstGeom prst="rect">
            <a:avLst/>
          </a:prstGeom>
          <a:noFill/>
        </p:spPr>
        <p:txBody>
          <a:bodyPr wrap="square" rtlCol="0" anchor="ctr">
            <a:spAutoFit/>
          </a:bodyPr>
          <a:lstStyle/>
          <a:p>
            <a:pPr algn="ctr">
              <a:spcAft>
                <a:spcPts val="1800"/>
              </a:spcAft>
            </a:pPr>
            <a:r>
              <a:rPr lang="en-US" sz="3600" b="1" dirty="0">
                <a:solidFill>
                  <a:srgbClr val="627981"/>
                </a:solidFill>
              </a:rPr>
              <a:t>Indirect object: </a:t>
            </a:r>
            <a:r>
              <a:rPr lang="en-US" sz="3600" dirty="0"/>
              <a:t>receives direct object</a:t>
            </a:r>
          </a:p>
        </p:txBody>
      </p:sp>
      <p:sp>
        <p:nvSpPr>
          <p:cNvPr id="8" name="TextBox 7">
            <a:extLst>
              <a:ext uri="{FF2B5EF4-FFF2-40B4-BE49-F238E27FC236}">
                <a16:creationId xmlns:a16="http://schemas.microsoft.com/office/drawing/2014/main" id="{C4768C80-AFDB-8B51-143D-D0FAC90F1728}"/>
              </a:ext>
            </a:extLst>
          </p:cNvPr>
          <p:cNvSpPr txBox="1"/>
          <p:nvPr/>
        </p:nvSpPr>
        <p:spPr>
          <a:xfrm>
            <a:off x="1881186" y="3048000"/>
            <a:ext cx="8429625" cy="646331"/>
          </a:xfrm>
          <a:prstGeom prst="rect">
            <a:avLst/>
          </a:prstGeom>
          <a:noFill/>
        </p:spPr>
        <p:txBody>
          <a:bodyPr wrap="square" rtlCol="0" anchor="ctr">
            <a:spAutoFit/>
          </a:bodyPr>
          <a:lstStyle/>
          <a:p>
            <a:pPr algn="ctr">
              <a:spcAft>
                <a:spcPts val="1800"/>
              </a:spcAft>
            </a:pPr>
            <a:r>
              <a:rPr lang="en-US" sz="3600" dirty="0">
                <a:solidFill>
                  <a:srgbClr val="323542"/>
                </a:solidFill>
              </a:rPr>
              <a:t>He tossed </a:t>
            </a:r>
            <a:r>
              <a:rPr lang="en-US" sz="3600" b="1" dirty="0">
                <a:solidFill>
                  <a:srgbClr val="627981"/>
                </a:solidFill>
              </a:rPr>
              <a:t>Ava</a:t>
            </a:r>
            <a:r>
              <a:rPr lang="en-US" sz="3600" dirty="0">
                <a:solidFill>
                  <a:srgbClr val="323542"/>
                </a:solidFill>
              </a:rPr>
              <a:t> the keys.</a:t>
            </a:r>
          </a:p>
        </p:txBody>
      </p:sp>
      <p:sp>
        <p:nvSpPr>
          <p:cNvPr id="6" name="Arrow: Curved Down 5">
            <a:extLst>
              <a:ext uri="{FF2B5EF4-FFF2-40B4-BE49-F238E27FC236}">
                <a16:creationId xmlns:a16="http://schemas.microsoft.com/office/drawing/2014/main" id="{16A49782-BB95-205B-D2C9-7768E802751F}"/>
              </a:ext>
            </a:extLst>
          </p:cNvPr>
          <p:cNvSpPr/>
          <p:nvPr/>
        </p:nvSpPr>
        <p:spPr>
          <a:xfrm flipV="1">
            <a:off x="4991098" y="3668023"/>
            <a:ext cx="3009902" cy="731520"/>
          </a:xfrm>
          <a:prstGeom prst="curvedDownArrow">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Arrow: Curved Down 6">
            <a:extLst>
              <a:ext uri="{FF2B5EF4-FFF2-40B4-BE49-F238E27FC236}">
                <a16:creationId xmlns:a16="http://schemas.microsoft.com/office/drawing/2014/main" id="{0C0E1D51-64A2-05CA-7D13-43988260A3E1}"/>
              </a:ext>
            </a:extLst>
          </p:cNvPr>
          <p:cNvSpPr/>
          <p:nvPr/>
        </p:nvSpPr>
        <p:spPr>
          <a:xfrm flipH="1">
            <a:off x="6019800" y="2415282"/>
            <a:ext cx="1828800" cy="731520"/>
          </a:xfrm>
          <a:prstGeom prst="curvedDownArrow">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16498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Functions of Nouns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1491" y="1688770"/>
            <a:ext cx="11149014" cy="646331"/>
          </a:xfrm>
          <a:prstGeom prst="rect">
            <a:avLst/>
          </a:prstGeom>
          <a:noFill/>
        </p:spPr>
        <p:txBody>
          <a:bodyPr wrap="square" rtlCol="0" anchor="ctr">
            <a:spAutoFit/>
          </a:bodyPr>
          <a:lstStyle/>
          <a:p>
            <a:pPr algn="ctr">
              <a:spcAft>
                <a:spcPts val="1800"/>
              </a:spcAft>
            </a:pPr>
            <a:r>
              <a:rPr lang="en-US" sz="3600" b="1" dirty="0">
                <a:solidFill>
                  <a:srgbClr val="627981"/>
                </a:solidFill>
              </a:rPr>
              <a:t>Object of a preposition: </a:t>
            </a:r>
            <a:r>
              <a:rPr lang="en-US" sz="3600" dirty="0"/>
              <a:t>completes a prepositional phrase</a:t>
            </a:r>
          </a:p>
        </p:txBody>
      </p:sp>
      <p:sp>
        <p:nvSpPr>
          <p:cNvPr id="8" name="TextBox 7">
            <a:extLst>
              <a:ext uri="{FF2B5EF4-FFF2-40B4-BE49-F238E27FC236}">
                <a16:creationId xmlns:a16="http://schemas.microsoft.com/office/drawing/2014/main" id="{C4768C80-AFDB-8B51-143D-D0FAC90F1728}"/>
              </a:ext>
            </a:extLst>
          </p:cNvPr>
          <p:cNvSpPr txBox="1"/>
          <p:nvPr/>
        </p:nvSpPr>
        <p:spPr>
          <a:xfrm>
            <a:off x="1881186" y="3048000"/>
            <a:ext cx="8429625" cy="646331"/>
          </a:xfrm>
          <a:prstGeom prst="rect">
            <a:avLst/>
          </a:prstGeom>
          <a:noFill/>
        </p:spPr>
        <p:txBody>
          <a:bodyPr wrap="square" rtlCol="0" anchor="ctr">
            <a:spAutoFit/>
          </a:bodyPr>
          <a:lstStyle/>
          <a:p>
            <a:pPr algn="ctr">
              <a:spcAft>
                <a:spcPts val="1800"/>
              </a:spcAft>
            </a:pPr>
            <a:r>
              <a:rPr lang="en-US" sz="3600" dirty="0">
                <a:solidFill>
                  <a:srgbClr val="323542"/>
                </a:solidFill>
              </a:rPr>
              <a:t>She ran </a:t>
            </a:r>
            <a:r>
              <a:rPr lang="en-US" sz="3600" u="sng" dirty="0">
                <a:solidFill>
                  <a:srgbClr val="323542"/>
                </a:solidFill>
              </a:rPr>
              <a:t>to </a:t>
            </a:r>
            <a:r>
              <a:rPr lang="en-US" sz="3600" u="sng" dirty="0"/>
              <a:t>the</a:t>
            </a:r>
            <a:r>
              <a:rPr lang="en-US" sz="3600" b="1" u="sng" dirty="0"/>
              <a:t> </a:t>
            </a:r>
            <a:r>
              <a:rPr lang="en-US" sz="3600" b="1" u="sng" dirty="0">
                <a:solidFill>
                  <a:srgbClr val="627981"/>
                </a:solidFill>
              </a:rPr>
              <a:t>car</a:t>
            </a:r>
            <a:r>
              <a:rPr lang="en-US" sz="3600" dirty="0">
                <a:solidFill>
                  <a:srgbClr val="323542"/>
                </a:solidFill>
              </a:rPr>
              <a:t>.</a:t>
            </a:r>
          </a:p>
        </p:txBody>
      </p:sp>
    </p:spTree>
    <p:extLst>
      <p:ext uri="{BB962C8B-B14F-4D97-AF65-F5344CB8AC3E}">
        <p14:creationId xmlns:p14="http://schemas.microsoft.com/office/powerpoint/2010/main" val="2133805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Functions of Nouns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1491" y="1688770"/>
            <a:ext cx="11149014" cy="646331"/>
          </a:xfrm>
          <a:prstGeom prst="rect">
            <a:avLst/>
          </a:prstGeom>
          <a:noFill/>
        </p:spPr>
        <p:txBody>
          <a:bodyPr wrap="square" rtlCol="0" anchor="ctr">
            <a:spAutoFit/>
          </a:bodyPr>
          <a:lstStyle/>
          <a:p>
            <a:pPr algn="ctr">
              <a:spcAft>
                <a:spcPts val="1800"/>
              </a:spcAft>
            </a:pPr>
            <a:r>
              <a:rPr lang="en-US" sz="3600" b="1" dirty="0">
                <a:solidFill>
                  <a:srgbClr val="627981"/>
                </a:solidFill>
              </a:rPr>
              <a:t>Adjective: </a:t>
            </a:r>
            <a:r>
              <a:rPr lang="en-US" sz="3600" dirty="0"/>
              <a:t>describes nouns or pronouns</a:t>
            </a:r>
          </a:p>
        </p:txBody>
      </p:sp>
      <p:sp>
        <p:nvSpPr>
          <p:cNvPr id="8" name="TextBox 7">
            <a:extLst>
              <a:ext uri="{FF2B5EF4-FFF2-40B4-BE49-F238E27FC236}">
                <a16:creationId xmlns:a16="http://schemas.microsoft.com/office/drawing/2014/main" id="{C4768C80-AFDB-8B51-143D-D0FAC90F1728}"/>
              </a:ext>
            </a:extLst>
          </p:cNvPr>
          <p:cNvSpPr txBox="1"/>
          <p:nvPr/>
        </p:nvSpPr>
        <p:spPr>
          <a:xfrm>
            <a:off x="1881186" y="3048000"/>
            <a:ext cx="8429625" cy="646331"/>
          </a:xfrm>
          <a:prstGeom prst="rect">
            <a:avLst/>
          </a:prstGeom>
          <a:noFill/>
        </p:spPr>
        <p:txBody>
          <a:bodyPr wrap="square" rtlCol="0" anchor="ctr">
            <a:spAutoFit/>
          </a:bodyPr>
          <a:lstStyle/>
          <a:p>
            <a:pPr algn="ctr">
              <a:spcAft>
                <a:spcPts val="1800"/>
              </a:spcAft>
            </a:pPr>
            <a:r>
              <a:rPr lang="en-US" sz="3600" dirty="0">
                <a:solidFill>
                  <a:srgbClr val="323542"/>
                </a:solidFill>
              </a:rPr>
              <a:t>The </a:t>
            </a:r>
            <a:r>
              <a:rPr lang="en-US" sz="3600" b="1" dirty="0">
                <a:solidFill>
                  <a:srgbClr val="627981"/>
                </a:solidFill>
              </a:rPr>
              <a:t>car</a:t>
            </a:r>
            <a:r>
              <a:rPr lang="en-US" sz="3600" dirty="0">
                <a:solidFill>
                  <a:srgbClr val="323542"/>
                </a:solidFill>
              </a:rPr>
              <a:t> speakers blared music.</a:t>
            </a:r>
          </a:p>
        </p:txBody>
      </p:sp>
      <p:sp>
        <p:nvSpPr>
          <p:cNvPr id="6" name="Arrow: Curved Down 5">
            <a:extLst>
              <a:ext uri="{FF2B5EF4-FFF2-40B4-BE49-F238E27FC236}">
                <a16:creationId xmlns:a16="http://schemas.microsoft.com/office/drawing/2014/main" id="{4F6996CC-2377-0AB8-6FFB-20FEE324E056}"/>
              </a:ext>
            </a:extLst>
          </p:cNvPr>
          <p:cNvSpPr/>
          <p:nvPr/>
        </p:nvSpPr>
        <p:spPr>
          <a:xfrm>
            <a:off x="4267200" y="2416655"/>
            <a:ext cx="1295400" cy="731520"/>
          </a:xfrm>
          <a:prstGeom prst="curvedDownArrow">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58825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9"/>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535989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2215991"/>
          </a:xfrm>
          <a:prstGeom prst="rect">
            <a:avLst/>
          </a:prstGeom>
          <a:noFill/>
        </p:spPr>
        <p:txBody>
          <a:bodyPr wrap="square" rtlCol="0">
            <a:spAutoFit/>
          </a:bodyPr>
          <a:lstStyle/>
          <a:p>
            <a:pPr marL="285750" indent="-285750">
              <a:buFont typeface="Arial" panose="020B0604020202020204" pitchFamily="34" charset="0"/>
              <a:buChar char="•"/>
            </a:pPr>
            <a:r>
              <a:rPr lang="en-US" sz="2400" dirty="0"/>
              <a:t>Common and Proper Nouns</a:t>
            </a:r>
          </a:p>
          <a:p>
            <a:pPr marL="285750" indent="-285750">
              <a:buFont typeface="Arial" panose="020B0604020202020204" pitchFamily="34" charset="0"/>
              <a:buChar char="•"/>
            </a:pPr>
            <a:r>
              <a:rPr lang="en-US" sz="2400" dirty="0"/>
              <a:t>Singular and Plural Nouns</a:t>
            </a:r>
          </a:p>
          <a:p>
            <a:pPr marL="285750" indent="-285750">
              <a:buFont typeface="Arial" panose="020B0604020202020204" pitchFamily="34" charset="0"/>
              <a:buChar char="•"/>
            </a:pPr>
            <a:r>
              <a:rPr lang="en-US" sz="2400" dirty="0"/>
              <a:t>Count and Non-count Nouns</a:t>
            </a:r>
          </a:p>
          <a:p>
            <a:pPr marL="285750" indent="-285750">
              <a:buFont typeface="Arial" panose="020B0604020202020204" pitchFamily="34" charset="0"/>
              <a:buChar char="•"/>
            </a:pPr>
            <a:r>
              <a:rPr lang="en-US" sz="2400" dirty="0"/>
              <a:t>Compound Nouns</a:t>
            </a:r>
          </a:p>
          <a:p>
            <a:pPr marL="285750" indent="-285750">
              <a:buFont typeface="Arial" panose="020B0604020202020204" pitchFamily="34" charset="0"/>
              <a:buChar char="•"/>
            </a:pPr>
            <a:r>
              <a:rPr lang="en-US" sz="2400" dirty="0"/>
              <a:t>The Functions of Nouns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7"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Understanding Nouns</a:t>
            </a:r>
          </a:p>
        </p:txBody>
      </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898777" y="1617751"/>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People</a:t>
            </a:r>
          </a:p>
        </p:txBody>
      </p:sp>
      <p:sp>
        <p:nvSpPr>
          <p:cNvPr id="15" name="Rectangle 14"/>
          <p:cNvSpPr/>
          <p:nvPr/>
        </p:nvSpPr>
        <p:spPr>
          <a:xfrm>
            <a:off x="2794363" y="3480025"/>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Things</a:t>
            </a:r>
          </a:p>
        </p:txBody>
      </p:sp>
      <p:sp>
        <p:nvSpPr>
          <p:cNvPr id="18" name="Rectangle 17"/>
          <p:cNvSpPr/>
          <p:nvPr/>
        </p:nvSpPr>
        <p:spPr>
          <a:xfrm>
            <a:off x="7321484" y="3480026"/>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Ideas</a:t>
            </a:r>
          </a:p>
        </p:txBody>
      </p:sp>
      <p:sp>
        <p:nvSpPr>
          <p:cNvPr id="24" name="Rectangle 23"/>
          <p:cNvSpPr/>
          <p:nvPr/>
        </p:nvSpPr>
        <p:spPr>
          <a:xfrm>
            <a:off x="6214560" y="1617751"/>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Places</a:t>
            </a:r>
          </a:p>
        </p:txBody>
      </p:sp>
      <p:sp>
        <p:nvSpPr>
          <p:cNvPr id="21" name="Rectangle 20">
            <a:extLst>
              <a:ext uri="{FF2B5EF4-FFF2-40B4-BE49-F238E27FC236}">
                <a16:creationId xmlns:a16="http://schemas.microsoft.com/office/drawing/2014/main" id="{0EC91F97-D78D-907A-4519-3093153A76B7}"/>
              </a:ext>
            </a:extLst>
          </p:cNvPr>
          <p:cNvSpPr/>
          <p:nvPr/>
        </p:nvSpPr>
        <p:spPr>
          <a:xfrm>
            <a:off x="5055830" y="3480027"/>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Events</a:t>
            </a:r>
            <a:endParaRPr lang="en-US" dirty="0">
              <a:solidFill>
                <a:schemeClr val="bg1"/>
              </a:solidFill>
            </a:endParaRPr>
          </a:p>
        </p:txBody>
      </p:sp>
    </p:spTree>
    <p:extLst>
      <p:ext uri="{BB962C8B-B14F-4D97-AF65-F5344CB8AC3E}">
        <p14:creationId xmlns:p14="http://schemas.microsoft.com/office/powerpoint/2010/main" val="3889635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7"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Common and Proper Nouns</a:t>
            </a:r>
          </a:p>
        </p:txBody>
      </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9" y="1490854"/>
            <a:ext cx="8429626" cy="3517097"/>
            <a:chOff x="365111" y="1703323"/>
            <a:chExt cx="8443024" cy="3416538"/>
          </a:xfrm>
        </p:grpSpPr>
        <p:grpSp>
          <p:nvGrpSpPr>
            <p:cNvPr id="9" name="Group 8"/>
            <p:cNvGrpSpPr/>
            <p:nvPr/>
          </p:nvGrpSpPr>
          <p:grpSpPr>
            <a:xfrm>
              <a:off x="365111" y="1821206"/>
              <a:ext cx="8443024" cy="3298655"/>
              <a:chOff x="365111" y="1821206"/>
              <a:chExt cx="8443024" cy="3298655"/>
            </a:xfrm>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180836" y="3026405"/>
                <a:ext cx="811575" cy="87914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or</a:t>
                </a:r>
                <a:endParaRPr lang="en-US" sz="4800" b="1" dirty="0">
                  <a:solidFill>
                    <a:schemeClr val="bg1"/>
                  </a:solidFill>
                </a:endParaRPr>
              </a:p>
            </p:txBody>
          </p:sp>
        </p:grpSp>
        <p:sp>
          <p:nvSpPr>
            <p:cNvPr id="11" name="TextBox 10"/>
            <p:cNvSpPr txBox="1"/>
            <p:nvPr/>
          </p:nvSpPr>
          <p:spPr>
            <a:xfrm>
              <a:off x="748359" y="1703323"/>
              <a:ext cx="3325552" cy="3318643"/>
            </a:xfrm>
            <a:prstGeom prst="rect">
              <a:avLst/>
            </a:prstGeom>
            <a:noFill/>
          </p:spPr>
          <p:txBody>
            <a:bodyPr wrap="square" rtlCol="0" anchor="ctr">
              <a:spAutoFit/>
            </a:bodyPr>
            <a:lstStyle/>
            <a:p>
              <a:pPr algn="ctr">
                <a:lnSpc>
                  <a:spcPct val="150000"/>
                </a:lnSpc>
              </a:pPr>
              <a:r>
                <a:rPr lang="en-US" sz="3600" b="1" dirty="0">
                  <a:solidFill>
                    <a:schemeClr val="bg1"/>
                  </a:solidFill>
                </a:rPr>
                <a:t>Common</a:t>
              </a:r>
            </a:p>
            <a:p>
              <a:pPr algn="ctr">
                <a:lnSpc>
                  <a:spcPct val="150000"/>
                </a:lnSpc>
              </a:pPr>
              <a:r>
                <a:rPr lang="en-US" sz="3600" dirty="0">
                  <a:solidFill>
                    <a:schemeClr val="bg1"/>
                  </a:solidFill>
                </a:rPr>
                <a:t>author</a:t>
              </a:r>
            </a:p>
            <a:p>
              <a:pPr algn="ctr">
                <a:lnSpc>
                  <a:spcPct val="150000"/>
                </a:lnSpc>
              </a:pPr>
              <a:r>
                <a:rPr lang="en-US" sz="3600" dirty="0">
                  <a:solidFill>
                    <a:schemeClr val="bg1"/>
                  </a:solidFill>
                </a:rPr>
                <a:t>movie</a:t>
              </a:r>
            </a:p>
            <a:p>
              <a:pPr algn="ctr">
                <a:lnSpc>
                  <a:spcPct val="150000"/>
                </a:lnSpc>
              </a:pPr>
              <a:r>
                <a:rPr lang="en-US" sz="3600" dirty="0">
                  <a:solidFill>
                    <a:schemeClr val="bg1"/>
                  </a:solidFill>
                </a:rPr>
                <a:t>app</a:t>
              </a:r>
            </a:p>
          </p:txBody>
        </p:sp>
        <p:sp>
          <p:nvSpPr>
            <p:cNvPr id="12" name="TextBox 11"/>
            <p:cNvSpPr txBox="1"/>
            <p:nvPr/>
          </p:nvSpPr>
          <p:spPr>
            <a:xfrm>
              <a:off x="5049554" y="1703323"/>
              <a:ext cx="3325552" cy="3318642"/>
            </a:xfrm>
            <a:prstGeom prst="rect">
              <a:avLst/>
            </a:prstGeom>
            <a:noFill/>
          </p:spPr>
          <p:txBody>
            <a:bodyPr wrap="square" rtlCol="0" anchor="ctr">
              <a:spAutoFit/>
            </a:bodyPr>
            <a:lstStyle/>
            <a:p>
              <a:pPr algn="ctr">
                <a:lnSpc>
                  <a:spcPct val="150000"/>
                </a:lnSpc>
              </a:pPr>
              <a:r>
                <a:rPr lang="en-US" sz="3600" b="1" dirty="0">
                  <a:solidFill>
                    <a:schemeClr val="bg1"/>
                  </a:solidFill>
                </a:rPr>
                <a:t>Proper</a:t>
              </a:r>
            </a:p>
            <a:p>
              <a:pPr algn="ctr">
                <a:lnSpc>
                  <a:spcPct val="150000"/>
                </a:lnSpc>
              </a:pPr>
              <a:r>
                <a:rPr lang="en-US" sz="3600" dirty="0">
                  <a:solidFill>
                    <a:schemeClr val="bg1"/>
                  </a:solidFill>
                </a:rPr>
                <a:t>Harper Lee</a:t>
              </a:r>
            </a:p>
            <a:p>
              <a:pPr algn="ctr">
                <a:lnSpc>
                  <a:spcPct val="150000"/>
                </a:lnSpc>
              </a:pPr>
              <a:r>
                <a:rPr lang="en-US" sz="3600" i="1" dirty="0">
                  <a:solidFill>
                    <a:schemeClr val="bg1"/>
                  </a:solidFill>
                </a:rPr>
                <a:t>You’ve Got Mail</a:t>
              </a:r>
            </a:p>
            <a:p>
              <a:pPr algn="ctr">
                <a:lnSpc>
                  <a:spcPct val="150000"/>
                </a:lnSpc>
              </a:pPr>
              <a:r>
                <a:rPr lang="en-US" sz="3600" dirty="0">
                  <a:solidFill>
                    <a:schemeClr val="bg1"/>
                  </a:solidFill>
                </a:rPr>
                <a:t>Instagram</a:t>
              </a:r>
            </a:p>
          </p:txBody>
        </p:sp>
      </p:grpSp>
    </p:spTree>
    <p:extLst>
      <p:ext uri="{BB962C8B-B14F-4D97-AF65-F5344CB8AC3E}">
        <p14:creationId xmlns:p14="http://schemas.microsoft.com/office/powerpoint/2010/main" val="2699695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7"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Singular and Plural Nouns</a:t>
            </a:r>
          </a:p>
        </p:txBody>
      </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9" y="1490854"/>
            <a:ext cx="8429626" cy="3517097"/>
            <a:chOff x="365111" y="1703323"/>
            <a:chExt cx="8443024" cy="3416538"/>
          </a:xfrm>
        </p:grpSpPr>
        <p:grpSp>
          <p:nvGrpSpPr>
            <p:cNvPr id="9" name="Group 8"/>
            <p:cNvGrpSpPr/>
            <p:nvPr/>
          </p:nvGrpSpPr>
          <p:grpSpPr>
            <a:xfrm>
              <a:off x="365111" y="1821206"/>
              <a:ext cx="8443024" cy="3298655"/>
              <a:chOff x="365111" y="1821206"/>
              <a:chExt cx="8443024" cy="3298655"/>
            </a:xfrm>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180836" y="3026405"/>
                <a:ext cx="811575" cy="87914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or</a:t>
                </a:r>
                <a:endParaRPr lang="en-US" sz="4800" b="1" dirty="0">
                  <a:solidFill>
                    <a:schemeClr val="bg1"/>
                  </a:solidFill>
                </a:endParaRPr>
              </a:p>
            </p:txBody>
          </p:sp>
        </p:grpSp>
        <p:sp>
          <p:nvSpPr>
            <p:cNvPr id="11" name="TextBox 10"/>
            <p:cNvSpPr txBox="1"/>
            <p:nvPr/>
          </p:nvSpPr>
          <p:spPr>
            <a:xfrm>
              <a:off x="748359" y="1703324"/>
              <a:ext cx="3325552" cy="3318642"/>
            </a:xfrm>
            <a:prstGeom prst="rect">
              <a:avLst/>
            </a:prstGeom>
            <a:noFill/>
          </p:spPr>
          <p:txBody>
            <a:bodyPr wrap="square" rtlCol="0" anchor="ctr">
              <a:spAutoFit/>
            </a:bodyPr>
            <a:lstStyle/>
            <a:p>
              <a:pPr algn="ctr">
                <a:lnSpc>
                  <a:spcPct val="150000"/>
                </a:lnSpc>
              </a:pPr>
              <a:r>
                <a:rPr lang="en-US" sz="3600" b="1" dirty="0">
                  <a:solidFill>
                    <a:schemeClr val="bg1"/>
                  </a:solidFill>
                </a:rPr>
                <a:t>Singular nouns</a:t>
              </a:r>
            </a:p>
            <a:p>
              <a:pPr algn="ctr">
                <a:lnSpc>
                  <a:spcPct val="150000"/>
                </a:lnSpc>
              </a:pPr>
              <a:r>
                <a:rPr lang="en-US" sz="3600" dirty="0">
                  <a:solidFill>
                    <a:schemeClr val="bg1"/>
                  </a:solidFill>
                </a:rPr>
                <a:t>leader</a:t>
              </a:r>
            </a:p>
            <a:p>
              <a:pPr algn="ctr">
                <a:lnSpc>
                  <a:spcPct val="150000"/>
                </a:lnSpc>
              </a:pPr>
              <a:r>
                <a:rPr lang="en-US" sz="3600" dirty="0">
                  <a:solidFill>
                    <a:schemeClr val="bg1"/>
                  </a:solidFill>
                </a:rPr>
                <a:t>Cambodian</a:t>
              </a:r>
            </a:p>
            <a:p>
              <a:pPr algn="ctr">
                <a:lnSpc>
                  <a:spcPct val="150000"/>
                </a:lnSpc>
              </a:pPr>
              <a:r>
                <a:rPr lang="en-US" sz="3600" dirty="0">
                  <a:solidFill>
                    <a:schemeClr val="bg1"/>
                  </a:solidFill>
                </a:rPr>
                <a:t>child</a:t>
              </a:r>
            </a:p>
          </p:txBody>
        </p:sp>
        <p:sp>
          <p:nvSpPr>
            <p:cNvPr id="12" name="TextBox 11"/>
            <p:cNvSpPr txBox="1"/>
            <p:nvPr/>
          </p:nvSpPr>
          <p:spPr>
            <a:xfrm>
              <a:off x="5049554" y="1703323"/>
              <a:ext cx="3325552" cy="3318642"/>
            </a:xfrm>
            <a:prstGeom prst="rect">
              <a:avLst/>
            </a:prstGeom>
            <a:noFill/>
          </p:spPr>
          <p:txBody>
            <a:bodyPr wrap="square" rtlCol="0" anchor="ctr">
              <a:spAutoFit/>
            </a:bodyPr>
            <a:lstStyle/>
            <a:p>
              <a:pPr algn="ctr">
                <a:lnSpc>
                  <a:spcPct val="150000"/>
                </a:lnSpc>
              </a:pPr>
              <a:r>
                <a:rPr lang="en-US" sz="3600" b="1" dirty="0">
                  <a:solidFill>
                    <a:schemeClr val="bg1"/>
                  </a:solidFill>
                </a:rPr>
                <a:t>Plural nouns</a:t>
              </a:r>
            </a:p>
            <a:p>
              <a:pPr algn="ctr">
                <a:lnSpc>
                  <a:spcPct val="150000"/>
                </a:lnSpc>
              </a:pPr>
              <a:r>
                <a:rPr lang="en-US" sz="3600" dirty="0">
                  <a:solidFill>
                    <a:schemeClr val="bg1"/>
                  </a:solidFill>
                </a:rPr>
                <a:t>leaders</a:t>
              </a:r>
            </a:p>
            <a:p>
              <a:pPr algn="ctr">
                <a:lnSpc>
                  <a:spcPct val="150000"/>
                </a:lnSpc>
              </a:pPr>
              <a:r>
                <a:rPr lang="en-US" sz="3600" dirty="0">
                  <a:solidFill>
                    <a:schemeClr val="bg1"/>
                  </a:solidFill>
                </a:rPr>
                <a:t>Cambodians</a:t>
              </a:r>
            </a:p>
            <a:p>
              <a:pPr algn="ctr">
                <a:lnSpc>
                  <a:spcPct val="150000"/>
                </a:lnSpc>
              </a:pPr>
              <a:r>
                <a:rPr lang="en-US" sz="3600" dirty="0">
                  <a:solidFill>
                    <a:schemeClr val="bg1"/>
                  </a:solidFill>
                </a:rPr>
                <a:t>children</a:t>
              </a:r>
            </a:p>
          </p:txBody>
        </p:sp>
      </p:grpSp>
    </p:spTree>
    <p:extLst>
      <p:ext uri="{BB962C8B-B14F-4D97-AF65-F5344CB8AC3E}">
        <p14:creationId xmlns:p14="http://schemas.microsoft.com/office/powerpoint/2010/main" val="3483761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7"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Count and Non-count Nouns</a:t>
            </a:r>
          </a:p>
        </p:txBody>
      </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9" y="1612193"/>
            <a:ext cx="8429626" cy="3395744"/>
            <a:chOff x="365111" y="1821206"/>
            <a:chExt cx="8443024" cy="3298655"/>
          </a:xfrm>
        </p:grpSpPr>
        <p:grpSp>
          <p:nvGrpSpPr>
            <p:cNvPr id="9" name="Group 8"/>
            <p:cNvGrpSpPr/>
            <p:nvPr/>
          </p:nvGrpSpPr>
          <p:grpSpPr>
            <a:xfrm>
              <a:off x="365111" y="1821206"/>
              <a:ext cx="8443024" cy="3298655"/>
              <a:chOff x="365111" y="1821206"/>
              <a:chExt cx="8443024" cy="3298655"/>
            </a:xfrm>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180836" y="3026405"/>
                <a:ext cx="811575" cy="87914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or</a:t>
                </a:r>
                <a:endParaRPr lang="en-US" sz="4800" b="1" dirty="0">
                  <a:solidFill>
                    <a:schemeClr val="bg1"/>
                  </a:solidFill>
                </a:endParaRPr>
              </a:p>
            </p:txBody>
          </p:sp>
        </p:grpSp>
        <p:sp>
          <p:nvSpPr>
            <p:cNvPr id="11" name="TextBox 10"/>
            <p:cNvSpPr txBox="1"/>
            <p:nvPr/>
          </p:nvSpPr>
          <p:spPr>
            <a:xfrm>
              <a:off x="748359" y="2106942"/>
              <a:ext cx="3325552" cy="2511405"/>
            </a:xfrm>
            <a:prstGeom prst="rect">
              <a:avLst/>
            </a:prstGeom>
            <a:noFill/>
          </p:spPr>
          <p:txBody>
            <a:bodyPr wrap="square" rtlCol="0" anchor="ctr">
              <a:spAutoFit/>
            </a:bodyPr>
            <a:lstStyle/>
            <a:p>
              <a:pPr algn="ctr">
                <a:lnSpc>
                  <a:spcPct val="150000"/>
                </a:lnSpc>
              </a:pPr>
              <a:r>
                <a:rPr lang="en-US" sz="3600" b="1" dirty="0">
                  <a:solidFill>
                    <a:schemeClr val="bg1"/>
                  </a:solidFill>
                </a:rPr>
                <a:t>Count nouns</a:t>
              </a:r>
            </a:p>
            <a:p>
              <a:pPr algn="ctr">
                <a:lnSpc>
                  <a:spcPct val="150000"/>
                </a:lnSpc>
              </a:pPr>
              <a:r>
                <a:rPr lang="en-US" sz="3600" dirty="0">
                  <a:solidFill>
                    <a:schemeClr val="bg1"/>
                  </a:solidFill>
                </a:rPr>
                <a:t>glass (of milk)</a:t>
              </a:r>
            </a:p>
            <a:p>
              <a:pPr algn="ctr">
                <a:lnSpc>
                  <a:spcPct val="150000"/>
                </a:lnSpc>
              </a:pPr>
              <a:r>
                <a:rPr lang="en-US" sz="3600" dirty="0">
                  <a:solidFill>
                    <a:schemeClr val="bg1"/>
                  </a:solidFill>
                </a:rPr>
                <a:t>grains (of sand)</a:t>
              </a:r>
            </a:p>
          </p:txBody>
        </p:sp>
        <p:sp>
          <p:nvSpPr>
            <p:cNvPr id="12" name="TextBox 11"/>
            <p:cNvSpPr txBox="1"/>
            <p:nvPr/>
          </p:nvSpPr>
          <p:spPr>
            <a:xfrm>
              <a:off x="5049554" y="2106941"/>
              <a:ext cx="3505767" cy="2511405"/>
            </a:xfrm>
            <a:prstGeom prst="rect">
              <a:avLst/>
            </a:prstGeom>
            <a:noFill/>
          </p:spPr>
          <p:txBody>
            <a:bodyPr wrap="square" rtlCol="0" anchor="ctr">
              <a:spAutoFit/>
            </a:bodyPr>
            <a:lstStyle/>
            <a:p>
              <a:pPr algn="ctr">
                <a:lnSpc>
                  <a:spcPct val="150000"/>
                </a:lnSpc>
              </a:pPr>
              <a:r>
                <a:rPr lang="en-US" sz="3600" b="1" dirty="0">
                  <a:solidFill>
                    <a:schemeClr val="bg1"/>
                  </a:solidFill>
                </a:rPr>
                <a:t>Non-count nouns</a:t>
              </a:r>
              <a:endParaRPr lang="en-US" sz="3600" dirty="0">
                <a:solidFill>
                  <a:schemeClr val="bg1"/>
                </a:solidFill>
              </a:endParaRPr>
            </a:p>
            <a:p>
              <a:pPr algn="ctr">
                <a:lnSpc>
                  <a:spcPct val="150000"/>
                </a:lnSpc>
              </a:pPr>
              <a:r>
                <a:rPr lang="en-US" sz="3600" dirty="0">
                  <a:solidFill>
                    <a:schemeClr val="bg1"/>
                  </a:solidFill>
                </a:rPr>
                <a:t>milk</a:t>
              </a:r>
            </a:p>
            <a:p>
              <a:pPr algn="ctr">
                <a:lnSpc>
                  <a:spcPct val="150000"/>
                </a:lnSpc>
              </a:pPr>
              <a:r>
                <a:rPr lang="en-US" sz="3600" dirty="0">
                  <a:solidFill>
                    <a:schemeClr val="bg1"/>
                  </a:solidFill>
                </a:rPr>
                <a:t>sand</a:t>
              </a:r>
            </a:p>
          </p:txBody>
        </p:sp>
      </p:grpSp>
    </p:spTree>
    <p:extLst>
      <p:ext uri="{BB962C8B-B14F-4D97-AF65-F5344CB8AC3E}">
        <p14:creationId xmlns:p14="http://schemas.microsoft.com/office/powerpoint/2010/main" val="1492826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7"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Compound Nouns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22" name="Group 21"/>
          <p:cNvGrpSpPr/>
          <p:nvPr/>
        </p:nvGrpSpPr>
        <p:grpSpPr>
          <a:xfrm>
            <a:off x="3302891" y="1536953"/>
            <a:ext cx="5443662" cy="3416320"/>
            <a:chOff x="1906953" y="1849761"/>
            <a:chExt cx="5443662" cy="1634607"/>
          </a:xfrm>
          <a:solidFill>
            <a:srgbClr val="627981"/>
          </a:solidFill>
        </p:grpSpPr>
        <p:sp>
          <p:nvSpPr>
            <p:cNvPr id="23" name="Rectangle 22"/>
            <p:cNvSpPr/>
            <p:nvPr/>
          </p:nvSpPr>
          <p:spPr>
            <a:xfrm>
              <a:off x="1906953" y="1849761"/>
              <a:ext cx="5443662" cy="163460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24" name="TextBox 23"/>
            <p:cNvSpPr txBox="1"/>
            <p:nvPr/>
          </p:nvSpPr>
          <p:spPr>
            <a:xfrm>
              <a:off x="1967835" y="1849761"/>
              <a:ext cx="5274381" cy="1634607"/>
            </a:xfrm>
            <a:prstGeom prst="rect">
              <a:avLst/>
            </a:prstGeom>
            <a:grpFill/>
          </p:spPr>
          <p:txBody>
            <a:bodyPr wrap="square" rtlCol="0">
              <a:spAutoFit/>
            </a:bodyPr>
            <a:lstStyle/>
            <a:p>
              <a:pPr algn="ctr">
                <a:lnSpc>
                  <a:spcPct val="150000"/>
                </a:lnSpc>
              </a:pPr>
              <a:r>
                <a:rPr lang="en-US" sz="3600" b="1" dirty="0">
                  <a:solidFill>
                    <a:schemeClr val="bg1"/>
                  </a:solidFill>
                </a:rPr>
                <a:t>Compound nouns</a:t>
              </a:r>
            </a:p>
            <a:p>
              <a:pPr algn="ctr">
                <a:lnSpc>
                  <a:spcPct val="150000"/>
                </a:lnSpc>
              </a:pPr>
              <a:r>
                <a:rPr lang="en-US" sz="3600" dirty="0">
                  <a:solidFill>
                    <a:schemeClr val="bg1"/>
                  </a:solidFill>
                </a:rPr>
                <a:t>bus stop</a:t>
              </a:r>
            </a:p>
            <a:p>
              <a:pPr algn="ctr">
                <a:lnSpc>
                  <a:spcPct val="150000"/>
                </a:lnSpc>
              </a:pPr>
              <a:r>
                <a:rPr lang="en-US" sz="3600" dirty="0">
                  <a:solidFill>
                    <a:schemeClr val="bg1"/>
                  </a:solidFill>
                </a:rPr>
                <a:t>sister-in-law</a:t>
              </a:r>
            </a:p>
            <a:p>
              <a:pPr algn="ctr">
                <a:lnSpc>
                  <a:spcPct val="150000"/>
                </a:lnSpc>
              </a:pPr>
              <a:r>
                <a:rPr lang="en-US" sz="3600" dirty="0">
                  <a:solidFill>
                    <a:schemeClr val="bg1"/>
                  </a:solidFill>
                </a:rPr>
                <a:t>sunrise</a:t>
              </a:r>
            </a:p>
          </p:txBody>
        </p:sp>
      </p:grpSp>
    </p:spTree>
    <p:extLst>
      <p:ext uri="{BB962C8B-B14F-4D97-AF65-F5344CB8AC3E}">
        <p14:creationId xmlns:p14="http://schemas.microsoft.com/office/powerpoint/2010/main" val="1645940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Functions of Nouns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600325" y="2782669"/>
            <a:ext cx="6991350" cy="646331"/>
          </a:xfrm>
          <a:prstGeom prst="rect">
            <a:avLst/>
          </a:prstGeom>
          <a:noFill/>
        </p:spPr>
        <p:txBody>
          <a:bodyPr wrap="square" rtlCol="0" anchor="ctr">
            <a:spAutoFit/>
          </a:bodyPr>
          <a:lstStyle/>
          <a:p>
            <a:pPr algn="ctr">
              <a:spcAft>
                <a:spcPts val="1800"/>
              </a:spcAft>
            </a:pPr>
            <a:r>
              <a:rPr lang="en-US" sz="3600" b="1" dirty="0">
                <a:solidFill>
                  <a:srgbClr val="627981"/>
                </a:solidFill>
              </a:rPr>
              <a:t>Subject:  </a:t>
            </a:r>
            <a:r>
              <a:rPr lang="en-US" sz="3600" dirty="0">
                <a:solidFill>
                  <a:srgbClr val="323542"/>
                </a:solidFill>
              </a:rPr>
              <a:t>The </a:t>
            </a:r>
            <a:r>
              <a:rPr lang="en-US" sz="3600" b="1" dirty="0">
                <a:solidFill>
                  <a:srgbClr val="627981"/>
                </a:solidFill>
              </a:rPr>
              <a:t>day</a:t>
            </a:r>
            <a:r>
              <a:rPr lang="en-US" sz="3600" b="1" dirty="0">
                <a:solidFill>
                  <a:srgbClr val="323542"/>
                </a:solidFill>
              </a:rPr>
              <a:t> </a:t>
            </a:r>
            <a:r>
              <a:rPr lang="en-US" sz="3600" dirty="0">
                <a:solidFill>
                  <a:srgbClr val="323542"/>
                </a:solidFill>
              </a:rPr>
              <a:t>was finally over.</a:t>
            </a:r>
          </a:p>
        </p:txBody>
      </p:sp>
    </p:spTree>
    <p:extLst>
      <p:ext uri="{BB962C8B-B14F-4D97-AF65-F5344CB8AC3E}">
        <p14:creationId xmlns:p14="http://schemas.microsoft.com/office/powerpoint/2010/main" val="1290600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Functions of Nouns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81186" y="1696457"/>
            <a:ext cx="8429625" cy="646331"/>
          </a:xfrm>
          <a:prstGeom prst="rect">
            <a:avLst/>
          </a:prstGeom>
          <a:noFill/>
        </p:spPr>
        <p:txBody>
          <a:bodyPr wrap="square" rtlCol="0" anchor="ctr">
            <a:spAutoFit/>
          </a:bodyPr>
          <a:lstStyle/>
          <a:p>
            <a:pPr algn="ctr">
              <a:spcAft>
                <a:spcPts val="1800"/>
              </a:spcAft>
            </a:pPr>
            <a:r>
              <a:rPr lang="en-US" sz="3600" b="1" dirty="0">
                <a:solidFill>
                  <a:srgbClr val="627981"/>
                </a:solidFill>
              </a:rPr>
              <a:t>Direct object: </a:t>
            </a:r>
            <a:r>
              <a:rPr lang="en-US" sz="3600" dirty="0"/>
              <a:t>receives action of verb</a:t>
            </a:r>
          </a:p>
        </p:txBody>
      </p:sp>
      <p:sp>
        <p:nvSpPr>
          <p:cNvPr id="8" name="TextBox 7">
            <a:extLst>
              <a:ext uri="{FF2B5EF4-FFF2-40B4-BE49-F238E27FC236}">
                <a16:creationId xmlns:a16="http://schemas.microsoft.com/office/drawing/2014/main" id="{C4768C80-AFDB-8B51-143D-D0FAC90F1728}"/>
              </a:ext>
            </a:extLst>
          </p:cNvPr>
          <p:cNvSpPr txBox="1"/>
          <p:nvPr/>
        </p:nvSpPr>
        <p:spPr>
          <a:xfrm>
            <a:off x="1881186" y="3048000"/>
            <a:ext cx="8429625" cy="646331"/>
          </a:xfrm>
          <a:prstGeom prst="rect">
            <a:avLst/>
          </a:prstGeom>
          <a:noFill/>
        </p:spPr>
        <p:txBody>
          <a:bodyPr wrap="square" rtlCol="0" anchor="ctr">
            <a:spAutoFit/>
          </a:bodyPr>
          <a:lstStyle/>
          <a:p>
            <a:pPr algn="ctr">
              <a:spcAft>
                <a:spcPts val="1800"/>
              </a:spcAft>
            </a:pPr>
            <a:r>
              <a:rPr lang="en-US" sz="3600" dirty="0">
                <a:solidFill>
                  <a:srgbClr val="323542"/>
                </a:solidFill>
              </a:rPr>
              <a:t>He locked the </a:t>
            </a:r>
            <a:r>
              <a:rPr lang="en-US" sz="3600" b="1" dirty="0">
                <a:solidFill>
                  <a:srgbClr val="627981"/>
                </a:solidFill>
              </a:rPr>
              <a:t>door</a:t>
            </a:r>
            <a:r>
              <a:rPr lang="en-US" sz="3600" b="1" dirty="0">
                <a:solidFill>
                  <a:srgbClr val="323542"/>
                </a:solidFill>
              </a:rPr>
              <a:t> </a:t>
            </a:r>
            <a:r>
              <a:rPr lang="en-US" sz="3600" dirty="0">
                <a:solidFill>
                  <a:srgbClr val="323542"/>
                </a:solidFill>
              </a:rPr>
              <a:t>behind him.</a:t>
            </a:r>
          </a:p>
        </p:txBody>
      </p:sp>
      <p:sp>
        <p:nvSpPr>
          <p:cNvPr id="3" name="Arrow: Curved Down 2">
            <a:extLst>
              <a:ext uri="{FF2B5EF4-FFF2-40B4-BE49-F238E27FC236}">
                <a16:creationId xmlns:a16="http://schemas.microsoft.com/office/drawing/2014/main" id="{B39F19AB-5FE5-7FAE-1183-AA19C43EB6C7}"/>
              </a:ext>
            </a:extLst>
          </p:cNvPr>
          <p:cNvSpPr/>
          <p:nvPr/>
        </p:nvSpPr>
        <p:spPr>
          <a:xfrm>
            <a:off x="4267200" y="2415282"/>
            <a:ext cx="2209800" cy="731520"/>
          </a:xfrm>
          <a:prstGeom prst="curvedDownArrow">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499639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1635</TotalTime>
  <Words>900</Words>
  <Application>Microsoft Office PowerPoint</Application>
  <PresentationFormat>Widescreen</PresentationFormat>
  <Paragraphs>106</Paragraphs>
  <Slides>13</Slides>
  <Notes>13</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13</vt:i4>
      </vt:variant>
    </vt:vector>
  </HeadingPairs>
  <TitlesOfParts>
    <vt:vector size="22" baseType="lpstr">
      <vt:lpstr>Arial</vt:lpstr>
      <vt:lpstr>Calibri</vt:lpstr>
      <vt:lpstr>Calibri Light</vt:lpstr>
      <vt:lpstr>Century Gothic</vt:lpstr>
      <vt:lpstr>Symbol</vt:lpstr>
      <vt:lpstr>Times New Roman</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Edahl</cp:lastModifiedBy>
  <cp:revision>18</cp:revision>
  <dcterms:created xsi:type="dcterms:W3CDTF">2015-05-29T19:31:13Z</dcterms:created>
  <dcterms:modified xsi:type="dcterms:W3CDTF">2023-03-14T18:21:10Z</dcterms:modified>
</cp:coreProperties>
</file>