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omments/modernComment_10D_6A98CFB1.xml" ContentType="application/vnd.ms-powerpoint.comments+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omments/modernComment_11D_B017822C.xml" ContentType="application/vnd.ms-powerpoint.comments+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omments/modernComment_128_F9CFD282.xml" ContentType="application/vnd.ms-powerpoint.comments+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omments/modernComment_110_4CED0226.xml" ContentType="application/vnd.ms-powerpoint.comments+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96" r:id="rId2"/>
    <p:sldMasterId id="2147483708" r:id="rId3"/>
  </p:sldMasterIdLst>
  <p:notesMasterIdLst>
    <p:notesMasterId r:id="rId27"/>
  </p:notesMasterIdLst>
  <p:sldIdLst>
    <p:sldId id="293" r:id="rId4"/>
    <p:sldId id="351" r:id="rId5"/>
    <p:sldId id="269" r:id="rId6"/>
    <p:sldId id="259" r:id="rId7"/>
    <p:sldId id="260" r:id="rId8"/>
    <p:sldId id="294" r:id="rId9"/>
    <p:sldId id="277" r:id="rId10"/>
    <p:sldId id="285" r:id="rId11"/>
    <p:sldId id="295" r:id="rId12"/>
    <p:sldId id="296" r:id="rId13"/>
    <p:sldId id="278" r:id="rId14"/>
    <p:sldId id="272" r:id="rId15"/>
    <p:sldId id="297" r:id="rId16"/>
    <p:sldId id="273" r:id="rId17"/>
    <p:sldId id="298" r:id="rId18"/>
    <p:sldId id="352" r:id="rId19"/>
    <p:sldId id="353" r:id="rId20"/>
    <p:sldId id="280" r:id="rId21"/>
    <p:sldId id="354" r:id="rId22"/>
    <p:sldId id="299" r:id="rId23"/>
    <p:sldId id="355" r:id="rId24"/>
    <p:sldId id="356" r:id="rId25"/>
    <p:sldId id="268"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C5F5F52-AB5E-D605-E4E1-0ECE0466F499}" name="Caitlin Edahl" initials="CE" userId="S::cedahl@hawkeslearning.com::f9c8dab7-bc9e-4aed-a3a5-891b49192fba" providerId="AD"/>
  <p188:author id="{B57B045A-0818-D692-AD59-0FA04F19CCBD}" name="Liz Fore" initials="LF" userId="S::efore@hawkeslearning.com::95371efa-4e6a-4b62-8da4-c4b42a86c124"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86546"/>
    <a:srgbClr val="C7D4CB"/>
    <a:srgbClr val="CCA49C"/>
    <a:srgbClr val="F3EDE7"/>
    <a:srgbClr val="62798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97" autoAdjust="0"/>
    <p:restoredTop sz="79819" autoAdjust="0"/>
  </p:normalViewPr>
  <p:slideViewPr>
    <p:cSldViewPr>
      <p:cViewPr varScale="1">
        <p:scale>
          <a:sx n="63" d="100"/>
          <a:sy n="63" d="100"/>
        </p:scale>
        <p:origin x="528" y="62"/>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microsoft.com/office/2018/10/relationships/authors" Target="author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notesMaster" Target="notesMasters/notesMaster1.xml"/><Relationship Id="rId30" Type="http://schemas.openxmlformats.org/officeDocument/2006/relationships/theme" Target="theme/theme1.xml"/></Relationships>
</file>

<file path=ppt/comments/modernComment_10D_6A98CFB1.xml><?xml version="1.0" encoding="utf-8"?>
<p188:cmLst xmlns:a="http://schemas.openxmlformats.org/drawingml/2006/main" xmlns:r="http://schemas.openxmlformats.org/officeDocument/2006/relationships" xmlns:p188="http://schemas.microsoft.com/office/powerpoint/2018/8/main">
  <p188:cm id="{E9EF68CC-7397-DF48-9B2A-701175A95D53}" authorId="{B57B045A-0818-D692-AD59-0FA04F19CCBD}" status="resolved" created="2023-03-14T16:48:11.259" complete="100000">
    <ac:deMkLst xmlns:ac="http://schemas.microsoft.com/office/drawing/2013/main/command">
      <pc:docMk xmlns:pc="http://schemas.microsoft.com/office/powerpoint/2013/main/command"/>
      <pc:sldMk xmlns:pc="http://schemas.microsoft.com/office/powerpoint/2013/main/command" cId="1788399537" sldId="269"/>
      <ac:spMk id="26" creationId="{00000000-0000-0000-0000-000000000000}"/>
    </ac:deMkLst>
    <p188:replyLst>
      <p188:reply id="{ADFEF922-3289-4F60-902C-CCDD922EF693}" authorId="{8C5F5F52-AB5E-D605-E4E1-0ECE0466F499}" created="2023-03-14T18:31:56.276">
        <p188:txBody>
          <a:bodyPr/>
          <a:lstStyle/>
          <a:p>
            <a:r>
              <a:rPr lang="en-US"/>
              <a:t>Weird! I couldn't see blue, but it does seem like they were slightly lighter in color, so I highlighted all the title text on each slide and made it black. Hopefully that worked!</a:t>
            </a:r>
          </a:p>
        </p188:txBody>
      </p188:reply>
    </p188:replyLst>
    <p188:txBody>
      <a:bodyPr/>
      <a:lstStyle/>
      <a:p>
        <a:r>
          <a:rPr lang="en-US"/>
          <a:t>Somehow all of the title slides from here to the end have been changed to blue, these need to be changed back to black</a:t>
        </a:r>
      </a:p>
    </p188:txBody>
  </p188:cm>
</p188:cmLst>
</file>

<file path=ppt/comments/modernComment_110_4CED0226.xml><?xml version="1.0" encoding="utf-8"?>
<p188:cmLst xmlns:a="http://schemas.openxmlformats.org/drawingml/2006/main" xmlns:r="http://schemas.openxmlformats.org/officeDocument/2006/relationships" xmlns:p188="http://schemas.microsoft.com/office/powerpoint/2018/8/main">
  <p188:cm id="{B606D2B4-709F-6744-900D-4CA0BBE66A2D}" authorId="{B57B045A-0818-D692-AD59-0FA04F19CCBD}" status="resolved" created="2023-03-14T16:46:54.969" complete="100000">
    <ac:deMkLst xmlns:ac="http://schemas.microsoft.com/office/drawing/2013/main/command">
      <pc:docMk xmlns:pc="http://schemas.microsoft.com/office/powerpoint/2013/main/command"/>
      <pc:sldMk xmlns:pc="http://schemas.microsoft.com/office/powerpoint/2013/main/command" cId="1290600998" sldId="272"/>
      <ac:cxnSpMk id="16" creationId="{13DD305B-204D-FCA2-71B7-D481C3C4F540}"/>
    </ac:deMkLst>
    <p188:replyLst>
      <p188:reply id="{B8575CEE-8DDB-4223-9E9F-98B04492DE6F}" authorId="{8C5F5F52-AB5E-D605-E4E1-0ECE0466F499}" created="2023-03-14T18:36:30.738">
        <p188:txBody>
          <a:bodyPr/>
          <a:lstStyle/>
          <a:p>
            <a:r>
              <a:rPr lang="en-US"/>
              <a:t>Done</a:t>
            </a:r>
          </a:p>
        </p188:txBody>
      </p188:reply>
    </p188:replyLst>
    <p188:txBody>
      <a:bodyPr/>
      <a:lstStyle/>
      <a:p>
        <a:r>
          <a:rPr lang="en-US"/>
          <a:t>This color is not ADA compliant, change to the darker green or black.</a:t>
        </a:r>
      </a:p>
    </p188:txBody>
  </p188:cm>
</p188:cmLst>
</file>

<file path=ppt/comments/modernComment_11D_B017822C.xml><?xml version="1.0" encoding="utf-8"?>
<p188:cmLst xmlns:a="http://schemas.openxmlformats.org/drawingml/2006/main" xmlns:r="http://schemas.openxmlformats.org/officeDocument/2006/relationships" xmlns:p188="http://schemas.microsoft.com/office/powerpoint/2018/8/main">
  <p188:cm id="{060E4CD7-E40E-714B-B265-2D44AFDF5536}" authorId="{B57B045A-0818-D692-AD59-0FA04F19CCBD}" status="resolved" created="2023-03-14T16:46:22.355" complete="100000">
    <ac:deMkLst xmlns:ac="http://schemas.microsoft.com/office/drawing/2013/main/command">
      <pc:docMk xmlns:pc="http://schemas.microsoft.com/office/powerpoint/2013/main/command"/>
      <pc:sldMk xmlns:pc="http://schemas.microsoft.com/office/powerpoint/2013/main/command" cId="2954330668" sldId="285"/>
      <ac:spMk id="3" creationId="{B1439B5B-C444-0259-49E5-96405929F476}"/>
    </ac:deMkLst>
    <p188:replyLst>
      <p188:reply id="{3DC801BE-F5D5-405D-A739-F49D493F5960}" authorId="{8C5F5F52-AB5E-D605-E4E1-0ECE0466F499}" created="2023-03-14T18:29:22.795">
        <p188:txBody>
          <a:bodyPr/>
          <a:lstStyle/>
          <a:p>
            <a:r>
              <a:rPr lang="en-US"/>
              <a:t>Hi! I'm not sure I understand why this shape in particular is an issue. The text, "third person only," is mentioned in the audio/script. The shape itself is merely decorative, which I understood as meaning that it doesn't need to be described according to ADA guidelines, similar to the more basic shapes. Not trying to be argumentative/difficult; just want to understand :)</a:t>
            </a:r>
          </a:p>
        </p188:txBody>
      </p188:reply>
    </p188:replyLst>
    <p188:txBody>
      <a:bodyPr/>
      <a:lstStyle/>
      <a:p>
        <a:r>
          <a:rPr lang="en-US"/>
          <a:t>I’m not sure shapes like this are considered ADA compliant, is there another place to put “third person only” without the shape?</a:t>
        </a:r>
      </a:p>
    </p188:txBody>
  </p188:cm>
</p188:cmLst>
</file>

<file path=ppt/comments/modernComment_128_F9CFD282.xml><?xml version="1.0" encoding="utf-8"?>
<p188:cmLst xmlns:a="http://schemas.openxmlformats.org/drawingml/2006/main" xmlns:r="http://schemas.openxmlformats.org/officeDocument/2006/relationships" xmlns:p188="http://schemas.microsoft.com/office/powerpoint/2018/8/main">
  <p188:cm id="{9CF90BF4-A52D-C84E-844A-C21D655D1E26}" authorId="{B57B045A-0818-D692-AD59-0FA04F19CCBD}" status="resolved" created="2023-03-14T16:46:35.172" complete="100000">
    <ac:deMkLst xmlns:ac="http://schemas.microsoft.com/office/drawing/2013/main/command">
      <pc:docMk xmlns:pc="http://schemas.microsoft.com/office/powerpoint/2013/main/command"/>
      <pc:sldMk xmlns:pc="http://schemas.microsoft.com/office/powerpoint/2013/main/command" cId="4191146626" sldId="296"/>
      <ac:spMk id="11" creationId="{F3CCAC2C-9735-0C1D-8770-5A15A363763C}"/>
    </ac:deMkLst>
    <p188:replyLst>
      <p188:reply id="{7AA9865B-4060-41D7-A309-F5E406A99645}" authorId="{8C5F5F52-AB5E-D605-E4E1-0ECE0466F499}" created="2023-03-14T18:35:27.717">
        <p188:txBody>
          <a:bodyPr/>
          <a:lstStyle/>
          <a:p>
            <a:r>
              <a:rPr lang="en-US"/>
              <a:t>See note on slide 8</a:t>
            </a:r>
          </a:p>
        </p188:txBody>
      </p188:reply>
    </p188:replyLst>
    <p188:txBody>
      <a:bodyPr/>
      <a:lstStyle/>
      <a:p>
        <a:r>
          <a:rPr lang="en-US"/>
          <a:t>I’m not sure shapes like this are considered ADA compliant, is there another place to put “third person only” without the shape?</a:t>
        </a:r>
      </a:p>
    </p188:txBody>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F4EDEAC-D2A4-4073-834F-79DE226053EE}" type="datetimeFigureOut">
              <a:rPr lang="en-US" smtClean="0"/>
              <a:t>3/14/2023</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64F8C23-969C-42BE-9B7A-B05B6D68B262}" type="slidenum">
              <a:rPr lang="en-US" smtClean="0"/>
              <a:t>‹#›</a:t>
            </a:fld>
            <a:endParaRPr lang="en-US"/>
          </a:p>
        </p:txBody>
      </p:sp>
    </p:spTree>
    <p:extLst>
      <p:ext uri="{BB962C8B-B14F-4D97-AF65-F5344CB8AC3E}">
        <p14:creationId xmlns:p14="http://schemas.microsoft.com/office/powerpoint/2010/main" val="19866477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Pronouns</a:t>
            </a:r>
          </a:p>
        </p:txBody>
      </p:sp>
      <p:sp>
        <p:nvSpPr>
          <p:cNvPr id="4" name="Slide Number Placeholder 3"/>
          <p:cNvSpPr>
            <a:spLocks noGrp="1"/>
          </p:cNvSpPr>
          <p:nvPr>
            <p:ph type="sldNum" sz="quarter" idx="5"/>
          </p:nvPr>
        </p:nvSpPr>
        <p:spPr/>
        <p:txBody>
          <a:bodyPr/>
          <a:lstStyle/>
          <a:p>
            <a:fld id="{D64F8C23-969C-42BE-9B7A-B05B6D68B262}" type="slidenum">
              <a:rPr lang="en-US" smtClean="0"/>
              <a:t>1</a:t>
            </a:fld>
            <a:endParaRPr lang="en-US"/>
          </a:p>
        </p:txBody>
      </p:sp>
    </p:spTree>
    <p:extLst>
      <p:ext uri="{BB962C8B-B14F-4D97-AF65-F5344CB8AC3E}">
        <p14:creationId xmlns:p14="http://schemas.microsoft.com/office/powerpoint/2010/main" val="5785616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If the gender of a person is unknown, one option is to use the term “he or she,” “him or her,” or “his or hers.” Another option is to use “they, them, or their(s)” as singular gender-neutral pronouns. This is inclusive of people with nonbinary gender identities. You can also ask which pronouns a person prefers.</a:t>
            </a:r>
          </a:p>
        </p:txBody>
      </p:sp>
      <p:sp>
        <p:nvSpPr>
          <p:cNvPr id="4" name="Slide Number Placeholder 3"/>
          <p:cNvSpPr>
            <a:spLocks noGrp="1"/>
          </p:cNvSpPr>
          <p:nvPr>
            <p:ph type="sldNum" sz="quarter" idx="5"/>
          </p:nvPr>
        </p:nvSpPr>
        <p:spPr/>
        <p:txBody>
          <a:bodyPr/>
          <a:lstStyle/>
          <a:p>
            <a:fld id="{D64F8C23-969C-42BE-9B7A-B05B6D68B262}" type="slidenum">
              <a:rPr lang="en-US" smtClean="0"/>
              <a:t>10</a:t>
            </a:fld>
            <a:endParaRPr lang="en-US"/>
          </a:p>
        </p:txBody>
      </p:sp>
    </p:spTree>
    <p:extLst>
      <p:ext uri="{BB962C8B-B14F-4D97-AF65-F5344CB8AC3E}">
        <p14:creationId xmlns:p14="http://schemas.microsoft.com/office/powerpoint/2010/main" val="319210902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Finally, pronouns can be categorized by case.</a:t>
            </a:r>
          </a:p>
          <a:p>
            <a:pPr marL="0" marR="0">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Subjective pronouns are used as subjects of sentences and include “I,” “you,” and “they.”</a:t>
            </a:r>
          </a:p>
          <a:p>
            <a:pPr marL="0" marR="0">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Objective pronouns are used as objects of prepositions or verbs and include “me,” “you,” and “them.”</a:t>
            </a:r>
          </a:p>
          <a:p>
            <a:pPr marL="0" marR="0">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Possessive pronouns are used to show ownership and include “my,” “your,” and “their.”</a:t>
            </a:r>
          </a:p>
        </p:txBody>
      </p:sp>
      <p:sp>
        <p:nvSpPr>
          <p:cNvPr id="4" name="Slide Number Placeholder 3"/>
          <p:cNvSpPr>
            <a:spLocks noGrp="1"/>
          </p:cNvSpPr>
          <p:nvPr>
            <p:ph type="sldNum" sz="quarter" idx="5"/>
          </p:nvPr>
        </p:nvSpPr>
        <p:spPr/>
        <p:txBody>
          <a:bodyPr/>
          <a:lstStyle/>
          <a:p>
            <a:fld id="{D64F8C23-969C-42BE-9B7A-B05B6D68B262}" type="slidenum">
              <a:rPr lang="en-US" smtClean="0"/>
              <a:t>11</a:t>
            </a:fld>
            <a:endParaRPr lang="en-US"/>
          </a:p>
        </p:txBody>
      </p:sp>
    </p:spTree>
    <p:extLst>
      <p:ext uri="{BB962C8B-B14F-4D97-AF65-F5344CB8AC3E}">
        <p14:creationId xmlns:p14="http://schemas.microsoft.com/office/powerpoint/2010/main" val="39330252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Now that we’ve covered personal pronouns, let’s review two other types of pronouns.</a:t>
            </a:r>
          </a:p>
          <a:p>
            <a:pPr marL="0" marR="0">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Indefinite pronouns don’t have antecedents because they don’t rename a specific noun. Here’s an example:</a:t>
            </a:r>
          </a:p>
          <a:p>
            <a:pPr marL="457200" marR="0">
              <a:lnSpc>
                <a:spcPct val="115000"/>
              </a:lnSpc>
              <a:spcBef>
                <a:spcPts val="0"/>
              </a:spcBef>
              <a:spcAft>
                <a:spcPts val="0"/>
              </a:spcAft>
            </a:pPr>
            <a:br>
              <a:rPr lang="en-US" sz="1800" dirty="0">
                <a:effectLst/>
                <a:latin typeface="Calibri" panose="020F0502020204030204" pitchFamily="34" charset="0"/>
                <a:ea typeface="Calibri" panose="020F0502020204030204" pitchFamily="34" charset="0"/>
                <a:cs typeface="Times New Roman" panose="02020603050405020304" pitchFamily="18" charset="0"/>
              </a:rPr>
            </a:br>
            <a:r>
              <a:rPr lang="en-US" sz="1800" dirty="0">
                <a:effectLst/>
                <a:latin typeface="Calibri" panose="020F0502020204030204" pitchFamily="34" charset="0"/>
                <a:ea typeface="Calibri" panose="020F0502020204030204" pitchFamily="34" charset="0"/>
                <a:cs typeface="Times New Roman" panose="02020603050405020304" pitchFamily="18" charset="0"/>
              </a:rPr>
              <a:t>All are welcome.</a:t>
            </a:r>
          </a:p>
          <a:p>
            <a:pPr marL="0" marR="0">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“All” is an indefinite pronoun that refers to a nonspecific group of people.</a:t>
            </a:r>
          </a:p>
        </p:txBody>
      </p:sp>
      <p:sp>
        <p:nvSpPr>
          <p:cNvPr id="4" name="Slide Number Placeholder 3"/>
          <p:cNvSpPr>
            <a:spLocks noGrp="1"/>
          </p:cNvSpPr>
          <p:nvPr>
            <p:ph type="sldNum" sz="quarter" idx="5"/>
          </p:nvPr>
        </p:nvSpPr>
        <p:spPr/>
        <p:txBody>
          <a:bodyPr/>
          <a:lstStyle/>
          <a:p>
            <a:fld id="{D64F8C23-969C-42BE-9B7A-B05B6D68B262}" type="slidenum">
              <a:rPr lang="en-US" smtClean="0"/>
              <a:t>12</a:t>
            </a:fld>
            <a:endParaRPr lang="en-US"/>
          </a:p>
        </p:txBody>
      </p:sp>
    </p:spTree>
    <p:extLst>
      <p:ext uri="{BB962C8B-B14F-4D97-AF65-F5344CB8AC3E}">
        <p14:creationId xmlns:p14="http://schemas.microsoft.com/office/powerpoint/2010/main" val="239042997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Like personal pronouns, indefinite pronouns have number. They can be singular, like “anybody” and “someone,” plural, like “few” and “many,” or both depending on usage, like “any” and “some.”</a:t>
            </a:r>
          </a:p>
        </p:txBody>
      </p:sp>
      <p:sp>
        <p:nvSpPr>
          <p:cNvPr id="4" name="Slide Number Placeholder 3"/>
          <p:cNvSpPr>
            <a:spLocks noGrp="1"/>
          </p:cNvSpPr>
          <p:nvPr>
            <p:ph type="sldNum" sz="quarter" idx="5"/>
          </p:nvPr>
        </p:nvSpPr>
        <p:spPr/>
        <p:txBody>
          <a:bodyPr/>
          <a:lstStyle/>
          <a:p>
            <a:fld id="{D64F8C23-969C-42BE-9B7A-B05B6D68B262}" type="slidenum">
              <a:rPr lang="en-US" smtClean="0"/>
              <a:t>13</a:t>
            </a:fld>
            <a:endParaRPr lang="en-US"/>
          </a:p>
        </p:txBody>
      </p:sp>
    </p:spTree>
    <p:extLst>
      <p:ext uri="{BB962C8B-B14F-4D97-AF65-F5344CB8AC3E}">
        <p14:creationId xmlns:p14="http://schemas.microsoft.com/office/powerpoint/2010/main" val="18808065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Now let’s cover relative pronouns. They introduce dependent clauses, which contain a subject and simple predicate but don’t express a complete thought. A dependent clause that begins with a relative pronoun is sometimes called a relative clause. Here’s an example:</a:t>
            </a:r>
          </a:p>
          <a:p>
            <a:pPr marL="0" marR="0">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457200" marR="0">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The person who finds the missing key will be rewarded.</a:t>
            </a:r>
          </a:p>
          <a:p>
            <a:pPr marL="0" marR="0">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“Who” is the relative pronoun; it introduces the clause “who finds the missing key.” This clause is essential; the sentence wouldn’t make much sense without it. If the clause were </a:t>
            </a:r>
            <a:r>
              <a:rPr lang="en-US" sz="1800" i="1" dirty="0">
                <a:effectLst/>
                <a:latin typeface="Calibri" panose="020F0502020204030204" pitchFamily="34" charset="0"/>
                <a:ea typeface="Calibri" panose="020F0502020204030204" pitchFamily="34" charset="0"/>
                <a:cs typeface="Times New Roman" panose="02020603050405020304" pitchFamily="18" charset="0"/>
              </a:rPr>
              <a:t>not</a:t>
            </a:r>
            <a:r>
              <a:rPr lang="en-US" sz="1800" dirty="0">
                <a:effectLst/>
                <a:latin typeface="Calibri" panose="020F0502020204030204" pitchFamily="34" charset="0"/>
                <a:ea typeface="Calibri" panose="020F0502020204030204" pitchFamily="34" charset="0"/>
                <a:cs typeface="Times New Roman" panose="02020603050405020304" pitchFamily="18" charset="0"/>
              </a:rPr>
              <a:t> essential, it would be surrounded by commas.</a:t>
            </a:r>
          </a:p>
        </p:txBody>
      </p:sp>
      <p:sp>
        <p:nvSpPr>
          <p:cNvPr id="4" name="Slide Number Placeholder 3"/>
          <p:cNvSpPr>
            <a:spLocks noGrp="1"/>
          </p:cNvSpPr>
          <p:nvPr>
            <p:ph type="sldNum" sz="quarter" idx="10"/>
          </p:nvPr>
        </p:nvSpPr>
        <p:spPr/>
        <p:txBody>
          <a:bodyPr/>
          <a:lstStyle/>
          <a:p>
            <a:fld id="{D64F8C23-969C-42BE-9B7A-B05B6D68B262}" type="slidenum">
              <a:rPr lang="en-US" smtClean="0"/>
              <a:t>14</a:t>
            </a:fld>
            <a:endParaRPr lang="en-US"/>
          </a:p>
        </p:txBody>
      </p:sp>
    </p:spTree>
    <p:extLst>
      <p:ext uri="{BB962C8B-B14F-4D97-AF65-F5344CB8AC3E}">
        <p14:creationId xmlns:p14="http://schemas.microsoft.com/office/powerpoint/2010/main" val="368927748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“Who” and “whom” are the only relative pronouns that have a specific case. “Who” is a subjective-case pronoun, and “whom” is an objective-case pronoun. If you’re not sure which one to use, try replacing it with a different personal pronoun of the same case. If “she,” a subjective-case pronoun, fits the sentence, so would “who.” If “her,” an objective-case pronoun, fits the sentence, so would “whom.”</a:t>
            </a:r>
          </a:p>
        </p:txBody>
      </p:sp>
      <p:sp>
        <p:nvSpPr>
          <p:cNvPr id="4" name="Slide Number Placeholder 3"/>
          <p:cNvSpPr>
            <a:spLocks noGrp="1"/>
          </p:cNvSpPr>
          <p:nvPr>
            <p:ph type="sldNum" sz="quarter" idx="10"/>
          </p:nvPr>
        </p:nvSpPr>
        <p:spPr/>
        <p:txBody>
          <a:bodyPr/>
          <a:lstStyle/>
          <a:p>
            <a:fld id="{D64F8C23-969C-42BE-9B7A-B05B6D68B262}" type="slidenum">
              <a:rPr lang="en-US" smtClean="0"/>
              <a:t>15</a:t>
            </a:fld>
            <a:endParaRPr lang="en-US"/>
          </a:p>
        </p:txBody>
      </p:sp>
    </p:spTree>
    <p:extLst>
      <p:ext uri="{BB962C8B-B14F-4D97-AF65-F5344CB8AC3E}">
        <p14:creationId xmlns:p14="http://schemas.microsoft.com/office/powerpoint/2010/main" val="233081718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Finally, let’s review demonstrative pronouns, which replace noun phrases or function as adjectives. They have number: “this” and “that” are singular demonstrative pronouns, while “these” and “those” are plural.</a:t>
            </a:r>
          </a:p>
        </p:txBody>
      </p:sp>
      <p:sp>
        <p:nvSpPr>
          <p:cNvPr id="4" name="Slide Number Placeholder 3"/>
          <p:cNvSpPr>
            <a:spLocks noGrp="1"/>
          </p:cNvSpPr>
          <p:nvPr>
            <p:ph type="sldNum" sz="quarter" idx="10"/>
          </p:nvPr>
        </p:nvSpPr>
        <p:spPr/>
        <p:txBody>
          <a:bodyPr/>
          <a:lstStyle/>
          <a:p>
            <a:fld id="{D64F8C23-969C-42BE-9B7A-B05B6D68B262}" type="slidenum">
              <a:rPr lang="en-US" smtClean="0"/>
              <a:t>16</a:t>
            </a:fld>
            <a:endParaRPr lang="en-US"/>
          </a:p>
        </p:txBody>
      </p:sp>
    </p:spTree>
    <p:extLst>
      <p:ext uri="{BB962C8B-B14F-4D97-AF65-F5344CB8AC3E}">
        <p14:creationId xmlns:p14="http://schemas.microsoft.com/office/powerpoint/2010/main" val="108018625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Here’s an example of how demonstrative pronouns can replace noun phrases:</a:t>
            </a:r>
          </a:p>
          <a:p>
            <a:pPr marL="0" marR="0">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457200" marR="0">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The stripped-back acoustic version sounds sadder than the highly produced electronic version.</a:t>
            </a:r>
          </a:p>
          <a:p>
            <a:pPr marL="457200" marR="0">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457200" marR="0">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This sounds sadder than that.</a:t>
            </a:r>
          </a:p>
          <a:p>
            <a:pPr marL="0" marR="0">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“This” replaces the phrase “the stripped-back acoustic version,” and “that” replaces the phrase “the highly produced electronic version.” Notice that demonstrative pronouns can be vague, so use them carefully. Now, here’s an example of demonstrative pronouns functioning as adjectives:</a:t>
            </a:r>
          </a:p>
          <a:p>
            <a:pPr marL="0" marR="0">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457200" marR="0">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This version sounds sadder than that version.</a:t>
            </a:r>
          </a:p>
          <a:p>
            <a:pPr marL="0" marR="0">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Here, “this” and “that” are adjectives that modify the noun “version.”</a:t>
            </a:r>
          </a:p>
        </p:txBody>
      </p:sp>
      <p:sp>
        <p:nvSpPr>
          <p:cNvPr id="4" name="Slide Number Placeholder 3"/>
          <p:cNvSpPr>
            <a:spLocks noGrp="1"/>
          </p:cNvSpPr>
          <p:nvPr>
            <p:ph type="sldNum" sz="quarter" idx="10"/>
          </p:nvPr>
        </p:nvSpPr>
        <p:spPr/>
        <p:txBody>
          <a:bodyPr/>
          <a:lstStyle/>
          <a:p>
            <a:fld id="{D64F8C23-969C-42BE-9B7A-B05B6D68B262}" type="slidenum">
              <a:rPr lang="en-US" smtClean="0"/>
              <a:t>17</a:t>
            </a:fld>
            <a:endParaRPr lang="en-US"/>
          </a:p>
        </p:txBody>
      </p:sp>
    </p:spTree>
    <p:extLst>
      <p:ext uri="{BB962C8B-B14F-4D97-AF65-F5344CB8AC3E}">
        <p14:creationId xmlns:p14="http://schemas.microsoft.com/office/powerpoint/2010/main" val="166886647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Now let’s review how pronouns function in sentences.</a:t>
            </a:r>
          </a:p>
          <a:p>
            <a:pPr marL="0" marR="0">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First, pronouns often refer to nouns or other pronouns. This reference should be clear. Otherwise, a sentence can quickly become confusing. Here’s an example of </a:t>
            </a:r>
            <a:r>
              <a:rPr lang="en-US" sz="1800" i="1" dirty="0">
                <a:effectLst/>
                <a:latin typeface="Calibri" panose="020F0502020204030204" pitchFamily="34" charset="0"/>
                <a:ea typeface="Calibri" panose="020F0502020204030204" pitchFamily="34" charset="0"/>
                <a:cs typeface="Times New Roman" panose="02020603050405020304" pitchFamily="18" charset="0"/>
              </a:rPr>
              <a:t>unclear</a:t>
            </a:r>
            <a:r>
              <a:rPr lang="en-US" sz="1800" dirty="0">
                <a:effectLst/>
                <a:latin typeface="Calibri" panose="020F0502020204030204" pitchFamily="34" charset="0"/>
                <a:ea typeface="Calibri" panose="020F0502020204030204" pitchFamily="34" charset="0"/>
                <a:cs typeface="Times New Roman" panose="02020603050405020304" pitchFamily="18" charset="0"/>
              </a:rPr>
              <a:t> reference:</a:t>
            </a:r>
          </a:p>
          <a:p>
            <a:pPr marL="0" marR="0">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457200" marR="0">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They have been graded, and they can review them online.</a:t>
            </a:r>
          </a:p>
          <a:p>
            <a:pPr marL="0" marR="0">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15000"/>
              </a:lnSpc>
              <a:spcBef>
                <a:spcPts val="0"/>
              </a:spcBef>
              <a:spcAft>
                <a:spcPts val="0"/>
              </a:spcAft>
            </a:pPr>
            <a:r>
              <a:rPr lang="en-US" sz="1800" i="1" dirty="0">
                <a:effectLst/>
                <a:latin typeface="Calibri" panose="020F0502020204030204" pitchFamily="34" charset="0"/>
                <a:ea typeface="Calibri" panose="020F0502020204030204" pitchFamily="34" charset="0"/>
                <a:cs typeface="Times New Roman" panose="02020603050405020304" pitchFamily="18" charset="0"/>
              </a:rPr>
              <a:t>Who</a:t>
            </a:r>
            <a:r>
              <a:rPr lang="en-US" sz="1800" dirty="0">
                <a:effectLst/>
                <a:latin typeface="Calibri" panose="020F0502020204030204" pitchFamily="34" charset="0"/>
                <a:ea typeface="Calibri" panose="020F0502020204030204" pitchFamily="34" charset="0"/>
                <a:cs typeface="Times New Roman" panose="02020603050405020304" pitchFamily="18" charset="0"/>
              </a:rPr>
              <a:t> can review </a:t>
            </a:r>
            <a:r>
              <a:rPr lang="en-US" sz="1800" i="1" dirty="0">
                <a:effectLst/>
                <a:latin typeface="Calibri" panose="020F0502020204030204" pitchFamily="34" charset="0"/>
                <a:ea typeface="Calibri" panose="020F0502020204030204" pitchFamily="34" charset="0"/>
                <a:cs typeface="Times New Roman" panose="02020603050405020304" pitchFamily="18" charset="0"/>
              </a:rPr>
              <a:t>what</a:t>
            </a:r>
            <a:r>
              <a:rPr lang="en-US" sz="1800" dirty="0">
                <a:effectLst/>
                <a:latin typeface="Calibri" panose="020F0502020204030204" pitchFamily="34" charset="0"/>
                <a:ea typeface="Calibri" panose="020F0502020204030204" pitchFamily="34" charset="0"/>
                <a:cs typeface="Times New Roman" panose="02020603050405020304" pitchFamily="18" charset="0"/>
              </a:rPr>
              <a:t> online?</a:t>
            </a:r>
          </a:p>
          <a:p>
            <a:pPr marL="0" marR="0">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There are multiple ways to correct this sentence, depending on the intended meaning. Here’s one option:</a:t>
            </a:r>
          </a:p>
          <a:p>
            <a:pPr marL="0" marR="0">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457200" marR="0">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The papers have been graded, and students can review them online.</a:t>
            </a:r>
          </a:p>
          <a:p>
            <a:pPr marL="0" marR="0">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Two of the pronouns have been replaced with nouns, “papers,” and “students,” and the third pronoun, “them,” clearly refers back to the papers.</a:t>
            </a:r>
          </a:p>
        </p:txBody>
      </p:sp>
      <p:sp>
        <p:nvSpPr>
          <p:cNvPr id="4" name="Slide Number Placeholder 3"/>
          <p:cNvSpPr>
            <a:spLocks noGrp="1"/>
          </p:cNvSpPr>
          <p:nvPr>
            <p:ph type="sldNum" sz="quarter" idx="10"/>
          </p:nvPr>
        </p:nvSpPr>
        <p:spPr/>
        <p:txBody>
          <a:bodyPr/>
          <a:lstStyle/>
          <a:p>
            <a:fld id="{D64F8C23-969C-42BE-9B7A-B05B6D68B262}" type="slidenum">
              <a:rPr lang="en-US" smtClean="0"/>
              <a:t>18</a:t>
            </a:fld>
            <a:endParaRPr lang="en-US"/>
          </a:p>
        </p:txBody>
      </p:sp>
    </p:spTree>
    <p:extLst>
      <p:ext uri="{BB962C8B-B14F-4D97-AF65-F5344CB8AC3E}">
        <p14:creationId xmlns:p14="http://schemas.microsoft.com/office/powerpoint/2010/main" val="144378359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Sometimes, an antecedent is implied, which means it’s never stated. This is often true for second-person pronouns, like “you” and “your”, and first-person pronouns, like “I” and “we.” Here’s an example:</a:t>
            </a:r>
          </a:p>
          <a:p>
            <a:pPr marL="0" marR="0">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457200" marR="0">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We bought snacks for the road trip.</a:t>
            </a:r>
          </a:p>
          <a:p>
            <a:pPr marL="0" marR="0">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Here, the antecedent is never stated; the implied antecedent is the speakers, who refer to themselves with the pronoun “we.”</a:t>
            </a:r>
          </a:p>
        </p:txBody>
      </p:sp>
      <p:sp>
        <p:nvSpPr>
          <p:cNvPr id="4" name="Slide Number Placeholder 3"/>
          <p:cNvSpPr>
            <a:spLocks noGrp="1"/>
          </p:cNvSpPr>
          <p:nvPr>
            <p:ph type="sldNum" sz="quarter" idx="10"/>
          </p:nvPr>
        </p:nvSpPr>
        <p:spPr/>
        <p:txBody>
          <a:bodyPr/>
          <a:lstStyle/>
          <a:p>
            <a:fld id="{D64F8C23-969C-42BE-9B7A-B05B6D68B262}" type="slidenum">
              <a:rPr lang="en-US" smtClean="0"/>
              <a:t>19</a:t>
            </a:fld>
            <a:endParaRPr lang="en-US"/>
          </a:p>
        </p:txBody>
      </p:sp>
    </p:spTree>
    <p:extLst>
      <p:ext uri="{BB962C8B-B14F-4D97-AF65-F5344CB8AC3E}">
        <p14:creationId xmlns:p14="http://schemas.microsoft.com/office/powerpoint/2010/main" val="25088096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A pronoun is a word that takes the place of a noun in a sentence. Pronouns add variety and prevent repetition.</a:t>
            </a:r>
          </a:p>
          <a:p>
            <a:pPr marL="0" marR="0">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In this lesson, we will review four types of pronouns:</a:t>
            </a:r>
          </a:p>
          <a:p>
            <a:pPr marL="342900" marR="0" lvl="0" indent="-342900">
              <a:lnSpc>
                <a:spcPct val="115000"/>
              </a:lnSpc>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Personal pronouns</a:t>
            </a:r>
          </a:p>
          <a:p>
            <a:pPr marL="342900" marR="0" lvl="0" indent="-342900">
              <a:lnSpc>
                <a:spcPct val="115000"/>
              </a:lnSpc>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Indefinite pronouns</a:t>
            </a:r>
          </a:p>
          <a:p>
            <a:pPr marL="342900" marR="0" lvl="0" indent="-342900">
              <a:lnSpc>
                <a:spcPct val="115000"/>
              </a:lnSpc>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Relative pronouns, and</a:t>
            </a:r>
          </a:p>
          <a:p>
            <a:pPr marL="342900" marR="0" lvl="0" indent="-342900">
              <a:lnSpc>
                <a:spcPct val="115000"/>
              </a:lnSpc>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Demonstrative pronouns</a:t>
            </a:r>
          </a:p>
          <a:p>
            <a:pPr marL="0" marR="0">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We will also review how pronouns function in sentences.</a:t>
            </a:r>
          </a:p>
        </p:txBody>
      </p:sp>
      <p:sp>
        <p:nvSpPr>
          <p:cNvPr id="4" name="Slide Number Placeholder 3"/>
          <p:cNvSpPr>
            <a:spLocks noGrp="1"/>
          </p:cNvSpPr>
          <p:nvPr>
            <p:ph type="sldNum" sz="quarter" idx="5"/>
          </p:nvPr>
        </p:nvSpPr>
        <p:spPr/>
        <p:txBody>
          <a:bodyPr/>
          <a:lstStyle/>
          <a:p>
            <a:fld id="{D64F8C23-969C-42BE-9B7A-B05B6D68B262}" type="slidenum">
              <a:rPr lang="en-US" smtClean="0"/>
              <a:t>2</a:t>
            </a:fld>
            <a:endParaRPr lang="en-US"/>
          </a:p>
        </p:txBody>
      </p:sp>
    </p:spTree>
    <p:extLst>
      <p:ext uri="{BB962C8B-B14F-4D97-AF65-F5344CB8AC3E}">
        <p14:creationId xmlns:p14="http://schemas.microsoft.com/office/powerpoint/2010/main" val="328794560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Next, a pronoun must agree with its antecedent in person, number, and gender. We briefly touched on this earlier in the video. Here’s an example:</a:t>
            </a:r>
          </a:p>
          <a:p>
            <a:pPr marL="0" marR="0">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457200" marR="0">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After taking the Spanish 104 final, Killian felt like a huge weight had been lifted from his shoulders.</a:t>
            </a:r>
          </a:p>
          <a:p>
            <a:pPr marL="0" marR="0">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In this sentence, the pronoun is “his,” and the antecedent is “Killian.” Both are third person, singular, and male, so they agree.</a:t>
            </a:r>
          </a:p>
        </p:txBody>
      </p:sp>
      <p:sp>
        <p:nvSpPr>
          <p:cNvPr id="4" name="Slide Number Placeholder 3"/>
          <p:cNvSpPr>
            <a:spLocks noGrp="1"/>
          </p:cNvSpPr>
          <p:nvPr>
            <p:ph type="sldNum" sz="quarter" idx="10"/>
          </p:nvPr>
        </p:nvSpPr>
        <p:spPr/>
        <p:txBody>
          <a:bodyPr/>
          <a:lstStyle/>
          <a:p>
            <a:fld id="{D64F8C23-969C-42BE-9B7A-B05B6D68B262}" type="slidenum">
              <a:rPr lang="en-US" smtClean="0"/>
              <a:t>20</a:t>
            </a:fld>
            <a:endParaRPr lang="en-US"/>
          </a:p>
        </p:txBody>
      </p:sp>
    </p:spTree>
    <p:extLst>
      <p:ext uri="{BB962C8B-B14F-4D97-AF65-F5344CB8AC3E}">
        <p14:creationId xmlns:p14="http://schemas.microsoft.com/office/powerpoint/2010/main" val="141965089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Even though some pronouns and antecedents might technically agree, they aren’t typically used together in English. First, “it” and “its” are almost never used with human antecedents. For example, you’d refer to your cousin as “him,” “her,” or “them,” not “it.”</a:t>
            </a:r>
          </a:p>
        </p:txBody>
      </p:sp>
      <p:sp>
        <p:nvSpPr>
          <p:cNvPr id="4" name="Slide Number Placeholder 3"/>
          <p:cNvSpPr>
            <a:spLocks noGrp="1"/>
          </p:cNvSpPr>
          <p:nvPr>
            <p:ph type="sldNum" sz="quarter" idx="10"/>
          </p:nvPr>
        </p:nvSpPr>
        <p:spPr/>
        <p:txBody>
          <a:bodyPr/>
          <a:lstStyle/>
          <a:p>
            <a:fld id="{D64F8C23-969C-42BE-9B7A-B05B6D68B262}" type="slidenum">
              <a:rPr lang="en-US" smtClean="0"/>
              <a:t>21</a:t>
            </a:fld>
            <a:endParaRPr lang="en-US"/>
          </a:p>
        </p:txBody>
      </p:sp>
    </p:spTree>
    <p:extLst>
      <p:ext uri="{BB962C8B-B14F-4D97-AF65-F5344CB8AC3E}">
        <p14:creationId xmlns:p14="http://schemas.microsoft.com/office/powerpoint/2010/main" val="148429043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Second, gendered pronouns, like “he” and “she,” are rarely used with inanimate objects in formal contexts. For example, a lamp is referred to as “it,” not “him” or “her.” However, this is sometimes done in informal situations.</a:t>
            </a:r>
          </a:p>
        </p:txBody>
      </p:sp>
      <p:sp>
        <p:nvSpPr>
          <p:cNvPr id="4" name="Slide Number Placeholder 3"/>
          <p:cNvSpPr>
            <a:spLocks noGrp="1"/>
          </p:cNvSpPr>
          <p:nvPr>
            <p:ph type="sldNum" sz="quarter" idx="10"/>
          </p:nvPr>
        </p:nvSpPr>
        <p:spPr/>
        <p:txBody>
          <a:bodyPr/>
          <a:lstStyle/>
          <a:p>
            <a:fld id="{D64F8C23-969C-42BE-9B7A-B05B6D68B262}" type="slidenum">
              <a:rPr lang="en-US" smtClean="0"/>
              <a:t>22</a:t>
            </a:fld>
            <a:endParaRPr lang="en-US"/>
          </a:p>
        </p:txBody>
      </p:sp>
    </p:spTree>
    <p:extLst>
      <p:ext uri="{BB962C8B-B14F-4D97-AF65-F5344CB8AC3E}">
        <p14:creationId xmlns:p14="http://schemas.microsoft.com/office/powerpoint/2010/main" val="123788298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a:effectLst/>
                <a:latin typeface="Calibri" panose="020F0502020204030204" pitchFamily="34" charset="0"/>
                <a:ea typeface="Calibri" panose="020F0502020204030204" pitchFamily="34" charset="0"/>
                <a:cs typeface="Times New Roman" panose="02020603050405020304" pitchFamily="18" charset="0"/>
              </a:rPr>
              <a:t>By reviewing the concepts in this lesson, you will be able to effectively use pronouns to bring variety and clarity to your writing.</a:t>
            </a:r>
          </a:p>
        </p:txBody>
      </p:sp>
      <p:sp>
        <p:nvSpPr>
          <p:cNvPr id="4" name="Slide Number Placeholder 3"/>
          <p:cNvSpPr>
            <a:spLocks noGrp="1"/>
          </p:cNvSpPr>
          <p:nvPr>
            <p:ph type="sldNum" sz="quarter" idx="5"/>
          </p:nvPr>
        </p:nvSpPr>
        <p:spPr/>
        <p:txBody>
          <a:bodyPr/>
          <a:lstStyle/>
          <a:p>
            <a:fld id="{D64F8C23-969C-42BE-9B7A-B05B6D68B262}" type="slidenum">
              <a:rPr lang="en-US" smtClean="0"/>
              <a:t>23</a:t>
            </a:fld>
            <a:endParaRPr lang="en-US"/>
          </a:p>
        </p:txBody>
      </p:sp>
    </p:spTree>
    <p:extLst>
      <p:ext uri="{BB962C8B-B14F-4D97-AF65-F5344CB8AC3E}">
        <p14:creationId xmlns:p14="http://schemas.microsoft.com/office/powerpoint/2010/main" val="27451167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Personal pronouns are called “personal” because they rename specific people, animals, objects, or places.</a:t>
            </a:r>
          </a:p>
        </p:txBody>
      </p:sp>
      <p:sp>
        <p:nvSpPr>
          <p:cNvPr id="4" name="Slide Number Placeholder 3"/>
          <p:cNvSpPr>
            <a:spLocks noGrp="1"/>
          </p:cNvSpPr>
          <p:nvPr>
            <p:ph type="sldNum" sz="quarter" idx="5"/>
          </p:nvPr>
        </p:nvSpPr>
        <p:spPr/>
        <p:txBody>
          <a:bodyPr/>
          <a:lstStyle/>
          <a:p>
            <a:fld id="{D64F8C23-969C-42BE-9B7A-B05B6D68B262}" type="slidenum">
              <a:rPr lang="en-US" smtClean="0"/>
              <a:t>3</a:t>
            </a:fld>
            <a:endParaRPr lang="en-US"/>
          </a:p>
        </p:txBody>
      </p:sp>
    </p:spTree>
    <p:extLst>
      <p:ext uri="{BB962C8B-B14F-4D97-AF65-F5344CB8AC3E}">
        <p14:creationId xmlns:p14="http://schemas.microsoft.com/office/powerpoint/2010/main" val="8166819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Depending on how a personal pronoun is used in a sentence, its form can change. The forms of personal pronouns fit into four categories:</a:t>
            </a:r>
          </a:p>
          <a:p>
            <a:pPr marL="342900" marR="0" lvl="0" indent="-342900">
              <a:lnSpc>
                <a:spcPct val="115000"/>
              </a:lnSpc>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Number</a:t>
            </a:r>
          </a:p>
          <a:p>
            <a:pPr marL="342900" marR="0" lvl="0" indent="-342900">
              <a:lnSpc>
                <a:spcPct val="115000"/>
              </a:lnSpc>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Person</a:t>
            </a:r>
          </a:p>
          <a:p>
            <a:pPr marL="342900" marR="0" lvl="0" indent="-342900">
              <a:lnSpc>
                <a:spcPct val="115000"/>
              </a:lnSpc>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Gender, and </a:t>
            </a:r>
          </a:p>
          <a:p>
            <a:pPr marL="342900" marR="0" lvl="0" indent="-342900">
              <a:lnSpc>
                <a:spcPct val="115000"/>
              </a:lnSpc>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Case</a:t>
            </a:r>
          </a:p>
        </p:txBody>
      </p:sp>
      <p:sp>
        <p:nvSpPr>
          <p:cNvPr id="4" name="Slide Number Placeholder 3"/>
          <p:cNvSpPr>
            <a:spLocks noGrp="1"/>
          </p:cNvSpPr>
          <p:nvPr>
            <p:ph type="sldNum" sz="quarter" idx="5"/>
          </p:nvPr>
        </p:nvSpPr>
        <p:spPr/>
        <p:txBody>
          <a:bodyPr/>
          <a:lstStyle/>
          <a:p>
            <a:fld id="{D64F8C23-969C-42BE-9B7A-B05B6D68B262}" type="slidenum">
              <a:rPr lang="en-US" smtClean="0"/>
              <a:t>4</a:t>
            </a:fld>
            <a:endParaRPr lang="en-US"/>
          </a:p>
        </p:txBody>
      </p:sp>
    </p:spTree>
    <p:extLst>
      <p:ext uri="{BB962C8B-B14F-4D97-AF65-F5344CB8AC3E}">
        <p14:creationId xmlns:p14="http://schemas.microsoft.com/office/powerpoint/2010/main" val="9077812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When pronouns are divided by number, they are separated into two groups: singular or plural.</a:t>
            </a:r>
          </a:p>
          <a:p>
            <a:pPr marL="0" marR="0">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Singular pronouns refer to one person or object, while plural pronouns refer to multiple people or objects. For instance, “I,” “you,” and “it,” are singular, while “we,” “you,” and “they” are plural. Some pronouns can function as either singular or plural, such as “you” and “they.”</a:t>
            </a:r>
          </a:p>
        </p:txBody>
      </p:sp>
      <p:sp>
        <p:nvSpPr>
          <p:cNvPr id="4" name="Slide Number Placeholder 3"/>
          <p:cNvSpPr>
            <a:spLocks noGrp="1"/>
          </p:cNvSpPr>
          <p:nvPr>
            <p:ph type="sldNum" sz="quarter" idx="5"/>
          </p:nvPr>
        </p:nvSpPr>
        <p:spPr/>
        <p:txBody>
          <a:bodyPr/>
          <a:lstStyle/>
          <a:p>
            <a:fld id="{D64F8C23-969C-42BE-9B7A-B05B6D68B262}" type="slidenum">
              <a:rPr lang="en-US" smtClean="0"/>
              <a:t>5</a:t>
            </a:fld>
            <a:endParaRPr lang="en-US"/>
          </a:p>
        </p:txBody>
      </p:sp>
    </p:spTree>
    <p:extLst>
      <p:ext uri="{BB962C8B-B14F-4D97-AF65-F5344CB8AC3E}">
        <p14:creationId xmlns:p14="http://schemas.microsoft.com/office/powerpoint/2010/main" val="29445952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Understanding singular and plural pronouns is important because a pronoun must always have the same number as its antecedent, which is the word the pronoun renames. For instance, if the antecedent is singular, like “cloud,” the pronoun must also be singular, like “it.”</a:t>
            </a:r>
          </a:p>
        </p:txBody>
      </p:sp>
      <p:sp>
        <p:nvSpPr>
          <p:cNvPr id="4" name="Slide Number Placeholder 3"/>
          <p:cNvSpPr>
            <a:spLocks noGrp="1"/>
          </p:cNvSpPr>
          <p:nvPr>
            <p:ph type="sldNum" sz="quarter" idx="5"/>
          </p:nvPr>
        </p:nvSpPr>
        <p:spPr/>
        <p:txBody>
          <a:bodyPr/>
          <a:lstStyle/>
          <a:p>
            <a:fld id="{D64F8C23-969C-42BE-9B7A-B05B6D68B262}" type="slidenum">
              <a:rPr lang="en-US" smtClean="0"/>
              <a:t>6</a:t>
            </a:fld>
            <a:endParaRPr lang="en-US"/>
          </a:p>
        </p:txBody>
      </p:sp>
    </p:spTree>
    <p:extLst>
      <p:ext uri="{BB962C8B-B14F-4D97-AF65-F5344CB8AC3E}">
        <p14:creationId xmlns:p14="http://schemas.microsoft.com/office/powerpoint/2010/main" val="34566751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A second way to divide pronouns is by person. First-person pronouns, such as “I” and “we,” are used to talk about </a:t>
            </a:r>
            <a:r>
              <a:rPr lang="en-US" sz="1800" i="1" dirty="0">
                <a:effectLst/>
                <a:latin typeface="Calibri" panose="020F0502020204030204" pitchFamily="34" charset="0"/>
                <a:ea typeface="Calibri" panose="020F0502020204030204" pitchFamily="34" charset="0"/>
                <a:cs typeface="Times New Roman" panose="02020603050405020304" pitchFamily="18" charset="0"/>
              </a:rPr>
              <a:t>yourself</a:t>
            </a:r>
            <a:r>
              <a:rPr lang="en-US" sz="1800" dirty="0">
                <a:effectLst/>
                <a:latin typeface="Calibri" panose="020F0502020204030204" pitchFamily="34" charset="0"/>
                <a:ea typeface="Calibri" panose="020F0502020204030204" pitchFamily="34" charset="0"/>
                <a:cs typeface="Times New Roman" panose="02020603050405020304" pitchFamily="18" charset="0"/>
              </a:rPr>
              <a:t>. Second-person pronouns, such as “you,” are used when talking directly </a:t>
            </a:r>
            <a:r>
              <a:rPr lang="en-US" sz="1800" i="1" dirty="0">
                <a:effectLst/>
                <a:latin typeface="Calibri" panose="020F0502020204030204" pitchFamily="34" charset="0"/>
                <a:ea typeface="Calibri" panose="020F0502020204030204" pitchFamily="34" charset="0"/>
                <a:cs typeface="Times New Roman" panose="02020603050405020304" pitchFamily="18" charset="0"/>
              </a:rPr>
              <a:t>to</a:t>
            </a:r>
            <a:r>
              <a:rPr lang="en-US" sz="1800" dirty="0">
                <a:effectLst/>
                <a:latin typeface="Calibri" panose="020F0502020204030204" pitchFamily="34" charset="0"/>
                <a:ea typeface="Calibri" panose="020F0502020204030204" pitchFamily="34" charset="0"/>
                <a:cs typeface="Times New Roman" panose="02020603050405020304" pitchFamily="18" charset="0"/>
              </a:rPr>
              <a:t> someone. Third-person pronouns, such as “he,” “she,” “it,” and “they," are used when you are talking </a:t>
            </a:r>
            <a:r>
              <a:rPr lang="en-US" sz="1800" i="1" dirty="0">
                <a:effectLst/>
                <a:latin typeface="Calibri" panose="020F0502020204030204" pitchFamily="34" charset="0"/>
                <a:ea typeface="Calibri" panose="020F0502020204030204" pitchFamily="34" charset="0"/>
                <a:cs typeface="Times New Roman" panose="02020603050405020304" pitchFamily="18" charset="0"/>
              </a:rPr>
              <a:t>about</a:t>
            </a:r>
            <a:r>
              <a:rPr lang="en-US" sz="1800" dirty="0">
                <a:effectLst/>
                <a:latin typeface="Calibri" panose="020F0502020204030204" pitchFamily="34" charset="0"/>
                <a:ea typeface="Calibri" panose="020F0502020204030204" pitchFamily="34" charset="0"/>
                <a:cs typeface="Times New Roman" panose="02020603050405020304" pitchFamily="18" charset="0"/>
              </a:rPr>
              <a:t> someone or something.</a:t>
            </a:r>
          </a:p>
        </p:txBody>
      </p:sp>
      <p:sp>
        <p:nvSpPr>
          <p:cNvPr id="4" name="Slide Number Placeholder 3"/>
          <p:cNvSpPr>
            <a:spLocks noGrp="1"/>
          </p:cNvSpPr>
          <p:nvPr>
            <p:ph type="sldNum" sz="quarter" idx="5"/>
          </p:nvPr>
        </p:nvSpPr>
        <p:spPr/>
        <p:txBody>
          <a:bodyPr/>
          <a:lstStyle/>
          <a:p>
            <a:fld id="{D64F8C23-969C-42BE-9B7A-B05B6D68B262}" type="slidenum">
              <a:rPr lang="en-US" smtClean="0"/>
              <a:t>7</a:t>
            </a:fld>
            <a:endParaRPr lang="en-US"/>
          </a:p>
        </p:txBody>
      </p:sp>
    </p:spTree>
    <p:extLst>
      <p:ext uri="{BB962C8B-B14F-4D97-AF65-F5344CB8AC3E}">
        <p14:creationId xmlns:p14="http://schemas.microsoft.com/office/powerpoint/2010/main" val="41260079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A third way to categorize pronouns is by gender. Only third-person pronouns have gender. </a:t>
            </a:r>
          </a:p>
          <a:p>
            <a:pPr marL="0" marR="0">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Third-person pronouns can be male, like “he,” female, like “she,” or neutral, like “it” or “they.”</a:t>
            </a:r>
          </a:p>
        </p:txBody>
      </p:sp>
      <p:sp>
        <p:nvSpPr>
          <p:cNvPr id="4" name="Slide Number Placeholder 3"/>
          <p:cNvSpPr>
            <a:spLocks noGrp="1"/>
          </p:cNvSpPr>
          <p:nvPr>
            <p:ph type="sldNum" sz="quarter" idx="5"/>
          </p:nvPr>
        </p:nvSpPr>
        <p:spPr/>
        <p:txBody>
          <a:bodyPr/>
          <a:lstStyle/>
          <a:p>
            <a:fld id="{D64F8C23-969C-42BE-9B7A-B05B6D68B262}" type="slidenum">
              <a:rPr lang="en-US" smtClean="0"/>
              <a:t>8</a:t>
            </a:fld>
            <a:endParaRPr lang="en-US"/>
          </a:p>
        </p:txBody>
      </p:sp>
    </p:spTree>
    <p:extLst>
      <p:ext uri="{BB962C8B-B14F-4D97-AF65-F5344CB8AC3E}">
        <p14:creationId xmlns:p14="http://schemas.microsoft.com/office/powerpoint/2010/main" val="6512006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Similar to number, the gender of a third-person pronoun should always match the gender of its antecedent. For instance, if the antecedent is neutral, like “cloud,” the pronoun must also be neutral, like “it.”</a:t>
            </a:r>
          </a:p>
        </p:txBody>
      </p:sp>
      <p:sp>
        <p:nvSpPr>
          <p:cNvPr id="4" name="Slide Number Placeholder 3"/>
          <p:cNvSpPr>
            <a:spLocks noGrp="1"/>
          </p:cNvSpPr>
          <p:nvPr>
            <p:ph type="sldNum" sz="quarter" idx="5"/>
          </p:nvPr>
        </p:nvSpPr>
        <p:spPr/>
        <p:txBody>
          <a:bodyPr/>
          <a:lstStyle/>
          <a:p>
            <a:fld id="{D64F8C23-969C-42BE-9B7A-B05B6D68B262}" type="slidenum">
              <a:rPr lang="en-US" smtClean="0"/>
              <a:t>9</a:t>
            </a:fld>
            <a:endParaRPr lang="en-US"/>
          </a:p>
        </p:txBody>
      </p:sp>
    </p:spTree>
    <p:extLst>
      <p:ext uri="{BB962C8B-B14F-4D97-AF65-F5344CB8AC3E}">
        <p14:creationId xmlns:p14="http://schemas.microsoft.com/office/powerpoint/2010/main" val="25185273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3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2B7C8C5-FF2F-4E2D-8173-D04F3DE74409}" type="datetimeFigureOut">
              <a:rPr lang="en-US" smtClean="0"/>
              <a:t>3/14/2023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A17E26B-0325-49CC-AE5B-6FC0E1631B88}" type="slidenum">
              <a:rPr lang="en-US" smtClean="0"/>
              <a:t>‹#›</a:t>
            </a:fld>
            <a:endParaRPr lang="en-US" dirty="0"/>
          </a:p>
        </p:txBody>
      </p:sp>
    </p:spTree>
    <p:extLst>
      <p:ext uri="{BB962C8B-B14F-4D97-AF65-F5344CB8AC3E}">
        <p14:creationId xmlns:p14="http://schemas.microsoft.com/office/powerpoint/2010/main" val="5949698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2B7C8C5-FF2F-4E2D-8173-D04F3DE74409}" type="datetimeFigureOut">
              <a:rPr lang="en-US" smtClean="0"/>
              <a:t>3/14/2023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A17E26B-0325-49CC-AE5B-6FC0E1631B88}" type="slidenum">
              <a:rPr lang="en-US" smtClean="0"/>
              <a:t>‹#›</a:t>
            </a:fld>
            <a:endParaRPr lang="en-US" dirty="0"/>
          </a:p>
        </p:txBody>
      </p:sp>
    </p:spTree>
    <p:extLst>
      <p:ext uri="{BB962C8B-B14F-4D97-AF65-F5344CB8AC3E}">
        <p14:creationId xmlns:p14="http://schemas.microsoft.com/office/powerpoint/2010/main" val="2400408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51"/>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51"/>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2B7C8C5-FF2F-4E2D-8173-D04F3DE74409}" type="datetimeFigureOut">
              <a:rPr lang="en-US" smtClean="0"/>
              <a:t>3/14/2023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A17E26B-0325-49CC-AE5B-6FC0E1631B88}" type="slidenum">
              <a:rPr lang="en-US" smtClean="0"/>
              <a:t>‹#›</a:t>
            </a:fld>
            <a:endParaRPr lang="en-US" dirty="0"/>
          </a:p>
        </p:txBody>
      </p:sp>
    </p:spTree>
    <p:extLst>
      <p:ext uri="{BB962C8B-B14F-4D97-AF65-F5344CB8AC3E}">
        <p14:creationId xmlns:p14="http://schemas.microsoft.com/office/powerpoint/2010/main" val="15314172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solidFill>
                  <a:prstClr val="black">
                    <a:tint val="75000"/>
                  </a:prstClr>
                </a:solidFill>
              </a:rPr>
              <a:pPr/>
              <a:t>3/14/2023</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0383325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solidFill>
                  <a:prstClr val="black">
                    <a:tint val="75000"/>
                  </a:prstClr>
                </a:solidFill>
              </a:rPr>
              <a:pPr/>
              <a:t>3/14/2023</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24839153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solidFill>
                  <a:prstClr val="black">
                    <a:tint val="75000"/>
                  </a:prstClr>
                </a:solidFill>
              </a:rPr>
              <a:pPr/>
              <a:t>3/14/2023</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95908436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solidFill>
                  <a:prstClr val="black">
                    <a:tint val="75000"/>
                  </a:prstClr>
                </a:solidFill>
              </a:rPr>
              <a:pPr/>
              <a:t>3/14/2023</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26154783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solidFill>
                  <a:prstClr val="black">
                    <a:tint val="75000"/>
                  </a:prstClr>
                </a:solidFill>
              </a:rPr>
              <a:pPr/>
              <a:t>3/14/2023</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95888646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solidFill>
                  <a:prstClr val="black">
                    <a:tint val="75000"/>
                  </a:prstClr>
                </a:solidFill>
              </a:rPr>
              <a:pPr/>
              <a:t>3/14/2023</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24857596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solidFill>
                  <a:prstClr val="black">
                    <a:tint val="75000"/>
                  </a:prstClr>
                </a:solidFill>
              </a:rPr>
              <a:pPr/>
              <a:t>3/14/2023</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1866378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solidFill>
                  <a:prstClr val="black">
                    <a:tint val="75000"/>
                  </a:prstClr>
                </a:solidFill>
              </a:rPr>
              <a:pPr/>
              <a:t>3/14/2023</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1409204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2B7C8C5-FF2F-4E2D-8173-D04F3DE74409}" type="datetimeFigureOut">
              <a:rPr lang="en-US" smtClean="0"/>
              <a:t>3/14/2023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A17E26B-0325-49CC-AE5B-6FC0E1631B88}" type="slidenum">
              <a:rPr lang="en-US" smtClean="0"/>
              <a:t>‹#›</a:t>
            </a:fld>
            <a:endParaRPr lang="en-US" dirty="0"/>
          </a:p>
        </p:txBody>
      </p:sp>
    </p:spTree>
    <p:extLst>
      <p:ext uri="{BB962C8B-B14F-4D97-AF65-F5344CB8AC3E}">
        <p14:creationId xmlns:p14="http://schemas.microsoft.com/office/powerpoint/2010/main" val="289793284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solidFill>
                  <a:prstClr val="black">
                    <a:tint val="75000"/>
                  </a:prstClr>
                </a:solidFill>
              </a:rPr>
              <a:pPr/>
              <a:t>3/14/2023</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38523870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solidFill>
                  <a:prstClr val="black">
                    <a:tint val="75000"/>
                  </a:prstClr>
                </a:solidFill>
              </a:rPr>
              <a:pPr/>
              <a:t>3/14/2023</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56249171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solidFill>
                  <a:prstClr val="black">
                    <a:tint val="75000"/>
                  </a:prstClr>
                </a:solidFill>
              </a:rPr>
              <a:pPr/>
              <a:t>3/14/2023</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58924323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3/14/2023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09703671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3/14/2023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43125923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3/14/2023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78951169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3/14/2023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5795464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3/14/2023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60712306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3/14/2023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4373321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3/14/2023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949143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13"/>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2B7C8C5-FF2F-4E2D-8173-D04F3DE74409}" type="datetimeFigureOut">
              <a:rPr lang="en-US" smtClean="0"/>
              <a:t>3/14/2023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A17E26B-0325-49CC-AE5B-6FC0E1631B88}" type="slidenum">
              <a:rPr lang="en-US" smtClean="0"/>
              <a:t>‹#›</a:t>
            </a:fld>
            <a:endParaRPr lang="en-US" dirty="0"/>
          </a:p>
        </p:txBody>
      </p:sp>
    </p:spTree>
    <p:extLst>
      <p:ext uri="{BB962C8B-B14F-4D97-AF65-F5344CB8AC3E}">
        <p14:creationId xmlns:p14="http://schemas.microsoft.com/office/powerpoint/2010/main" val="59298286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3/14/2023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46149974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3/14/2023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9022667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3/14/2023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00992558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3/14/2023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7672423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2B7C8C5-FF2F-4E2D-8173-D04F3DE74409}" type="datetimeFigureOut">
              <a:rPr lang="en-US" smtClean="0"/>
              <a:t>3/14/2023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A17E26B-0325-49CC-AE5B-6FC0E1631B88}" type="slidenum">
              <a:rPr lang="en-US" smtClean="0"/>
              <a:t>‹#›</a:t>
            </a:fld>
            <a:endParaRPr lang="en-US" dirty="0"/>
          </a:p>
        </p:txBody>
      </p:sp>
    </p:spTree>
    <p:extLst>
      <p:ext uri="{BB962C8B-B14F-4D97-AF65-F5344CB8AC3E}">
        <p14:creationId xmlns:p14="http://schemas.microsoft.com/office/powerpoint/2010/main" val="41969578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76"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76"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2B7C8C5-FF2F-4E2D-8173-D04F3DE74409}" type="datetimeFigureOut">
              <a:rPr lang="en-US" smtClean="0"/>
              <a:t>3/14/2023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A17E26B-0325-49CC-AE5B-6FC0E1631B88}" type="slidenum">
              <a:rPr lang="en-US" smtClean="0"/>
              <a:t>‹#›</a:t>
            </a:fld>
            <a:endParaRPr lang="en-US" dirty="0"/>
          </a:p>
        </p:txBody>
      </p:sp>
    </p:spTree>
    <p:extLst>
      <p:ext uri="{BB962C8B-B14F-4D97-AF65-F5344CB8AC3E}">
        <p14:creationId xmlns:p14="http://schemas.microsoft.com/office/powerpoint/2010/main" val="17143241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2B7C8C5-FF2F-4E2D-8173-D04F3DE74409}" type="datetimeFigureOut">
              <a:rPr lang="en-US" smtClean="0"/>
              <a:t>3/14/2023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A17E26B-0325-49CC-AE5B-6FC0E1631B88}" type="slidenum">
              <a:rPr lang="en-US" smtClean="0"/>
              <a:t>‹#›</a:t>
            </a:fld>
            <a:endParaRPr lang="en-US" dirty="0"/>
          </a:p>
        </p:txBody>
      </p:sp>
    </p:spTree>
    <p:extLst>
      <p:ext uri="{BB962C8B-B14F-4D97-AF65-F5344CB8AC3E}">
        <p14:creationId xmlns:p14="http://schemas.microsoft.com/office/powerpoint/2010/main" val="4493547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B7C8C5-FF2F-4E2D-8173-D04F3DE74409}" type="datetimeFigureOut">
              <a:rPr lang="en-US" smtClean="0"/>
              <a:t>3/14/2023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A17E26B-0325-49CC-AE5B-6FC0E1631B88}" type="slidenum">
              <a:rPr lang="en-US" smtClean="0"/>
              <a:t>‹#›</a:t>
            </a:fld>
            <a:endParaRPr lang="en-US" dirty="0"/>
          </a:p>
        </p:txBody>
      </p:sp>
    </p:spTree>
    <p:extLst>
      <p:ext uri="{BB962C8B-B14F-4D97-AF65-F5344CB8AC3E}">
        <p14:creationId xmlns:p14="http://schemas.microsoft.com/office/powerpoint/2010/main" val="39923279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6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2B7C8C5-FF2F-4E2D-8173-D04F3DE74409}" type="datetimeFigureOut">
              <a:rPr lang="en-US" smtClean="0"/>
              <a:t>3/14/2023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A17E26B-0325-49CC-AE5B-6FC0E1631B88}" type="slidenum">
              <a:rPr lang="en-US" smtClean="0"/>
              <a:t>‹#›</a:t>
            </a:fld>
            <a:endParaRPr lang="en-US" dirty="0"/>
          </a:p>
        </p:txBody>
      </p:sp>
    </p:spTree>
    <p:extLst>
      <p:ext uri="{BB962C8B-B14F-4D97-AF65-F5344CB8AC3E}">
        <p14:creationId xmlns:p14="http://schemas.microsoft.com/office/powerpoint/2010/main" val="11542323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2B7C8C5-FF2F-4E2D-8173-D04F3DE74409}" type="datetimeFigureOut">
              <a:rPr lang="en-US" smtClean="0"/>
              <a:t>3/14/2023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A17E26B-0325-49CC-AE5B-6FC0E1631B88}" type="slidenum">
              <a:rPr lang="en-US" smtClean="0"/>
              <a:t>‹#›</a:t>
            </a:fld>
            <a:endParaRPr lang="en-US" dirty="0"/>
          </a:p>
        </p:txBody>
      </p:sp>
    </p:spTree>
    <p:extLst>
      <p:ext uri="{BB962C8B-B14F-4D97-AF65-F5344CB8AC3E}">
        <p14:creationId xmlns:p14="http://schemas.microsoft.com/office/powerpoint/2010/main" val="35184448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6"/>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6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B7C8C5-FF2F-4E2D-8173-D04F3DE74409}" type="datetimeFigureOut">
              <a:rPr lang="en-US" smtClean="0"/>
              <a:t>3/14/2023</a:t>
            </a:fld>
            <a:endParaRPr lang="en-US" dirty="0"/>
          </a:p>
        </p:txBody>
      </p:sp>
      <p:sp>
        <p:nvSpPr>
          <p:cNvPr id="5" name="Footer Placeholder 4"/>
          <p:cNvSpPr>
            <a:spLocks noGrp="1"/>
          </p:cNvSpPr>
          <p:nvPr>
            <p:ph type="ftr" sz="quarter" idx="3"/>
          </p:nvPr>
        </p:nvSpPr>
        <p:spPr>
          <a:xfrm>
            <a:off x="4165600" y="635636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37600" y="635636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17E26B-0325-49CC-AE5B-6FC0E1631B88}" type="slidenum">
              <a:rPr lang="en-US" smtClean="0"/>
              <a:t>‹#›</a:t>
            </a:fld>
            <a:endParaRPr lang="en-US" dirty="0"/>
          </a:p>
        </p:txBody>
      </p:sp>
    </p:spTree>
    <p:extLst>
      <p:ext uri="{BB962C8B-B14F-4D97-AF65-F5344CB8AC3E}">
        <p14:creationId xmlns:p14="http://schemas.microsoft.com/office/powerpoint/2010/main" val="4127346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B7C8C5-FF2F-4E2D-8173-D04F3DE74409}" type="datetimeFigureOut">
              <a:rPr lang="en-US" smtClean="0"/>
              <a:t>3/14/2023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17E26B-0325-49CC-AE5B-6FC0E1631B88}" type="slidenum">
              <a:rPr lang="en-US" smtClean="0"/>
              <a:t>‹#›</a:t>
            </a:fld>
            <a:endParaRPr lang="en-US" dirty="0"/>
          </a:p>
        </p:txBody>
      </p:sp>
    </p:spTree>
    <p:extLst>
      <p:ext uri="{BB962C8B-B14F-4D97-AF65-F5344CB8AC3E}">
        <p14:creationId xmlns:p14="http://schemas.microsoft.com/office/powerpoint/2010/main" val="718818740"/>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3/14/2023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586911772"/>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3.xml"/></Relationships>
</file>

<file path=ppt/slides/_rels/slide10.xml.rels><?xml version="1.0" encoding="UTF-8" standalone="yes"?>
<Relationships xmlns="http://schemas.openxmlformats.org/package/2006/relationships"><Relationship Id="rId3" Type="http://schemas.microsoft.com/office/2018/10/relationships/comments" Target="../comments/modernComment_128_F9CFD282.xml"/><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microsoft.com/office/2018/10/relationships/comments" Target="../comments/modernComment_110_4CED0226.xml"/><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1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microsoft.com/office/2018/10/relationships/comments" Target="../comments/modernComment_10D_6A98CFB1.xml"/><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microsoft.com/office/2018/10/relationships/comments" Target="../comments/modernComment_11D_B017822C.xml"/><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lumMod val="75000"/>
                  <a:lumOff val="25000"/>
                </a:prstClr>
              </a:solidFill>
              <a:effectLst/>
              <a:uLnTx/>
              <a:uFillTx/>
              <a:latin typeface="Calibri" panose="020F0502020204030204"/>
              <a:ea typeface="+mn-ea"/>
              <a:cs typeface="+mn-cs"/>
            </a:endParaRPr>
          </a:p>
        </p:txBody>
      </p:sp>
      <p:sp>
        <p:nvSpPr>
          <p:cNvPr id="9" name="TextBox 8"/>
          <p:cNvSpPr txBox="1"/>
          <p:nvPr/>
        </p:nvSpPr>
        <p:spPr>
          <a:xfrm>
            <a:off x="1524000" y="2526241"/>
            <a:ext cx="9144000" cy="92333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Pronouns</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7"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Gender</a:t>
            </a:r>
          </a:p>
        </p:txBody>
      </p:sp>
      <p:cxnSp>
        <p:nvCxnSpPr>
          <p:cNvPr id="55" name="Straight Connector 54"/>
          <p:cNvCxnSpPr/>
          <p:nvPr/>
        </p:nvCxnSpPr>
        <p:spPr>
          <a:xfrm>
            <a:off x="1881189" y="1137908"/>
            <a:ext cx="8429625"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9" name="Group 28">
            <a:extLst>
              <a:ext uri="{FF2B5EF4-FFF2-40B4-BE49-F238E27FC236}">
                <a16:creationId xmlns:a16="http://schemas.microsoft.com/office/drawing/2014/main" id="{82E335C8-2636-40DD-870E-9F9849FEB559}"/>
              </a:ext>
            </a:extLst>
          </p:cNvPr>
          <p:cNvGrpSpPr/>
          <p:nvPr/>
        </p:nvGrpSpPr>
        <p:grpSpPr>
          <a:xfrm>
            <a:off x="1881187" y="1447800"/>
            <a:ext cx="8429626" cy="2733427"/>
            <a:chOff x="365111" y="1821206"/>
            <a:chExt cx="8443024" cy="2655275"/>
          </a:xfrm>
        </p:grpSpPr>
        <p:grpSp>
          <p:nvGrpSpPr>
            <p:cNvPr id="30" name="Group 29">
              <a:extLst>
                <a:ext uri="{FF2B5EF4-FFF2-40B4-BE49-F238E27FC236}">
                  <a16:creationId xmlns:a16="http://schemas.microsoft.com/office/drawing/2014/main" id="{06DCEA23-AA00-340B-BCFB-A32BA5BF788D}"/>
                </a:ext>
              </a:extLst>
            </p:cNvPr>
            <p:cNvGrpSpPr/>
            <p:nvPr/>
          </p:nvGrpSpPr>
          <p:grpSpPr>
            <a:xfrm>
              <a:off x="365111" y="1821206"/>
              <a:ext cx="8443024" cy="2655275"/>
              <a:chOff x="365111" y="1821206"/>
              <a:chExt cx="8443024" cy="2655275"/>
            </a:xfrm>
          </p:grpSpPr>
          <p:sp>
            <p:nvSpPr>
              <p:cNvPr id="33" name="Rectangle 32">
                <a:extLst>
                  <a:ext uri="{FF2B5EF4-FFF2-40B4-BE49-F238E27FC236}">
                    <a16:creationId xmlns:a16="http://schemas.microsoft.com/office/drawing/2014/main" id="{7A35D2BB-4533-D3F8-E65A-6614374CBA6D}"/>
                  </a:ext>
                </a:extLst>
              </p:cNvPr>
              <p:cNvSpPr/>
              <p:nvPr/>
            </p:nvSpPr>
            <p:spPr>
              <a:xfrm>
                <a:off x="365111" y="1821206"/>
                <a:ext cx="4175761" cy="2655275"/>
              </a:xfrm>
              <a:prstGeom prst="rect">
                <a:avLst/>
              </a:prstGeom>
              <a:solidFill>
                <a:srgbClr val="C7D4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33">
                <a:extLst>
                  <a:ext uri="{FF2B5EF4-FFF2-40B4-BE49-F238E27FC236}">
                    <a16:creationId xmlns:a16="http://schemas.microsoft.com/office/drawing/2014/main" id="{7A4DCB21-5A83-15F1-38F5-48CE88EC7A42}"/>
                  </a:ext>
                </a:extLst>
              </p:cNvPr>
              <p:cNvSpPr/>
              <p:nvPr/>
            </p:nvSpPr>
            <p:spPr>
              <a:xfrm>
                <a:off x="4632374" y="1821207"/>
                <a:ext cx="4175761" cy="2655274"/>
              </a:xfrm>
              <a:prstGeom prst="rect">
                <a:avLst/>
              </a:prstGeom>
              <a:solidFill>
                <a:srgbClr val="C7D4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Oval 34">
                <a:extLst>
                  <a:ext uri="{FF2B5EF4-FFF2-40B4-BE49-F238E27FC236}">
                    <a16:creationId xmlns:a16="http://schemas.microsoft.com/office/drawing/2014/main" id="{C2CBAE1D-3458-DBC3-A653-512256110084}"/>
                  </a:ext>
                </a:extLst>
              </p:cNvPr>
              <p:cNvSpPr/>
              <p:nvPr/>
            </p:nvSpPr>
            <p:spPr>
              <a:xfrm>
                <a:off x="4180835" y="2655593"/>
                <a:ext cx="811575" cy="879143"/>
              </a:xfrm>
              <a:prstGeom prst="ellipse">
                <a:avLst/>
              </a:prstGeom>
              <a:solidFill>
                <a:srgbClr val="C7D4CB"/>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tx1"/>
                    </a:solidFill>
                  </a:rPr>
                  <a:t>or</a:t>
                </a:r>
                <a:endParaRPr lang="en-US" sz="4800" b="1" dirty="0">
                  <a:solidFill>
                    <a:schemeClr val="tx1"/>
                  </a:solidFill>
                </a:endParaRPr>
              </a:p>
            </p:txBody>
          </p:sp>
        </p:grpSp>
        <p:sp>
          <p:nvSpPr>
            <p:cNvPr id="31" name="TextBox 30">
              <a:extLst>
                <a:ext uri="{FF2B5EF4-FFF2-40B4-BE49-F238E27FC236}">
                  <a16:creationId xmlns:a16="http://schemas.microsoft.com/office/drawing/2014/main" id="{202F9054-075A-D8B5-5F45-6E8F1744BA8F}"/>
                </a:ext>
              </a:extLst>
            </p:cNvPr>
            <p:cNvSpPr txBox="1"/>
            <p:nvPr/>
          </p:nvSpPr>
          <p:spPr>
            <a:xfrm>
              <a:off x="790215" y="1881162"/>
              <a:ext cx="3325552" cy="2428004"/>
            </a:xfrm>
            <a:prstGeom prst="rect">
              <a:avLst/>
            </a:prstGeom>
            <a:noFill/>
          </p:spPr>
          <p:txBody>
            <a:bodyPr wrap="square" rtlCol="0" anchor="ctr">
              <a:spAutoFit/>
            </a:bodyPr>
            <a:lstStyle/>
            <a:p>
              <a:pPr algn="ctr">
                <a:lnSpc>
                  <a:spcPct val="150000"/>
                </a:lnSpc>
              </a:pPr>
              <a:r>
                <a:rPr lang="en-US" sz="3600" dirty="0"/>
                <a:t>he or she</a:t>
              </a:r>
            </a:p>
            <a:p>
              <a:pPr algn="ctr">
                <a:lnSpc>
                  <a:spcPct val="150000"/>
                </a:lnSpc>
              </a:pPr>
              <a:r>
                <a:rPr lang="en-US" sz="3600" dirty="0"/>
                <a:t>him or her</a:t>
              </a:r>
            </a:p>
            <a:p>
              <a:pPr algn="ctr">
                <a:lnSpc>
                  <a:spcPct val="150000"/>
                </a:lnSpc>
              </a:pPr>
              <a:r>
                <a:rPr lang="en-US" sz="3600" dirty="0"/>
                <a:t>his or hers</a:t>
              </a:r>
            </a:p>
          </p:txBody>
        </p:sp>
        <p:sp>
          <p:nvSpPr>
            <p:cNvPr id="32" name="TextBox 31">
              <a:extLst>
                <a:ext uri="{FF2B5EF4-FFF2-40B4-BE49-F238E27FC236}">
                  <a16:creationId xmlns:a16="http://schemas.microsoft.com/office/drawing/2014/main" id="{2885A8D0-16AF-BBA8-DFA8-828F9A29C0F4}"/>
                </a:ext>
              </a:extLst>
            </p:cNvPr>
            <p:cNvSpPr txBox="1"/>
            <p:nvPr/>
          </p:nvSpPr>
          <p:spPr>
            <a:xfrm>
              <a:off x="5057477" y="1881162"/>
              <a:ext cx="3325552" cy="2428004"/>
            </a:xfrm>
            <a:prstGeom prst="rect">
              <a:avLst/>
            </a:prstGeom>
            <a:noFill/>
          </p:spPr>
          <p:txBody>
            <a:bodyPr wrap="square" rtlCol="0" anchor="ctr">
              <a:spAutoFit/>
            </a:bodyPr>
            <a:lstStyle/>
            <a:p>
              <a:pPr algn="ctr">
                <a:lnSpc>
                  <a:spcPct val="150000"/>
                </a:lnSpc>
              </a:pPr>
              <a:r>
                <a:rPr lang="en-US" sz="3600" dirty="0"/>
                <a:t>they</a:t>
              </a:r>
            </a:p>
            <a:p>
              <a:pPr algn="ctr">
                <a:lnSpc>
                  <a:spcPct val="150000"/>
                </a:lnSpc>
              </a:pPr>
              <a:r>
                <a:rPr lang="en-US" sz="3600" dirty="0"/>
                <a:t>them</a:t>
              </a:r>
            </a:p>
            <a:p>
              <a:pPr algn="ctr">
                <a:lnSpc>
                  <a:spcPct val="150000"/>
                </a:lnSpc>
              </a:pPr>
              <a:r>
                <a:rPr lang="en-US" sz="3600" dirty="0"/>
                <a:t>theirs</a:t>
              </a:r>
            </a:p>
          </p:txBody>
        </p:sp>
      </p:grpSp>
      <p:sp>
        <p:nvSpPr>
          <p:cNvPr id="11" name="Rectangle 10">
            <a:extLst>
              <a:ext uri="{FF2B5EF4-FFF2-40B4-BE49-F238E27FC236}">
                <a16:creationId xmlns:a16="http://schemas.microsoft.com/office/drawing/2014/main" id="{F3CCAC2C-9735-0C1D-8770-5A15A363763C}"/>
              </a:ext>
            </a:extLst>
          </p:cNvPr>
          <p:cNvSpPr/>
          <p:nvPr/>
        </p:nvSpPr>
        <p:spPr>
          <a:xfrm>
            <a:off x="7449004" y="3793999"/>
            <a:ext cx="1554480" cy="1554480"/>
          </a:xfrm>
          <a:prstGeom prst="rect">
            <a:avLst/>
          </a:prstGeom>
          <a:noFill/>
          <a:ln w="762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3200" b="1" dirty="0">
                <a:solidFill>
                  <a:sysClr val="windowText" lastClr="000000"/>
                </a:solidFill>
              </a:rPr>
              <a:t>Inclusive</a:t>
            </a:r>
            <a:endParaRPr lang="en-US" sz="2000" b="1" dirty="0">
              <a:solidFill>
                <a:sysClr val="windowText" lastClr="000000"/>
              </a:solidFill>
            </a:endParaRPr>
          </a:p>
        </p:txBody>
      </p:sp>
    </p:spTree>
    <p:extLst>
      <p:ext uri="{BB962C8B-B14F-4D97-AF65-F5344CB8AC3E}">
        <p14:creationId xmlns:p14="http://schemas.microsoft.com/office/powerpoint/2010/main" val="4191146626"/>
      </p:ext>
    </p:extLst>
  </p:cSld>
  <p:clrMapOvr>
    <a:masterClrMapping/>
  </p:clrMapOvr>
  <p:extLst>
    <p:ext uri="{6950BFC3-D8DA-4A85-94F7-54DA5524770B}">
      <p188:commentRel xmlns:p188="http://schemas.microsoft.com/office/powerpoint/2018/8/main" r:id="rId3"/>
    </p:ext>
  </p:extLs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Case</a:t>
            </a:r>
          </a:p>
        </p:txBody>
      </p:sp>
      <p:cxnSp>
        <p:nvCxnSpPr>
          <p:cNvPr id="55" name="Straight Connector 54"/>
          <p:cNvCxnSpPr/>
          <p:nvPr/>
        </p:nvCxnSpPr>
        <p:spPr>
          <a:xfrm>
            <a:off x="1881188" y="1137908"/>
            <a:ext cx="8429625"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673291" y="1622927"/>
            <a:ext cx="2080340" cy="2644272"/>
            <a:chOff x="1149291" y="1753237"/>
            <a:chExt cx="2080340" cy="1228495"/>
          </a:xfrm>
          <a:solidFill>
            <a:srgbClr val="C7D4CB"/>
          </a:solidFill>
        </p:grpSpPr>
        <p:sp>
          <p:nvSpPr>
            <p:cNvPr id="9" name="Rectangle 8"/>
            <p:cNvSpPr/>
            <p:nvPr/>
          </p:nvSpPr>
          <p:spPr>
            <a:xfrm>
              <a:off x="1149291" y="1753237"/>
              <a:ext cx="2080340" cy="122849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ysClr val="windowText" lastClr="000000"/>
                </a:solidFill>
              </a:endParaRPr>
            </a:p>
          </p:txBody>
        </p:sp>
        <p:sp>
          <p:nvSpPr>
            <p:cNvPr id="10" name="TextBox 9"/>
            <p:cNvSpPr txBox="1"/>
            <p:nvPr/>
          </p:nvSpPr>
          <p:spPr>
            <a:xfrm>
              <a:off x="1357204" y="1813481"/>
              <a:ext cx="1664514" cy="986624"/>
            </a:xfrm>
            <a:prstGeom prst="rect">
              <a:avLst/>
            </a:prstGeom>
            <a:grpFill/>
          </p:spPr>
          <p:txBody>
            <a:bodyPr wrap="square" rtlCol="0" anchor="ctr">
              <a:spAutoFit/>
            </a:bodyPr>
            <a:lstStyle/>
            <a:p>
              <a:pPr algn="ctr">
                <a:lnSpc>
                  <a:spcPct val="150000"/>
                </a:lnSpc>
              </a:pPr>
              <a:r>
                <a:rPr lang="en-US" sz="2200" b="1" dirty="0">
                  <a:solidFill>
                    <a:sysClr val="windowText" lastClr="000000"/>
                  </a:solidFill>
                </a:rPr>
                <a:t>Subjective</a:t>
              </a:r>
            </a:p>
            <a:p>
              <a:pPr algn="ctr">
                <a:lnSpc>
                  <a:spcPct val="150000"/>
                </a:lnSpc>
              </a:pPr>
              <a:r>
                <a:rPr lang="en-US" sz="2200" dirty="0">
                  <a:solidFill>
                    <a:sysClr val="windowText" lastClr="000000"/>
                  </a:solidFill>
                </a:rPr>
                <a:t>I</a:t>
              </a:r>
            </a:p>
            <a:p>
              <a:pPr algn="ctr">
                <a:lnSpc>
                  <a:spcPct val="150000"/>
                </a:lnSpc>
              </a:pPr>
              <a:r>
                <a:rPr lang="en-US" sz="2200" dirty="0">
                  <a:solidFill>
                    <a:sysClr val="windowText" lastClr="000000"/>
                  </a:solidFill>
                </a:rPr>
                <a:t>you</a:t>
              </a:r>
            </a:p>
            <a:p>
              <a:pPr algn="ctr">
                <a:lnSpc>
                  <a:spcPct val="150000"/>
                </a:lnSpc>
              </a:pPr>
              <a:r>
                <a:rPr lang="en-US" sz="2200" dirty="0">
                  <a:solidFill>
                    <a:sysClr val="windowText" lastClr="000000"/>
                  </a:solidFill>
                </a:rPr>
                <a:t>they</a:t>
              </a:r>
            </a:p>
          </p:txBody>
        </p:sp>
      </p:grpSp>
      <p:grpSp>
        <p:nvGrpSpPr>
          <p:cNvPr id="11" name="Group 10"/>
          <p:cNvGrpSpPr/>
          <p:nvPr/>
        </p:nvGrpSpPr>
        <p:grpSpPr>
          <a:xfrm>
            <a:off x="7438363" y="1617056"/>
            <a:ext cx="2080340" cy="2767036"/>
            <a:chOff x="5914363" y="1747690"/>
            <a:chExt cx="2080340" cy="1288604"/>
          </a:xfrm>
          <a:solidFill>
            <a:srgbClr val="C7D4CB"/>
          </a:solidFill>
        </p:grpSpPr>
        <p:sp>
          <p:nvSpPr>
            <p:cNvPr id="12" name="Rectangle 11"/>
            <p:cNvSpPr/>
            <p:nvPr/>
          </p:nvSpPr>
          <p:spPr>
            <a:xfrm>
              <a:off x="5914363" y="1747690"/>
              <a:ext cx="2080340" cy="123143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ysClr val="windowText" lastClr="000000"/>
                </a:solidFill>
              </a:endParaRPr>
            </a:p>
          </p:txBody>
        </p:sp>
        <p:sp>
          <p:nvSpPr>
            <p:cNvPr id="13" name="TextBox 12"/>
            <p:cNvSpPr txBox="1"/>
            <p:nvPr/>
          </p:nvSpPr>
          <p:spPr>
            <a:xfrm>
              <a:off x="6122282" y="1810813"/>
              <a:ext cx="1664514" cy="1225481"/>
            </a:xfrm>
            <a:prstGeom prst="rect">
              <a:avLst/>
            </a:prstGeom>
            <a:noFill/>
          </p:spPr>
          <p:txBody>
            <a:bodyPr wrap="square" rtlCol="0" anchor="ctr">
              <a:spAutoFit/>
            </a:bodyPr>
            <a:lstStyle/>
            <a:p>
              <a:pPr algn="ctr">
                <a:lnSpc>
                  <a:spcPct val="150000"/>
                </a:lnSpc>
              </a:pPr>
              <a:r>
                <a:rPr lang="en-US" sz="2200" b="1" dirty="0">
                  <a:solidFill>
                    <a:sysClr val="windowText" lastClr="000000"/>
                  </a:solidFill>
                </a:rPr>
                <a:t>Possessive</a:t>
              </a:r>
            </a:p>
            <a:p>
              <a:pPr algn="ctr">
                <a:lnSpc>
                  <a:spcPct val="150000"/>
                </a:lnSpc>
              </a:pPr>
              <a:r>
                <a:rPr lang="en-US" sz="2200" dirty="0">
                  <a:solidFill>
                    <a:sysClr val="windowText" lastClr="000000"/>
                  </a:solidFill>
                </a:rPr>
                <a:t>my</a:t>
              </a:r>
            </a:p>
            <a:p>
              <a:pPr algn="ctr">
                <a:lnSpc>
                  <a:spcPct val="150000"/>
                </a:lnSpc>
              </a:pPr>
              <a:r>
                <a:rPr lang="en-US" sz="2200" dirty="0">
                  <a:solidFill>
                    <a:sysClr val="windowText" lastClr="000000"/>
                  </a:solidFill>
                </a:rPr>
                <a:t>your</a:t>
              </a:r>
            </a:p>
            <a:p>
              <a:pPr algn="ctr">
                <a:lnSpc>
                  <a:spcPct val="150000"/>
                </a:lnSpc>
              </a:pPr>
              <a:r>
                <a:rPr lang="en-US" sz="2200" dirty="0">
                  <a:solidFill>
                    <a:sysClr val="windowText" lastClr="000000"/>
                  </a:solidFill>
                </a:rPr>
                <a:t>their</a:t>
              </a:r>
            </a:p>
            <a:p>
              <a:pPr algn="ctr">
                <a:lnSpc>
                  <a:spcPct val="150000"/>
                </a:lnSpc>
              </a:pPr>
              <a:endParaRPr lang="en-US" sz="2200" dirty="0">
                <a:solidFill>
                  <a:sysClr val="windowText" lastClr="000000"/>
                </a:solidFill>
              </a:endParaRPr>
            </a:p>
          </p:txBody>
        </p:sp>
      </p:grpSp>
      <p:grpSp>
        <p:nvGrpSpPr>
          <p:cNvPr id="23" name="Group 22"/>
          <p:cNvGrpSpPr/>
          <p:nvPr/>
        </p:nvGrpSpPr>
        <p:grpSpPr>
          <a:xfrm>
            <a:off x="5055827" y="1631238"/>
            <a:ext cx="2080340" cy="2635962"/>
            <a:chOff x="3531827" y="1747690"/>
            <a:chExt cx="2080340" cy="1227563"/>
          </a:xfrm>
          <a:solidFill>
            <a:srgbClr val="C7D4CB"/>
          </a:solidFill>
        </p:grpSpPr>
        <p:sp>
          <p:nvSpPr>
            <p:cNvPr id="24" name="Rectangle 23"/>
            <p:cNvSpPr/>
            <p:nvPr/>
          </p:nvSpPr>
          <p:spPr>
            <a:xfrm>
              <a:off x="3531827" y="1747690"/>
              <a:ext cx="2080340" cy="122756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ysClr val="windowText" lastClr="000000"/>
                </a:solidFill>
              </a:endParaRPr>
            </a:p>
          </p:txBody>
        </p:sp>
        <p:sp>
          <p:nvSpPr>
            <p:cNvPr id="25" name="TextBox 24"/>
            <p:cNvSpPr txBox="1"/>
            <p:nvPr/>
          </p:nvSpPr>
          <p:spPr>
            <a:xfrm>
              <a:off x="3531828" y="1804208"/>
              <a:ext cx="2080339" cy="988984"/>
            </a:xfrm>
            <a:prstGeom prst="rect">
              <a:avLst/>
            </a:prstGeom>
            <a:grpFill/>
          </p:spPr>
          <p:txBody>
            <a:bodyPr wrap="square" rtlCol="0" anchor="ctr">
              <a:spAutoFit/>
            </a:bodyPr>
            <a:lstStyle/>
            <a:p>
              <a:pPr algn="ctr">
                <a:lnSpc>
                  <a:spcPct val="150000"/>
                </a:lnSpc>
              </a:pPr>
              <a:r>
                <a:rPr lang="en-US" sz="2200" b="1" dirty="0">
                  <a:solidFill>
                    <a:sysClr val="windowText" lastClr="000000"/>
                  </a:solidFill>
                </a:rPr>
                <a:t>Objective</a:t>
              </a:r>
            </a:p>
            <a:p>
              <a:pPr algn="ctr">
                <a:lnSpc>
                  <a:spcPct val="150000"/>
                </a:lnSpc>
              </a:pPr>
              <a:r>
                <a:rPr lang="en-US" sz="2200" dirty="0">
                  <a:solidFill>
                    <a:sysClr val="windowText" lastClr="000000"/>
                  </a:solidFill>
                </a:rPr>
                <a:t>me </a:t>
              </a:r>
            </a:p>
            <a:p>
              <a:pPr algn="ctr">
                <a:lnSpc>
                  <a:spcPct val="150000"/>
                </a:lnSpc>
              </a:pPr>
              <a:r>
                <a:rPr lang="en-US" sz="2200" dirty="0">
                  <a:solidFill>
                    <a:sysClr val="windowText" lastClr="000000"/>
                  </a:solidFill>
                </a:rPr>
                <a:t>you</a:t>
              </a:r>
            </a:p>
            <a:p>
              <a:pPr algn="ctr">
                <a:lnSpc>
                  <a:spcPct val="150000"/>
                </a:lnSpc>
              </a:pPr>
              <a:r>
                <a:rPr lang="en-US" sz="2200" dirty="0">
                  <a:solidFill>
                    <a:sysClr val="windowText" lastClr="000000"/>
                  </a:solidFill>
                </a:rPr>
                <a:t>them</a:t>
              </a:r>
            </a:p>
          </p:txBody>
        </p:sp>
      </p:grpSp>
      <p:sp>
        <p:nvSpPr>
          <p:cNvPr id="3" name="TextBox 2">
            <a:extLst>
              <a:ext uri="{FF2B5EF4-FFF2-40B4-BE49-F238E27FC236}">
                <a16:creationId xmlns:a16="http://schemas.microsoft.com/office/drawing/2014/main" id="{4017E2FC-144C-056A-F72D-39405368EFC6}"/>
              </a:ext>
            </a:extLst>
          </p:cNvPr>
          <p:cNvSpPr txBox="1"/>
          <p:nvPr/>
        </p:nvSpPr>
        <p:spPr>
          <a:xfrm>
            <a:off x="3159463" y="4384092"/>
            <a:ext cx="1107996" cy="461665"/>
          </a:xfrm>
          <a:prstGeom prst="rect">
            <a:avLst/>
          </a:prstGeom>
          <a:noFill/>
        </p:spPr>
        <p:txBody>
          <a:bodyPr wrap="none" rtlCol="0">
            <a:spAutoFit/>
          </a:bodyPr>
          <a:lstStyle/>
          <a:p>
            <a:pPr algn="ctr"/>
            <a:r>
              <a:rPr lang="en-US" sz="2400" b="1" dirty="0"/>
              <a:t>subject</a:t>
            </a:r>
          </a:p>
        </p:txBody>
      </p:sp>
      <p:sp>
        <p:nvSpPr>
          <p:cNvPr id="17" name="TextBox 16">
            <a:extLst>
              <a:ext uri="{FF2B5EF4-FFF2-40B4-BE49-F238E27FC236}">
                <a16:creationId xmlns:a16="http://schemas.microsoft.com/office/drawing/2014/main" id="{E13F920A-5EC8-0DA1-B6B5-D872ABE1ED56}"/>
              </a:ext>
            </a:extLst>
          </p:cNvPr>
          <p:cNvSpPr txBox="1"/>
          <p:nvPr/>
        </p:nvSpPr>
        <p:spPr>
          <a:xfrm>
            <a:off x="5055825" y="4406780"/>
            <a:ext cx="2080341" cy="1200329"/>
          </a:xfrm>
          <a:prstGeom prst="rect">
            <a:avLst/>
          </a:prstGeom>
          <a:noFill/>
        </p:spPr>
        <p:txBody>
          <a:bodyPr wrap="square" rtlCol="0">
            <a:spAutoFit/>
          </a:bodyPr>
          <a:lstStyle/>
          <a:p>
            <a:pPr algn="ctr"/>
            <a:r>
              <a:rPr lang="en-US" sz="2400" b="1" dirty="0"/>
              <a:t>object of preposition or verb</a:t>
            </a:r>
          </a:p>
        </p:txBody>
      </p:sp>
      <p:sp>
        <p:nvSpPr>
          <p:cNvPr id="18" name="TextBox 17">
            <a:extLst>
              <a:ext uri="{FF2B5EF4-FFF2-40B4-BE49-F238E27FC236}">
                <a16:creationId xmlns:a16="http://schemas.microsoft.com/office/drawing/2014/main" id="{3BB075C9-7383-73A7-BC7E-83139BD86D5A}"/>
              </a:ext>
            </a:extLst>
          </p:cNvPr>
          <p:cNvSpPr txBox="1"/>
          <p:nvPr/>
        </p:nvSpPr>
        <p:spPr>
          <a:xfrm>
            <a:off x="7711913" y="4384091"/>
            <a:ext cx="1533240" cy="461665"/>
          </a:xfrm>
          <a:prstGeom prst="rect">
            <a:avLst/>
          </a:prstGeom>
          <a:noFill/>
        </p:spPr>
        <p:txBody>
          <a:bodyPr wrap="none" rtlCol="0">
            <a:spAutoFit/>
          </a:bodyPr>
          <a:lstStyle/>
          <a:p>
            <a:pPr algn="ctr"/>
            <a:r>
              <a:rPr lang="en-US" sz="2400" b="1" dirty="0"/>
              <a:t>ownership</a:t>
            </a:r>
          </a:p>
        </p:txBody>
      </p:sp>
    </p:spTree>
    <p:extLst>
      <p:ext uri="{BB962C8B-B14F-4D97-AF65-F5344CB8AC3E}">
        <p14:creationId xmlns:p14="http://schemas.microsoft.com/office/powerpoint/2010/main" val="11008901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Indefinite Pronouns</a:t>
            </a:r>
          </a:p>
        </p:txBody>
      </p:sp>
      <p:cxnSp>
        <p:nvCxnSpPr>
          <p:cNvPr id="55" name="Straight Connector 54"/>
          <p:cNvCxnSpPr/>
          <p:nvPr/>
        </p:nvCxnSpPr>
        <p:spPr>
          <a:xfrm>
            <a:off x="1881188" y="1137908"/>
            <a:ext cx="8429625"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4381500" y="2667000"/>
            <a:ext cx="3429000" cy="646331"/>
          </a:xfrm>
          <a:prstGeom prst="rect">
            <a:avLst/>
          </a:prstGeom>
          <a:noFill/>
        </p:spPr>
        <p:txBody>
          <a:bodyPr wrap="square" rtlCol="0" anchor="ctr">
            <a:spAutoFit/>
          </a:bodyPr>
          <a:lstStyle/>
          <a:p>
            <a:pPr algn="ctr">
              <a:spcAft>
                <a:spcPts val="1800"/>
              </a:spcAft>
            </a:pPr>
            <a:r>
              <a:rPr lang="en-US" sz="3600" b="1" dirty="0">
                <a:solidFill>
                  <a:srgbClr val="386546"/>
                </a:solidFill>
              </a:rPr>
              <a:t>All</a:t>
            </a:r>
            <a:r>
              <a:rPr lang="en-US" sz="3600" b="1" dirty="0">
                <a:solidFill>
                  <a:srgbClr val="627981"/>
                </a:solidFill>
              </a:rPr>
              <a:t> </a:t>
            </a:r>
            <a:r>
              <a:rPr lang="en-US" sz="3600" dirty="0">
                <a:solidFill>
                  <a:srgbClr val="323542"/>
                </a:solidFill>
              </a:rPr>
              <a:t>are welcome.</a:t>
            </a:r>
            <a:endParaRPr lang="en-US" sz="3600" b="1" dirty="0">
              <a:solidFill>
                <a:srgbClr val="323542"/>
              </a:solidFill>
            </a:endParaRPr>
          </a:p>
        </p:txBody>
      </p:sp>
      <p:sp>
        <p:nvSpPr>
          <p:cNvPr id="8" name="TextBox 7">
            <a:extLst>
              <a:ext uri="{FF2B5EF4-FFF2-40B4-BE49-F238E27FC236}">
                <a16:creationId xmlns:a16="http://schemas.microsoft.com/office/drawing/2014/main" id="{EA6A1AD3-48F5-A4A3-60B8-085939E5503E}"/>
              </a:ext>
            </a:extLst>
          </p:cNvPr>
          <p:cNvSpPr txBox="1"/>
          <p:nvPr/>
        </p:nvSpPr>
        <p:spPr>
          <a:xfrm>
            <a:off x="4941228" y="1579289"/>
            <a:ext cx="2309543" cy="646331"/>
          </a:xfrm>
          <a:prstGeom prst="rect">
            <a:avLst/>
          </a:prstGeom>
          <a:noFill/>
        </p:spPr>
        <p:txBody>
          <a:bodyPr wrap="none" rtlCol="0">
            <a:spAutoFit/>
          </a:bodyPr>
          <a:lstStyle/>
          <a:p>
            <a:r>
              <a:rPr lang="en-US" sz="3600" dirty="0"/>
              <a:t>antecedent</a:t>
            </a:r>
          </a:p>
        </p:txBody>
      </p:sp>
      <p:cxnSp>
        <p:nvCxnSpPr>
          <p:cNvPr id="16" name="Straight Connector 15">
            <a:extLst>
              <a:ext uri="{FF2B5EF4-FFF2-40B4-BE49-F238E27FC236}">
                <a16:creationId xmlns:a16="http://schemas.microsoft.com/office/drawing/2014/main" id="{13DD305B-204D-FCA2-71B7-D481C3C4F540}"/>
              </a:ext>
            </a:extLst>
          </p:cNvPr>
          <p:cNvCxnSpPr>
            <a:cxnSpLocks/>
          </p:cNvCxnSpPr>
          <p:nvPr/>
        </p:nvCxnSpPr>
        <p:spPr>
          <a:xfrm>
            <a:off x="4941228" y="1748781"/>
            <a:ext cx="2309543" cy="30861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90600998"/>
      </p:ext>
    </p:extLst>
  </p:cSld>
  <p:clrMapOvr>
    <a:masterClrMapping/>
  </p:clrMapOvr>
  <p:extLst>
    <p:ext uri="{6950BFC3-D8DA-4A85-94F7-54DA5524770B}">
      <p188:commentRel xmlns:p188="http://schemas.microsoft.com/office/powerpoint/2018/8/main" r:id="rId3"/>
    </p:ext>
  </p:extLs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Indefinite Pronouns</a:t>
            </a:r>
          </a:p>
        </p:txBody>
      </p:sp>
      <p:cxnSp>
        <p:nvCxnSpPr>
          <p:cNvPr id="55" name="Straight Connector 54"/>
          <p:cNvCxnSpPr/>
          <p:nvPr/>
        </p:nvCxnSpPr>
        <p:spPr>
          <a:xfrm>
            <a:off x="1881188" y="1137908"/>
            <a:ext cx="8429625"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E39D863E-F8F3-E17A-53EC-FBB931D6CD3C}"/>
              </a:ext>
            </a:extLst>
          </p:cNvPr>
          <p:cNvGrpSpPr/>
          <p:nvPr/>
        </p:nvGrpSpPr>
        <p:grpSpPr>
          <a:xfrm>
            <a:off x="2590800" y="1524000"/>
            <a:ext cx="2080340" cy="2644272"/>
            <a:chOff x="1149291" y="1753237"/>
            <a:chExt cx="2080340" cy="1228495"/>
          </a:xfrm>
          <a:solidFill>
            <a:srgbClr val="C7D4CB"/>
          </a:solidFill>
        </p:grpSpPr>
        <p:sp>
          <p:nvSpPr>
            <p:cNvPr id="9" name="Rectangle 8">
              <a:extLst>
                <a:ext uri="{FF2B5EF4-FFF2-40B4-BE49-F238E27FC236}">
                  <a16:creationId xmlns:a16="http://schemas.microsoft.com/office/drawing/2014/main" id="{67202301-1237-EDE9-A1BD-1AABAD703319}"/>
                </a:ext>
              </a:extLst>
            </p:cNvPr>
            <p:cNvSpPr/>
            <p:nvPr/>
          </p:nvSpPr>
          <p:spPr>
            <a:xfrm>
              <a:off x="1149291" y="1753237"/>
              <a:ext cx="2080340" cy="122849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ysClr val="windowText" lastClr="000000"/>
                </a:solidFill>
              </a:endParaRPr>
            </a:p>
          </p:txBody>
        </p:sp>
        <p:sp>
          <p:nvSpPr>
            <p:cNvPr id="10" name="TextBox 9">
              <a:extLst>
                <a:ext uri="{FF2B5EF4-FFF2-40B4-BE49-F238E27FC236}">
                  <a16:creationId xmlns:a16="http://schemas.microsoft.com/office/drawing/2014/main" id="{C10F13FC-B460-6A94-86A5-D2504837FF40}"/>
                </a:ext>
              </a:extLst>
            </p:cNvPr>
            <p:cNvSpPr txBox="1"/>
            <p:nvPr/>
          </p:nvSpPr>
          <p:spPr>
            <a:xfrm>
              <a:off x="1357204" y="1813481"/>
              <a:ext cx="1664514" cy="986624"/>
            </a:xfrm>
            <a:prstGeom prst="rect">
              <a:avLst/>
            </a:prstGeom>
            <a:grpFill/>
          </p:spPr>
          <p:txBody>
            <a:bodyPr wrap="square" rtlCol="0" anchor="ctr">
              <a:spAutoFit/>
            </a:bodyPr>
            <a:lstStyle/>
            <a:p>
              <a:pPr algn="ctr">
                <a:lnSpc>
                  <a:spcPct val="150000"/>
                </a:lnSpc>
              </a:pPr>
              <a:r>
                <a:rPr lang="en-US" sz="2200" b="1" dirty="0">
                  <a:solidFill>
                    <a:sysClr val="windowText" lastClr="000000"/>
                  </a:solidFill>
                </a:rPr>
                <a:t>Singular</a:t>
              </a:r>
            </a:p>
            <a:p>
              <a:pPr algn="ctr">
                <a:lnSpc>
                  <a:spcPct val="150000"/>
                </a:lnSpc>
              </a:pPr>
              <a:r>
                <a:rPr lang="en-US" sz="2200" dirty="0">
                  <a:solidFill>
                    <a:sysClr val="windowText" lastClr="000000"/>
                  </a:solidFill>
                </a:rPr>
                <a:t>anybody</a:t>
              </a:r>
            </a:p>
            <a:p>
              <a:pPr algn="ctr">
                <a:lnSpc>
                  <a:spcPct val="150000"/>
                </a:lnSpc>
              </a:pPr>
              <a:r>
                <a:rPr lang="en-US" sz="2200" dirty="0">
                  <a:solidFill>
                    <a:sysClr val="windowText" lastClr="000000"/>
                  </a:solidFill>
                </a:rPr>
                <a:t>someone</a:t>
              </a:r>
            </a:p>
            <a:p>
              <a:pPr algn="ctr">
                <a:lnSpc>
                  <a:spcPct val="150000"/>
                </a:lnSpc>
              </a:pPr>
              <a:endParaRPr lang="en-US" sz="2200" dirty="0">
                <a:solidFill>
                  <a:sysClr val="windowText" lastClr="000000"/>
                </a:solidFill>
              </a:endParaRPr>
            </a:p>
          </p:txBody>
        </p:sp>
      </p:grpSp>
      <p:grpSp>
        <p:nvGrpSpPr>
          <p:cNvPr id="11" name="Group 10">
            <a:extLst>
              <a:ext uri="{FF2B5EF4-FFF2-40B4-BE49-F238E27FC236}">
                <a16:creationId xmlns:a16="http://schemas.microsoft.com/office/drawing/2014/main" id="{FC65DF43-1E70-B875-7B35-7C6E6755D430}"/>
              </a:ext>
            </a:extLst>
          </p:cNvPr>
          <p:cNvGrpSpPr/>
          <p:nvPr/>
        </p:nvGrpSpPr>
        <p:grpSpPr>
          <a:xfrm>
            <a:off x="7355872" y="1518130"/>
            <a:ext cx="2080340" cy="2740809"/>
            <a:chOff x="5914363" y="1747690"/>
            <a:chExt cx="2080340" cy="1276390"/>
          </a:xfrm>
          <a:solidFill>
            <a:srgbClr val="C7D4CB"/>
          </a:solidFill>
        </p:grpSpPr>
        <p:sp>
          <p:nvSpPr>
            <p:cNvPr id="12" name="Rectangle 11">
              <a:extLst>
                <a:ext uri="{FF2B5EF4-FFF2-40B4-BE49-F238E27FC236}">
                  <a16:creationId xmlns:a16="http://schemas.microsoft.com/office/drawing/2014/main" id="{0176A652-10AB-1C61-1E8B-1A9B94FDD5FB}"/>
                </a:ext>
              </a:extLst>
            </p:cNvPr>
            <p:cNvSpPr/>
            <p:nvPr/>
          </p:nvSpPr>
          <p:spPr>
            <a:xfrm>
              <a:off x="5914363" y="1747690"/>
              <a:ext cx="2080340" cy="123143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ysClr val="windowText" lastClr="000000"/>
                </a:solidFill>
              </a:endParaRPr>
            </a:p>
          </p:txBody>
        </p:sp>
        <p:sp>
          <p:nvSpPr>
            <p:cNvPr id="14" name="TextBox 13">
              <a:extLst>
                <a:ext uri="{FF2B5EF4-FFF2-40B4-BE49-F238E27FC236}">
                  <a16:creationId xmlns:a16="http://schemas.microsoft.com/office/drawing/2014/main" id="{CA37E93E-56F8-E3F4-AF3B-FDEE91712B49}"/>
                </a:ext>
              </a:extLst>
            </p:cNvPr>
            <p:cNvSpPr txBox="1"/>
            <p:nvPr/>
          </p:nvSpPr>
          <p:spPr>
            <a:xfrm>
              <a:off x="6122282" y="1823026"/>
              <a:ext cx="1664514" cy="1201054"/>
            </a:xfrm>
            <a:prstGeom prst="rect">
              <a:avLst/>
            </a:prstGeom>
            <a:noFill/>
          </p:spPr>
          <p:txBody>
            <a:bodyPr wrap="square" rtlCol="0" anchor="ctr">
              <a:spAutoFit/>
            </a:bodyPr>
            <a:lstStyle/>
            <a:p>
              <a:pPr algn="ctr">
                <a:lnSpc>
                  <a:spcPct val="150000"/>
                </a:lnSpc>
              </a:pPr>
              <a:r>
                <a:rPr lang="en-US" sz="2200" b="1" dirty="0">
                  <a:solidFill>
                    <a:sysClr val="windowText" lastClr="000000"/>
                  </a:solidFill>
                </a:rPr>
                <a:t>Both</a:t>
              </a:r>
            </a:p>
            <a:p>
              <a:pPr algn="ctr">
                <a:lnSpc>
                  <a:spcPct val="150000"/>
                </a:lnSpc>
              </a:pPr>
              <a:r>
                <a:rPr lang="en-US" sz="2200" dirty="0">
                  <a:solidFill>
                    <a:sysClr val="windowText" lastClr="000000"/>
                  </a:solidFill>
                </a:rPr>
                <a:t>any</a:t>
              </a:r>
            </a:p>
            <a:p>
              <a:pPr algn="ctr">
                <a:lnSpc>
                  <a:spcPct val="150000"/>
                </a:lnSpc>
              </a:pPr>
              <a:r>
                <a:rPr lang="en-US" sz="2200" dirty="0">
                  <a:solidFill>
                    <a:sysClr val="windowText" lastClr="000000"/>
                  </a:solidFill>
                </a:rPr>
                <a:t>some</a:t>
              </a:r>
            </a:p>
            <a:p>
              <a:pPr algn="ctr">
                <a:lnSpc>
                  <a:spcPct val="150000"/>
                </a:lnSpc>
              </a:pPr>
              <a:endParaRPr lang="en-US" sz="2200" dirty="0">
                <a:solidFill>
                  <a:sysClr val="windowText" lastClr="000000"/>
                </a:solidFill>
              </a:endParaRPr>
            </a:p>
            <a:p>
              <a:pPr algn="ctr">
                <a:lnSpc>
                  <a:spcPct val="150000"/>
                </a:lnSpc>
              </a:pPr>
              <a:endParaRPr lang="en-US" sz="2200" dirty="0">
                <a:solidFill>
                  <a:sysClr val="windowText" lastClr="000000"/>
                </a:solidFill>
              </a:endParaRPr>
            </a:p>
          </p:txBody>
        </p:sp>
      </p:grpSp>
      <p:grpSp>
        <p:nvGrpSpPr>
          <p:cNvPr id="15" name="Group 14">
            <a:extLst>
              <a:ext uri="{FF2B5EF4-FFF2-40B4-BE49-F238E27FC236}">
                <a16:creationId xmlns:a16="http://schemas.microsoft.com/office/drawing/2014/main" id="{53409B07-2CDB-7176-1B0C-52EEDFD8869E}"/>
              </a:ext>
            </a:extLst>
          </p:cNvPr>
          <p:cNvGrpSpPr/>
          <p:nvPr/>
        </p:nvGrpSpPr>
        <p:grpSpPr>
          <a:xfrm>
            <a:off x="4973336" y="1532311"/>
            <a:ext cx="2080340" cy="2635962"/>
            <a:chOff x="3531827" y="1747690"/>
            <a:chExt cx="2080340" cy="1227563"/>
          </a:xfrm>
          <a:solidFill>
            <a:srgbClr val="C7D4CB"/>
          </a:solidFill>
        </p:grpSpPr>
        <p:sp>
          <p:nvSpPr>
            <p:cNvPr id="17" name="Rectangle 16">
              <a:extLst>
                <a:ext uri="{FF2B5EF4-FFF2-40B4-BE49-F238E27FC236}">
                  <a16:creationId xmlns:a16="http://schemas.microsoft.com/office/drawing/2014/main" id="{23C9CE06-B233-A277-FA07-515EFD2CD38E}"/>
                </a:ext>
              </a:extLst>
            </p:cNvPr>
            <p:cNvSpPr/>
            <p:nvPr/>
          </p:nvSpPr>
          <p:spPr>
            <a:xfrm>
              <a:off x="3531827" y="1747690"/>
              <a:ext cx="2080340" cy="122756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ysClr val="windowText" lastClr="000000"/>
                </a:solidFill>
              </a:endParaRPr>
            </a:p>
          </p:txBody>
        </p:sp>
        <p:sp>
          <p:nvSpPr>
            <p:cNvPr id="18" name="TextBox 17">
              <a:extLst>
                <a:ext uri="{FF2B5EF4-FFF2-40B4-BE49-F238E27FC236}">
                  <a16:creationId xmlns:a16="http://schemas.microsoft.com/office/drawing/2014/main" id="{D28FECA4-2F19-E5B4-870E-40173A4543CB}"/>
                </a:ext>
              </a:extLst>
            </p:cNvPr>
            <p:cNvSpPr txBox="1"/>
            <p:nvPr/>
          </p:nvSpPr>
          <p:spPr>
            <a:xfrm>
              <a:off x="3531828" y="1816421"/>
              <a:ext cx="2080339" cy="964558"/>
            </a:xfrm>
            <a:prstGeom prst="rect">
              <a:avLst/>
            </a:prstGeom>
            <a:grpFill/>
          </p:spPr>
          <p:txBody>
            <a:bodyPr wrap="square" rtlCol="0" anchor="ctr">
              <a:spAutoFit/>
            </a:bodyPr>
            <a:lstStyle/>
            <a:p>
              <a:pPr algn="ctr">
                <a:lnSpc>
                  <a:spcPct val="150000"/>
                </a:lnSpc>
              </a:pPr>
              <a:r>
                <a:rPr lang="en-US" sz="2200" b="1" dirty="0">
                  <a:solidFill>
                    <a:sysClr val="windowText" lastClr="000000"/>
                  </a:solidFill>
                </a:rPr>
                <a:t>Plural</a:t>
              </a:r>
            </a:p>
            <a:p>
              <a:pPr algn="ctr">
                <a:lnSpc>
                  <a:spcPct val="150000"/>
                </a:lnSpc>
              </a:pPr>
              <a:r>
                <a:rPr lang="en-US" sz="2200" dirty="0">
                  <a:solidFill>
                    <a:sysClr val="windowText" lastClr="000000"/>
                  </a:solidFill>
                </a:rPr>
                <a:t>few</a:t>
              </a:r>
            </a:p>
            <a:p>
              <a:pPr algn="ctr">
                <a:lnSpc>
                  <a:spcPct val="150000"/>
                </a:lnSpc>
              </a:pPr>
              <a:r>
                <a:rPr lang="en-US" sz="2200" dirty="0">
                  <a:solidFill>
                    <a:sysClr val="windowText" lastClr="000000"/>
                  </a:solidFill>
                </a:rPr>
                <a:t>many</a:t>
              </a:r>
            </a:p>
            <a:p>
              <a:pPr algn="ctr">
                <a:lnSpc>
                  <a:spcPct val="150000"/>
                </a:lnSpc>
              </a:pPr>
              <a:endParaRPr lang="en-US" sz="2200" dirty="0">
                <a:solidFill>
                  <a:sysClr val="windowText" lastClr="000000"/>
                </a:solidFill>
              </a:endParaRPr>
            </a:p>
          </p:txBody>
        </p:sp>
      </p:grpSp>
    </p:spTree>
    <p:extLst>
      <p:ext uri="{BB962C8B-B14F-4D97-AF65-F5344CB8AC3E}">
        <p14:creationId xmlns:p14="http://schemas.microsoft.com/office/powerpoint/2010/main" val="10014756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Relative Pronouns</a:t>
            </a:r>
          </a:p>
        </p:txBody>
      </p:sp>
      <p:cxnSp>
        <p:nvCxnSpPr>
          <p:cNvPr id="55" name="Straight Connector 54"/>
          <p:cNvCxnSpPr/>
          <p:nvPr/>
        </p:nvCxnSpPr>
        <p:spPr>
          <a:xfrm>
            <a:off x="1881188" y="1137908"/>
            <a:ext cx="8429625"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1918097" y="3120416"/>
            <a:ext cx="8355806" cy="523220"/>
          </a:xfrm>
          <a:prstGeom prst="rect">
            <a:avLst/>
          </a:prstGeom>
          <a:noFill/>
        </p:spPr>
        <p:txBody>
          <a:bodyPr wrap="square" rtlCol="0" anchor="ctr">
            <a:spAutoFit/>
          </a:bodyPr>
          <a:lstStyle/>
          <a:p>
            <a:pPr algn="ctr">
              <a:spcAft>
                <a:spcPts val="1800"/>
              </a:spcAft>
            </a:pPr>
            <a:r>
              <a:rPr lang="en-US" sz="2800" dirty="0">
                <a:solidFill>
                  <a:srgbClr val="323542"/>
                </a:solidFill>
              </a:rPr>
              <a:t>The person </a:t>
            </a:r>
            <a:r>
              <a:rPr lang="en-US" sz="2800" b="1" dirty="0">
                <a:solidFill>
                  <a:srgbClr val="386546"/>
                </a:solidFill>
              </a:rPr>
              <a:t>who</a:t>
            </a:r>
            <a:r>
              <a:rPr lang="en-US" sz="2800" dirty="0">
                <a:solidFill>
                  <a:srgbClr val="323542"/>
                </a:solidFill>
              </a:rPr>
              <a:t> finds the missing key will be rewarded. </a:t>
            </a:r>
          </a:p>
        </p:txBody>
      </p:sp>
      <p:sp>
        <p:nvSpPr>
          <p:cNvPr id="8" name="Rectangle 7">
            <a:extLst>
              <a:ext uri="{FF2B5EF4-FFF2-40B4-BE49-F238E27FC236}">
                <a16:creationId xmlns:a16="http://schemas.microsoft.com/office/drawing/2014/main" id="{6FB8D023-751C-F8AD-9D3B-8DE24D56DD23}"/>
              </a:ext>
            </a:extLst>
          </p:cNvPr>
          <p:cNvSpPr/>
          <p:nvPr/>
        </p:nvSpPr>
        <p:spPr>
          <a:xfrm>
            <a:off x="2709861" y="1399412"/>
            <a:ext cx="6772278" cy="762000"/>
          </a:xfrm>
          <a:prstGeom prst="rect">
            <a:avLst/>
          </a:prstGeom>
          <a:solidFill>
            <a:srgbClr val="C7D4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Introduce dependent clauses</a:t>
            </a:r>
          </a:p>
        </p:txBody>
      </p:sp>
    </p:spTree>
    <p:extLst>
      <p:ext uri="{BB962C8B-B14F-4D97-AF65-F5344CB8AC3E}">
        <p14:creationId xmlns:p14="http://schemas.microsoft.com/office/powerpoint/2010/main" val="34996393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Relative Pronouns</a:t>
            </a:r>
          </a:p>
        </p:txBody>
      </p:sp>
      <p:cxnSp>
        <p:nvCxnSpPr>
          <p:cNvPr id="55" name="Straight Connector 54"/>
          <p:cNvCxnSpPr/>
          <p:nvPr/>
        </p:nvCxnSpPr>
        <p:spPr>
          <a:xfrm>
            <a:off x="1881188" y="1137908"/>
            <a:ext cx="8429625"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79BFF258-27F7-A598-2F9C-B25385A6553A}"/>
              </a:ext>
            </a:extLst>
          </p:cNvPr>
          <p:cNvGrpSpPr/>
          <p:nvPr/>
        </p:nvGrpSpPr>
        <p:grpSpPr>
          <a:xfrm>
            <a:off x="3898777" y="1617751"/>
            <a:ext cx="2080340" cy="1617913"/>
            <a:chOff x="1149291" y="1753237"/>
            <a:chExt cx="2080340" cy="1617913"/>
          </a:xfrm>
          <a:solidFill>
            <a:srgbClr val="C7D4CB"/>
          </a:solidFill>
        </p:grpSpPr>
        <p:sp>
          <p:nvSpPr>
            <p:cNvPr id="10" name="Rectangle 9">
              <a:extLst>
                <a:ext uri="{FF2B5EF4-FFF2-40B4-BE49-F238E27FC236}">
                  <a16:creationId xmlns:a16="http://schemas.microsoft.com/office/drawing/2014/main" id="{2A5D19E2-2824-A66B-727E-54F3E82C0281}"/>
                </a:ext>
              </a:extLst>
            </p:cNvPr>
            <p:cNvSpPr/>
            <p:nvPr/>
          </p:nvSpPr>
          <p:spPr>
            <a:xfrm>
              <a:off x="1149291" y="1753237"/>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endParaRPr>
            </a:p>
          </p:txBody>
        </p:sp>
        <p:sp>
          <p:nvSpPr>
            <p:cNvPr id="11" name="TextBox 10">
              <a:extLst>
                <a:ext uri="{FF2B5EF4-FFF2-40B4-BE49-F238E27FC236}">
                  <a16:creationId xmlns:a16="http://schemas.microsoft.com/office/drawing/2014/main" id="{E98B0E94-CCBE-6217-3DF0-6C65F132DC82}"/>
                </a:ext>
              </a:extLst>
            </p:cNvPr>
            <p:cNvSpPr txBox="1"/>
            <p:nvPr/>
          </p:nvSpPr>
          <p:spPr>
            <a:xfrm>
              <a:off x="1357203" y="2220721"/>
              <a:ext cx="1664514" cy="671851"/>
            </a:xfrm>
            <a:prstGeom prst="rect">
              <a:avLst/>
            </a:prstGeom>
            <a:grpFill/>
          </p:spPr>
          <p:txBody>
            <a:bodyPr wrap="square" rtlCol="0" anchor="ctr">
              <a:spAutoFit/>
            </a:bodyPr>
            <a:lstStyle/>
            <a:p>
              <a:pPr algn="ctr">
                <a:lnSpc>
                  <a:spcPct val="150000"/>
                </a:lnSpc>
              </a:pPr>
              <a:r>
                <a:rPr lang="en-US" sz="2800" dirty="0"/>
                <a:t>who</a:t>
              </a:r>
            </a:p>
          </p:txBody>
        </p:sp>
      </p:grpSp>
      <p:grpSp>
        <p:nvGrpSpPr>
          <p:cNvPr id="13" name="Group 12">
            <a:extLst>
              <a:ext uri="{FF2B5EF4-FFF2-40B4-BE49-F238E27FC236}">
                <a16:creationId xmlns:a16="http://schemas.microsoft.com/office/drawing/2014/main" id="{5AD91A6D-8623-A8B1-014E-C3AA2792DAC4}"/>
              </a:ext>
            </a:extLst>
          </p:cNvPr>
          <p:cNvGrpSpPr/>
          <p:nvPr/>
        </p:nvGrpSpPr>
        <p:grpSpPr>
          <a:xfrm>
            <a:off x="6281314" y="1612204"/>
            <a:ext cx="2080340" cy="1617913"/>
            <a:chOff x="3531827" y="1747690"/>
            <a:chExt cx="2080340" cy="1617913"/>
          </a:xfrm>
          <a:solidFill>
            <a:srgbClr val="C7D4CB"/>
          </a:solidFill>
        </p:grpSpPr>
        <p:sp>
          <p:nvSpPr>
            <p:cNvPr id="14" name="Rectangle 13">
              <a:extLst>
                <a:ext uri="{FF2B5EF4-FFF2-40B4-BE49-F238E27FC236}">
                  <a16:creationId xmlns:a16="http://schemas.microsoft.com/office/drawing/2014/main" id="{C3B7F308-D056-D69B-CD24-5436504B4831}"/>
                </a:ext>
              </a:extLst>
            </p:cNvPr>
            <p:cNvSpPr/>
            <p:nvPr/>
          </p:nvSpPr>
          <p:spPr>
            <a:xfrm>
              <a:off x="3531827"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endParaRPr>
            </a:p>
          </p:txBody>
        </p:sp>
        <p:sp>
          <p:nvSpPr>
            <p:cNvPr id="15" name="TextBox 14">
              <a:extLst>
                <a:ext uri="{FF2B5EF4-FFF2-40B4-BE49-F238E27FC236}">
                  <a16:creationId xmlns:a16="http://schemas.microsoft.com/office/drawing/2014/main" id="{A9AB3024-E0A0-0F2D-8B53-4C094E3C6AB4}"/>
                </a:ext>
              </a:extLst>
            </p:cNvPr>
            <p:cNvSpPr txBox="1"/>
            <p:nvPr/>
          </p:nvSpPr>
          <p:spPr>
            <a:xfrm>
              <a:off x="3739740" y="2215439"/>
              <a:ext cx="1664514" cy="671851"/>
            </a:xfrm>
            <a:prstGeom prst="rect">
              <a:avLst/>
            </a:prstGeom>
            <a:grpFill/>
          </p:spPr>
          <p:txBody>
            <a:bodyPr wrap="square" rtlCol="0" anchor="ctr">
              <a:spAutoFit/>
            </a:bodyPr>
            <a:lstStyle/>
            <a:p>
              <a:pPr algn="ctr">
                <a:lnSpc>
                  <a:spcPct val="150000"/>
                </a:lnSpc>
              </a:pPr>
              <a:r>
                <a:rPr lang="en-US" sz="2800" dirty="0"/>
                <a:t>whom</a:t>
              </a:r>
            </a:p>
          </p:txBody>
        </p:sp>
      </p:grpSp>
      <p:sp>
        <p:nvSpPr>
          <p:cNvPr id="16" name="TextBox 15">
            <a:extLst>
              <a:ext uri="{FF2B5EF4-FFF2-40B4-BE49-F238E27FC236}">
                <a16:creationId xmlns:a16="http://schemas.microsoft.com/office/drawing/2014/main" id="{F64D41B7-0A54-424E-6130-26BA3DBF57B8}"/>
              </a:ext>
            </a:extLst>
          </p:cNvPr>
          <p:cNvSpPr txBox="1"/>
          <p:nvPr/>
        </p:nvSpPr>
        <p:spPr>
          <a:xfrm>
            <a:off x="4198039" y="3425234"/>
            <a:ext cx="1481816" cy="461665"/>
          </a:xfrm>
          <a:prstGeom prst="rect">
            <a:avLst/>
          </a:prstGeom>
          <a:noFill/>
        </p:spPr>
        <p:txBody>
          <a:bodyPr wrap="none" rtlCol="0">
            <a:spAutoFit/>
          </a:bodyPr>
          <a:lstStyle/>
          <a:p>
            <a:pPr algn="ctr"/>
            <a:r>
              <a:rPr lang="en-US" sz="2400" b="1" dirty="0"/>
              <a:t>subjective</a:t>
            </a:r>
          </a:p>
        </p:txBody>
      </p:sp>
      <p:sp>
        <p:nvSpPr>
          <p:cNvPr id="17" name="TextBox 16">
            <a:extLst>
              <a:ext uri="{FF2B5EF4-FFF2-40B4-BE49-F238E27FC236}">
                <a16:creationId xmlns:a16="http://schemas.microsoft.com/office/drawing/2014/main" id="{583CA7B7-8485-3005-0263-CBD3DBA55A75}"/>
              </a:ext>
            </a:extLst>
          </p:cNvPr>
          <p:cNvSpPr txBox="1"/>
          <p:nvPr/>
        </p:nvSpPr>
        <p:spPr>
          <a:xfrm>
            <a:off x="6642292" y="3425233"/>
            <a:ext cx="1358384" cy="461665"/>
          </a:xfrm>
          <a:prstGeom prst="rect">
            <a:avLst/>
          </a:prstGeom>
          <a:noFill/>
        </p:spPr>
        <p:txBody>
          <a:bodyPr wrap="none" rtlCol="0">
            <a:spAutoFit/>
          </a:bodyPr>
          <a:lstStyle/>
          <a:p>
            <a:pPr algn="ctr"/>
            <a:r>
              <a:rPr lang="en-US" sz="2400" b="1" dirty="0"/>
              <a:t>objective</a:t>
            </a:r>
          </a:p>
        </p:txBody>
      </p:sp>
    </p:spTree>
    <p:extLst>
      <p:ext uri="{BB962C8B-B14F-4D97-AF65-F5344CB8AC3E}">
        <p14:creationId xmlns:p14="http://schemas.microsoft.com/office/powerpoint/2010/main" val="37165814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Demonstrative Pronouns</a:t>
            </a:r>
          </a:p>
        </p:txBody>
      </p:sp>
      <p:cxnSp>
        <p:nvCxnSpPr>
          <p:cNvPr id="55" name="Straight Connector 54"/>
          <p:cNvCxnSpPr/>
          <p:nvPr/>
        </p:nvCxnSpPr>
        <p:spPr>
          <a:xfrm>
            <a:off x="1881188" y="1137908"/>
            <a:ext cx="8429625"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559FC6B0-F504-6518-4CA8-ED6E4448590E}"/>
              </a:ext>
            </a:extLst>
          </p:cNvPr>
          <p:cNvSpPr/>
          <p:nvPr/>
        </p:nvSpPr>
        <p:spPr>
          <a:xfrm>
            <a:off x="2709861" y="1399412"/>
            <a:ext cx="6772278" cy="762000"/>
          </a:xfrm>
          <a:prstGeom prst="rect">
            <a:avLst/>
          </a:prstGeom>
          <a:solidFill>
            <a:srgbClr val="C7D4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Replace noun phrases</a:t>
            </a:r>
          </a:p>
        </p:txBody>
      </p:sp>
      <p:sp>
        <p:nvSpPr>
          <p:cNvPr id="5" name="Rectangle 4">
            <a:extLst>
              <a:ext uri="{FF2B5EF4-FFF2-40B4-BE49-F238E27FC236}">
                <a16:creationId xmlns:a16="http://schemas.microsoft.com/office/drawing/2014/main" id="{6A9862BB-DA91-AC95-7C39-FAB5C82978A4}"/>
              </a:ext>
            </a:extLst>
          </p:cNvPr>
          <p:cNvSpPr/>
          <p:nvPr/>
        </p:nvSpPr>
        <p:spPr>
          <a:xfrm>
            <a:off x="2709861" y="2422915"/>
            <a:ext cx="6772278" cy="762000"/>
          </a:xfrm>
          <a:prstGeom prst="rect">
            <a:avLst/>
          </a:prstGeom>
          <a:solidFill>
            <a:srgbClr val="C7D4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Function as adjectives</a:t>
            </a:r>
          </a:p>
        </p:txBody>
      </p:sp>
      <p:grpSp>
        <p:nvGrpSpPr>
          <p:cNvPr id="6" name="Group 5">
            <a:extLst>
              <a:ext uri="{FF2B5EF4-FFF2-40B4-BE49-F238E27FC236}">
                <a16:creationId xmlns:a16="http://schemas.microsoft.com/office/drawing/2014/main" id="{D1C6837A-6660-062C-FB26-846FA034BFF0}"/>
              </a:ext>
            </a:extLst>
          </p:cNvPr>
          <p:cNvGrpSpPr/>
          <p:nvPr/>
        </p:nvGrpSpPr>
        <p:grpSpPr>
          <a:xfrm>
            <a:off x="3707548" y="3446418"/>
            <a:ext cx="2080340" cy="1617913"/>
            <a:chOff x="1149291" y="1753237"/>
            <a:chExt cx="2080340" cy="1617913"/>
          </a:xfrm>
          <a:solidFill>
            <a:srgbClr val="C7D4CB"/>
          </a:solidFill>
        </p:grpSpPr>
        <p:sp>
          <p:nvSpPr>
            <p:cNvPr id="7" name="Rectangle 6">
              <a:extLst>
                <a:ext uri="{FF2B5EF4-FFF2-40B4-BE49-F238E27FC236}">
                  <a16:creationId xmlns:a16="http://schemas.microsoft.com/office/drawing/2014/main" id="{1BB41926-0A8D-EC2E-6F81-3B3AAEF4E7D0}"/>
                </a:ext>
              </a:extLst>
            </p:cNvPr>
            <p:cNvSpPr/>
            <p:nvPr/>
          </p:nvSpPr>
          <p:spPr>
            <a:xfrm>
              <a:off x="1149291" y="1753237"/>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endParaRPr>
            </a:p>
          </p:txBody>
        </p:sp>
        <p:sp>
          <p:nvSpPr>
            <p:cNvPr id="8" name="TextBox 7">
              <a:extLst>
                <a:ext uri="{FF2B5EF4-FFF2-40B4-BE49-F238E27FC236}">
                  <a16:creationId xmlns:a16="http://schemas.microsoft.com/office/drawing/2014/main" id="{32036AB4-4041-F278-136A-25421839C556}"/>
                </a:ext>
              </a:extLst>
            </p:cNvPr>
            <p:cNvSpPr txBox="1"/>
            <p:nvPr/>
          </p:nvSpPr>
          <p:spPr>
            <a:xfrm>
              <a:off x="1357203" y="1897556"/>
              <a:ext cx="1664514" cy="1318181"/>
            </a:xfrm>
            <a:prstGeom prst="rect">
              <a:avLst/>
            </a:prstGeom>
            <a:grpFill/>
          </p:spPr>
          <p:txBody>
            <a:bodyPr wrap="square" rtlCol="0" anchor="ctr">
              <a:spAutoFit/>
            </a:bodyPr>
            <a:lstStyle/>
            <a:p>
              <a:pPr algn="ctr">
                <a:lnSpc>
                  <a:spcPct val="150000"/>
                </a:lnSpc>
              </a:pPr>
              <a:r>
                <a:rPr lang="en-US" sz="2800" dirty="0"/>
                <a:t>this</a:t>
              </a:r>
            </a:p>
            <a:p>
              <a:pPr algn="ctr">
                <a:lnSpc>
                  <a:spcPct val="150000"/>
                </a:lnSpc>
              </a:pPr>
              <a:r>
                <a:rPr lang="en-US" sz="2800" dirty="0"/>
                <a:t>that</a:t>
              </a:r>
            </a:p>
          </p:txBody>
        </p:sp>
      </p:grpSp>
      <p:grpSp>
        <p:nvGrpSpPr>
          <p:cNvPr id="12" name="Group 11">
            <a:extLst>
              <a:ext uri="{FF2B5EF4-FFF2-40B4-BE49-F238E27FC236}">
                <a16:creationId xmlns:a16="http://schemas.microsoft.com/office/drawing/2014/main" id="{79DA9D0B-109F-ED3F-7327-D31A2D74E387}"/>
              </a:ext>
            </a:extLst>
          </p:cNvPr>
          <p:cNvGrpSpPr/>
          <p:nvPr/>
        </p:nvGrpSpPr>
        <p:grpSpPr>
          <a:xfrm>
            <a:off x="6400800" y="3459670"/>
            <a:ext cx="2080340" cy="1617913"/>
            <a:chOff x="1149291" y="1753237"/>
            <a:chExt cx="2080340" cy="1617913"/>
          </a:xfrm>
          <a:solidFill>
            <a:srgbClr val="C7D4CB"/>
          </a:solidFill>
        </p:grpSpPr>
        <p:sp>
          <p:nvSpPr>
            <p:cNvPr id="18" name="Rectangle 17">
              <a:extLst>
                <a:ext uri="{FF2B5EF4-FFF2-40B4-BE49-F238E27FC236}">
                  <a16:creationId xmlns:a16="http://schemas.microsoft.com/office/drawing/2014/main" id="{06E5BFC8-5519-0708-961F-9A8D2BD8AA30}"/>
                </a:ext>
              </a:extLst>
            </p:cNvPr>
            <p:cNvSpPr/>
            <p:nvPr/>
          </p:nvSpPr>
          <p:spPr>
            <a:xfrm>
              <a:off x="1149291" y="1753237"/>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endParaRPr>
            </a:p>
          </p:txBody>
        </p:sp>
        <p:sp>
          <p:nvSpPr>
            <p:cNvPr id="19" name="TextBox 18">
              <a:extLst>
                <a:ext uri="{FF2B5EF4-FFF2-40B4-BE49-F238E27FC236}">
                  <a16:creationId xmlns:a16="http://schemas.microsoft.com/office/drawing/2014/main" id="{18719488-D745-9290-32BB-71017B1A73F4}"/>
                </a:ext>
              </a:extLst>
            </p:cNvPr>
            <p:cNvSpPr txBox="1"/>
            <p:nvPr/>
          </p:nvSpPr>
          <p:spPr>
            <a:xfrm>
              <a:off x="1357203" y="1897556"/>
              <a:ext cx="1664514" cy="1318181"/>
            </a:xfrm>
            <a:prstGeom prst="rect">
              <a:avLst/>
            </a:prstGeom>
            <a:grpFill/>
          </p:spPr>
          <p:txBody>
            <a:bodyPr wrap="square" rtlCol="0" anchor="ctr">
              <a:spAutoFit/>
            </a:bodyPr>
            <a:lstStyle/>
            <a:p>
              <a:pPr algn="ctr">
                <a:lnSpc>
                  <a:spcPct val="150000"/>
                </a:lnSpc>
              </a:pPr>
              <a:r>
                <a:rPr lang="en-US" sz="2800" dirty="0"/>
                <a:t>these</a:t>
              </a:r>
            </a:p>
            <a:p>
              <a:pPr algn="ctr">
                <a:lnSpc>
                  <a:spcPct val="150000"/>
                </a:lnSpc>
              </a:pPr>
              <a:r>
                <a:rPr lang="en-US" sz="2800" dirty="0"/>
                <a:t>those</a:t>
              </a:r>
            </a:p>
          </p:txBody>
        </p:sp>
      </p:grpSp>
      <p:sp>
        <p:nvSpPr>
          <p:cNvPr id="20" name="Left Brace 19">
            <a:extLst>
              <a:ext uri="{FF2B5EF4-FFF2-40B4-BE49-F238E27FC236}">
                <a16:creationId xmlns:a16="http://schemas.microsoft.com/office/drawing/2014/main" id="{6781C2C8-F5EA-CF8B-C53F-74249B426614}"/>
              </a:ext>
            </a:extLst>
          </p:cNvPr>
          <p:cNvSpPr/>
          <p:nvPr/>
        </p:nvSpPr>
        <p:spPr>
          <a:xfrm>
            <a:off x="3081384" y="3342053"/>
            <a:ext cx="609600" cy="1842052"/>
          </a:xfrm>
          <a:prstGeom prst="leftBrace">
            <a:avLst/>
          </a:prstGeom>
          <a:noFill/>
          <a:ln w="381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1" name="TextBox 20">
            <a:extLst>
              <a:ext uri="{FF2B5EF4-FFF2-40B4-BE49-F238E27FC236}">
                <a16:creationId xmlns:a16="http://schemas.microsoft.com/office/drawing/2014/main" id="{BA3914FA-AFA3-8B5B-004E-88A221CC3CEB}"/>
              </a:ext>
            </a:extLst>
          </p:cNvPr>
          <p:cNvSpPr txBox="1"/>
          <p:nvPr/>
        </p:nvSpPr>
        <p:spPr>
          <a:xfrm>
            <a:off x="1727250" y="3988217"/>
            <a:ext cx="1364476" cy="523220"/>
          </a:xfrm>
          <a:prstGeom prst="rect">
            <a:avLst/>
          </a:prstGeom>
          <a:noFill/>
        </p:spPr>
        <p:txBody>
          <a:bodyPr wrap="none" rtlCol="0">
            <a:spAutoFit/>
          </a:bodyPr>
          <a:lstStyle/>
          <a:p>
            <a:r>
              <a:rPr lang="en-US" sz="2800" b="1" dirty="0"/>
              <a:t>singular</a:t>
            </a:r>
          </a:p>
        </p:txBody>
      </p:sp>
      <p:sp>
        <p:nvSpPr>
          <p:cNvPr id="22" name="Left Brace 21">
            <a:extLst>
              <a:ext uri="{FF2B5EF4-FFF2-40B4-BE49-F238E27FC236}">
                <a16:creationId xmlns:a16="http://schemas.microsoft.com/office/drawing/2014/main" id="{CCD90965-7FB5-21A7-1806-0D2B5CF90FD0}"/>
              </a:ext>
            </a:extLst>
          </p:cNvPr>
          <p:cNvSpPr/>
          <p:nvPr/>
        </p:nvSpPr>
        <p:spPr>
          <a:xfrm flipH="1">
            <a:off x="8481138" y="3342053"/>
            <a:ext cx="609600" cy="1842052"/>
          </a:xfrm>
          <a:prstGeom prst="leftBrace">
            <a:avLst/>
          </a:prstGeom>
          <a:noFill/>
          <a:ln w="381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3" name="TextBox 22">
            <a:extLst>
              <a:ext uri="{FF2B5EF4-FFF2-40B4-BE49-F238E27FC236}">
                <a16:creationId xmlns:a16="http://schemas.microsoft.com/office/drawing/2014/main" id="{860D39E8-49B4-C503-2E71-4F581D60C1C2}"/>
              </a:ext>
            </a:extLst>
          </p:cNvPr>
          <p:cNvSpPr txBox="1"/>
          <p:nvPr/>
        </p:nvSpPr>
        <p:spPr>
          <a:xfrm>
            <a:off x="9113929" y="3988217"/>
            <a:ext cx="1044004" cy="523220"/>
          </a:xfrm>
          <a:prstGeom prst="rect">
            <a:avLst/>
          </a:prstGeom>
          <a:noFill/>
        </p:spPr>
        <p:txBody>
          <a:bodyPr wrap="none" rtlCol="0">
            <a:spAutoFit/>
          </a:bodyPr>
          <a:lstStyle/>
          <a:p>
            <a:r>
              <a:rPr lang="en-US" sz="2800" b="1" dirty="0"/>
              <a:t>plural</a:t>
            </a:r>
          </a:p>
        </p:txBody>
      </p:sp>
    </p:spTree>
    <p:extLst>
      <p:ext uri="{BB962C8B-B14F-4D97-AF65-F5344CB8AC3E}">
        <p14:creationId xmlns:p14="http://schemas.microsoft.com/office/powerpoint/2010/main" val="12814919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Demonstrative Pronouns</a:t>
            </a:r>
          </a:p>
        </p:txBody>
      </p:sp>
      <p:cxnSp>
        <p:nvCxnSpPr>
          <p:cNvPr id="55" name="Straight Connector 54"/>
          <p:cNvCxnSpPr/>
          <p:nvPr/>
        </p:nvCxnSpPr>
        <p:spPr>
          <a:xfrm>
            <a:off x="1881188" y="1137908"/>
            <a:ext cx="8429625"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DA4F608D-E87D-94DF-8FED-51534499788E}"/>
              </a:ext>
            </a:extLst>
          </p:cNvPr>
          <p:cNvSpPr txBox="1"/>
          <p:nvPr/>
        </p:nvSpPr>
        <p:spPr>
          <a:xfrm>
            <a:off x="1638300" y="1356870"/>
            <a:ext cx="8915400" cy="1054263"/>
          </a:xfrm>
          <a:prstGeom prst="rect">
            <a:avLst/>
          </a:prstGeom>
          <a:noFill/>
        </p:spPr>
        <p:txBody>
          <a:bodyPr wrap="square" rtlCol="0" anchor="ctr">
            <a:spAutoFit/>
          </a:bodyPr>
          <a:lstStyle/>
          <a:p>
            <a:pPr marL="457200" marR="0">
              <a:lnSpc>
                <a:spcPct val="115000"/>
              </a:lnSpc>
              <a:spcBef>
                <a:spcPts val="0"/>
              </a:spcBef>
              <a:spcAft>
                <a:spcPts val="0"/>
              </a:spcAft>
            </a:pPr>
            <a:r>
              <a:rPr lang="en-US" sz="2800" b="1" dirty="0">
                <a:solidFill>
                  <a:srgbClr val="386546"/>
                </a:solidFill>
                <a:effectLst/>
                <a:ea typeface="Calibri" panose="020F0502020204030204" pitchFamily="34" charset="0"/>
                <a:cs typeface="Times New Roman" panose="02020603050405020304" pitchFamily="18" charset="0"/>
              </a:rPr>
              <a:t>The stripped-back acoustic version</a:t>
            </a:r>
            <a:r>
              <a:rPr lang="en-US" sz="2800" dirty="0">
                <a:effectLst/>
                <a:ea typeface="Calibri" panose="020F0502020204030204" pitchFamily="34" charset="0"/>
                <a:cs typeface="Times New Roman" panose="02020603050405020304" pitchFamily="18" charset="0"/>
              </a:rPr>
              <a:t> sounds sadder than </a:t>
            </a:r>
            <a:r>
              <a:rPr lang="en-US" sz="2800" b="1" dirty="0">
                <a:solidFill>
                  <a:srgbClr val="386546"/>
                </a:solidFill>
                <a:effectLst/>
                <a:ea typeface="Calibri" panose="020F0502020204030204" pitchFamily="34" charset="0"/>
                <a:cs typeface="Times New Roman" panose="02020603050405020304" pitchFamily="18" charset="0"/>
              </a:rPr>
              <a:t>the highly produced electronic version</a:t>
            </a:r>
            <a:r>
              <a:rPr lang="en-US" sz="2800" dirty="0">
                <a:effectLst/>
                <a:ea typeface="Calibri" panose="020F0502020204030204" pitchFamily="34" charset="0"/>
                <a:cs typeface="Times New Roman" panose="02020603050405020304" pitchFamily="18" charset="0"/>
              </a:rPr>
              <a:t>.</a:t>
            </a:r>
          </a:p>
        </p:txBody>
      </p:sp>
      <p:sp>
        <p:nvSpPr>
          <p:cNvPr id="13" name="TextBox 12">
            <a:extLst>
              <a:ext uri="{FF2B5EF4-FFF2-40B4-BE49-F238E27FC236}">
                <a16:creationId xmlns:a16="http://schemas.microsoft.com/office/drawing/2014/main" id="{1B8E9793-34CC-4886-7D0D-04B89A32E4B3}"/>
              </a:ext>
            </a:extLst>
          </p:cNvPr>
          <p:cNvSpPr txBox="1"/>
          <p:nvPr/>
        </p:nvSpPr>
        <p:spPr>
          <a:xfrm>
            <a:off x="4522614" y="3032622"/>
            <a:ext cx="5143500" cy="558743"/>
          </a:xfrm>
          <a:prstGeom prst="rect">
            <a:avLst/>
          </a:prstGeom>
          <a:noFill/>
        </p:spPr>
        <p:txBody>
          <a:bodyPr wrap="square" lIns="0" rtlCol="0" anchor="ctr">
            <a:spAutoFit/>
          </a:bodyPr>
          <a:lstStyle/>
          <a:p>
            <a:pPr marL="457200" marR="0">
              <a:lnSpc>
                <a:spcPct val="115000"/>
              </a:lnSpc>
              <a:spcBef>
                <a:spcPts val="0"/>
              </a:spcBef>
              <a:spcAft>
                <a:spcPts val="0"/>
              </a:spcAft>
            </a:pPr>
            <a:r>
              <a:rPr lang="en-US" sz="2800" b="1" dirty="0">
                <a:solidFill>
                  <a:srgbClr val="386546"/>
                </a:solidFill>
                <a:effectLst/>
                <a:ea typeface="Calibri" panose="020F0502020204030204" pitchFamily="34" charset="0"/>
                <a:cs typeface="Times New Roman" panose="02020603050405020304" pitchFamily="18" charset="0"/>
              </a:rPr>
              <a:t>This</a:t>
            </a:r>
            <a:r>
              <a:rPr lang="en-US" sz="2800" dirty="0">
                <a:effectLst/>
                <a:ea typeface="Calibri" panose="020F0502020204030204" pitchFamily="34" charset="0"/>
                <a:cs typeface="Times New Roman" panose="02020603050405020304" pitchFamily="18" charset="0"/>
              </a:rPr>
              <a:t> sounds sadder than </a:t>
            </a:r>
            <a:r>
              <a:rPr lang="en-US" sz="2800" b="1" dirty="0">
                <a:solidFill>
                  <a:srgbClr val="386546"/>
                </a:solidFill>
                <a:effectLst/>
                <a:ea typeface="Calibri" panose="020F0502020204030204" pitchFamily="34" charset="0"/>
                <a:cs typeface="Times New Roman" panose="02020603050405020304" pitchFamily="18" charset="0"/>
              </a:rPr>
              <a:t>that</a:t>
            </a:r>
            <a:r>
              <a:rPr lang="en-US" sz="2800" dirty="0">
                <a:effectLst/>
                <a:ea typeface="Calibri" panose="020F0502020204030204" pitchFamily="34" charset="0"/>
                <a:cs typeface="Times New Roman" panose="02020603050405020304" pitchFamily="18" charset="0"/>
              </a:rPr>
              <a:t>.</a:t>
            </a:r>
          </a:p>
        </p:txBody>
      </p:sp>
      <p:sp>
        <p:nvSpPr>
          <p:cNvPr id="14" name="TextBox 13">
            <a:extLst>
              <a:ext uri="{FF2B5EF4-FFF2-40B4-BE49-F238E27FC236}">
                <a16:creationId xmlns:a16="http://schemas.microsoft.com/office/drawing/2014/main" id="{AD062634-5893-8441-F4D4-711571B56044}"/>
              </a:ext>
            </a:extLst>
          </p:cNvPr>
          <p:cNvSpPr txBox="1"/>
          <p:nvPr/>
        </p:nvSpPr>
        <p:spPr>
          <a:xfrm>
            <a:off x="4522614" y="3992465"/>
            <a:ext cx="7200900" cy="558743"/>
          </a:xfrm>
          <a:prstGeom prst="rect">
            <a:avLst/>
          </a:prstGeom>
          <a:noFill/>
        </p:spPr>
        <p:txBody>
          <a:bodyPr wrap="square" lIns="0" rtlCol="0" anchor="ctr">
            <a:spAutoFit/>
          </a:bodyPr>
          <a:lstStyle/>
          <a:p>
            <a:pPr marL="457200" marR="0">
              <a:lnSpc>
                <a:spcPct val="115000"/>
              </a:lnSpc>
              <a:spcBef>
                <a:spcPts val="0"/>
              </a:spcBef>
              <a:spcAft>
                <a:spcPts val="0"/>
              </a:spcAft>
            </a:pPr>
            <a:r>
              <a:rPr lang="en-US" sz="2800" b="1" dirty="0">
                <a:solidFill>
                  <a:srgbClr val="386546"/>
                </a:solidFill>
                <a:effectLst/>
                <a:ea typeface="Calibri" panose="020F0502020204030204" pitchFamily="34" charset="0"/>
                <a:cs typeface="Times New Roman" panose="02020603050405020304" pitchFamily="18" charset="0"/>
              </a:rPr>
              <a:t>This</a:t>
            </a:r>
            <a:r>
              <a:rPr lang="en-US" sz="2800" dirty="0">
                <a:effectLst/>
                <a:ea typeface="Calibri" panose="020F0502020204030204" pitchFamily="34" charset="0"/>
                <a:cs typeface="Times New Roman" panose="02020603050405020304" pitchFamily="18" charset="0"/>
              </a:rPr>
              <a:t> version sounds sadder than </a:t>
            </a:r>
            <a:r>
              <a:rPr lang="en-US" sz="2800" b="1" dirty="0">
                <a:solidFill>
                  <a:srgbClr val="386546"/>
                </a:solidFill>
                <a:effectLst/>
                <a:ea typeface="Calibri" panose="020F0502020204030204" pitchFamily="34" charset="0"/>
                <a:cs typeface="Times New Roman" panose="02020603050405020304" pitchFamily="18" charset="0"/>
              </a:rPr>
              <a:t>that</a:t>
            </a:r>
            <a:r>
              <a:rPr lang="en-US" sz="2800" dirty="0">
                <a:effectLst/>
                <a:ea typeface="Calibri" panose="020F0502020204030204" pitchFamily="34" charset="0"/>
                <a:cs typeface="Times New Roman" panose="02020603050405020304" pitchFamily="18" charset="0"/>
              </a:rPr>
              <a:t> version.</a:t>
            </a:r>
          </a:p>
        </p:txBody>
      </p:sp>
      <p:sp>
        <p:nvSpPr>
          <p:cNvPr id="15" name="TextBox 14">
            <a:extLst>
              <a:ext uri="{FF2B5EF4-FFF2-40B4-BE49-F238E27FC236}">
                <a16:creationId xmlns:a16="http://schemas.microsoft.com/office/drawing/2014/main" id="{BA9FE796-8406-271A-3E64-13F35D679514}"/>
              </a:ext>
            </a:extLst>
          </p:cNvPr>
          <p:cNvSpPr txBox="1"/>
          <p:nvPr/>
        </p:nvSpPr>
        <p:spPr>
          <a:xfrm>
            <a:off x="990600" y="3048000"/>
            <a:ext cx="3561873" cy="523220"/>
          </a:xfrm>
          <a:prstGeom prst="rect">
            <a:avLst/>
          </a:prstGeom>
          <a:noFill/>
        </p:spPr>
        <p:txBody>
          <a:bodyPr wrap="none" rtlCol="0">
            <a:spAutoFit/>
          </a:bodyPr>
          <a:lstStyle/>
          <a:p>
            <a:r>
              <a:rPr lang="en-US" sz="2800" b="1" dirty="0"/>
              <a:t>Replacing noun phrase</a:t>
            </a:r>
          </a:p>
        </p:txBody>
      </p:sp>
      <p:sp>
        <p:nvSpPr>
          <p:cNvPr id="16" name="TextBox 15">
            <a:extLst>
              <a:ext uri="{FF2B5EF4-FFF2-40B4-BE49-F238E27FC236}">
                <a16:creationId xmlns:a16="http://schemas.microsoft.com/office/drawing/2014/main" id="{8B46EAA8-4BA2-3946-BB1B-E19854AD4F4E}"/>
              </a:ext>
            </a:extLst>
          </p:cNvPr>
          <p:cNvSpPr txBox="1"/>
          <p:nvPr/>
        </p:nvSpPr>
        <p:spPr>
          <a:xfrm>
            <a:off x="2943464" y="4010226"/>
            <a:ext cx="1579150" cy="523220"/>
          </a:xfrm>
          <a:prstGeom prst="rect">
            <a:avLst/>
          </a:prstGeom>
          <a:noFill/>
        </p:spPr>
        <p:txBody>
          <a:bodyPr wrap="none" rtlCol="0">
            <a:spAutoFit/>
          </a:bodyPr>
          <a:lstStyle/>
          <a:p>
            <a:r>
              <a:rPr lang="en-US" sz="2800" b="1" dirty="0"/>
              <a:t>Adjective</a:t>
            </a:r>
          </a:p>
        </p:txBody>
      </p:sp>
    </p:spTree>
    <p:extLst>
      <p:ext uri="{BB962C8B-B14F-4D97-AF65-F5344CB8AC3E}">
        <p14:creationId xmlns:p14="http://schemas.microsoft.com/office/powerpoint/2010/main" val="35112887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Pronouns in Sentences</a:t>
            </a:r>
          </a:p>
        </p:txBody>
      </p:sp>
      <p:cxnSp>
        <p:nvCxnSpPr>
          <p:cNvPr id="55" name="Straight Connector 54"/>
          <p:cNvCxnSpPr/>
          <p:nvPr/>
        </p:nvCxnSpPr>
        <p:spPr>
          <a:xfrm>
            <a:off x="1881188" y="1137908"/>
            <a:ext cx="8429625"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089A9022-CCCD-AF15-0A7D-A6E0435D128F}"/>
              </a:ext>
            </a:extLst>
          </p:cNvPr>
          <p:cNvSpPr txBox="1"/>
          <p:nvPr/>
        </p:nvSpPr>
        <p:spPr>
          <a:xfrm>
            <a:off x="381000" y="1798766"/>
            <a:ext cx="11430000" cy="553998"/>
          </a:xfrm>
          <a:prstGeom prst="rect">
            <a:avLst/>
          </a:prstGeom>
          <a:noFill/>
        </p:spPr>
        <p:txBody>
          <a:bodyPr wrap="square" rtlCol="0" anchor="ctr">
            <a:spAutoFit/>
          </a:bodyPr>
          <a:lstStyle/>
          <a:p>
            <a:pPr algn="ctr">
              <a:spcAft>
                <a:spcPts val="1800"/>
              </a:spcAft>
            </a:pPr>
            <a:r>
              <a:rPr lang="en-US" sz="3000" dirty="0"/>
              <a:t>They have been graded, and they can review them online.</a:t>
            </a:r>
          </a:p>
        </p:txBody>
      </p:sp>
      <p:sp>
        <p:nvSpPr>
          <p:cNvPr id="15" name="TextBox 14">
            <a:extLst>
              <a:ext uri="{FF2B5EF4-FFF2-40B4-BE49-F238E27FC236}">
                <a16:creationId xmlns:a16="http://schemas.microsoft.com/office/drawing/2014/main" id="{A9FAD43D-9B10-2846-B908-E57E65574086}"/>
              </a:ext>
            </a:extLst>
          </p:cNvPr>
          <p:cNvSpPr txBox="1"/>
          <p:nvPr/>
        </p:nvSpPr>
        <p:spPr>
          <a:xfrm>
            <a:off x="381000" y="3066365"/>
            <a:ext cx="11430000" cy="553998"/>
          </a:xfrm>
          <a:prstGeom prst="rect">
            <a:avLst/>
          </a:prstGeom>
          <a:noFill/>
        </p:spPr>
        <p:txBody>
          <a:bodyPr wrap="square" rtlCol="0" anchor="ctr">
            <a:spAutoFit/>
          </a:bodyPr>
          <a:lstStyle/>
          <a:p>
            <a:pPr algn="ctr">
              <a:spcAft>
                <a:spcPts val="1800"/>
              </a:spcAft>
            </a:pPr>
            <a:r>
              <a:rPr lang="en-US" sz="3000" dirty="0"/>
              <a:t>The </a:t>
            </a:r>
            <a:r>
              <a:rPr lang="en-US" sz="3000" b="1" dirty="0">
                <a:solidFill>
                  <a:srgbClr val="386546"/>
                </a:solidFill>
              </a:rPr>
              <a:t>papers</a:t>
            </a:r>
            <a:r>
              <a:rPr lang="en-US" sz="3000" dirty="0"/>
              <a:t> have been graded, and </a:t>
            </a:r>
            <a:r>
              <a:rPr lang="en-US" sz="3000" b="1" dirty="0"/>
              <a:t>students</a:t>
            </a:r>
            <a:r>
              <a:rPr lang="en-US" sz="3000" dirty="0"/>
              <a:t> can review </a:t>
            </a:r>
            <a:r>
              <a:rPr lang="en-US" sz="3000" b="1" dirty="0">
                <a:solidFill>
                  <a:srgbClr val="386546"/>
                </a:solidFill>
              </a:rPr>
              <a:t>them</a:t>
            </a:r>
            <a:r>
              <a:rPr lang="en-US" sz="3000" dirty="0"/>
              <a:t> online.</a:t>
            </a:r>
          </a:p>
        </p:txBody>
      </p:sp>
    </p:spTree>
    <p:extLst>
      <p:ext uri="{BB962C8B-B14F-4D97-AF65-F5344CB8AC3E}">
        <p14:creationId xmlns:p14="http://schemas.microsoft.com/office/powerpoint/2010/main" val="14239293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Pronouns in Sentences</a:t>
            </a:r>
          </a:p>
        </p:txBody>
      </p:sp>
      <p:cxnSp>
        <p:nvCxnSpPr>
          <p:cNvPr id="55" name="Straight Connector 54"/>
          <p:cNvCxnSpPr/>
          <p:nvPr/>
        </p:nvCxnSpPr>
        <p:spPr>
          <a:xfrm>
            <a:off x="1881188" y="1137908"/>
            <a:ext cx="8429625"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089A9022-CCCD-AF15-0A7D-A6E0435D128F}"/>
              </a:ext>
            </a:extLst>
          </p:cNvPr>
          <p:cNvSpPr txBox="1"/>
          <p:nvPr/>
        </p:nvSpPr>
        <p:spPr>
          <a:xfrm>
            <a:off x="3238500" y="1828800"/>
            <a:ext cx="5715000" cy="553998"/>
          </a:xfrm>
          <a:prstGeom prst="rect">
            <a:avLst/>
          </a:prstGeom>
          <a:noFill/>
        </p:spPr>
        <p:txBody>
          <a:bodyPr wrap="square" rtlCol="0" anchor="ctr">
            <a:spAutoFit/>
          </a:bodyPr>
          <a:lstStyle/>
          <a:p>
            <a:pPr algn="ctr">
              <a:spcAft>
                <a:spcPts val="1800"/>
              </a:spcAft>
            </a:pPr>
            <a:r>
              <a:rPr lang="en-US" sz="3000" b="1" dirty="0">
                <a:solidFill>
                  <a:srgbClr val="386546"/>
                </a:solidFill>
              </a:rPr>
              <a:t>We</a:t>
            </a:r>
            <a:r>
              <a:rPr lang="en-US" sz="3000" dirty="0"/>
              <a:t> bought snacks for the road trip.</a:t>
            </a:r>
          </a:p>
        </p:txBody>
      </p:sp>
      <p:sp>
        <p:nvSpPr>
          <p:cNvPr id="2" name="TextBox 1">
            <a:extLst>
              <a:ext uri="{FF2B5EF4-FFF2-40B4-BE49-F238E27FC236}">
                <a16:creationId xmlns:a16="http://schemas.microsoft.com/office/drawing/2014/main" id="{74918C5D-EA4E-AFB5-535E-8F39CA708EE1}"/>
              </a:ext>
            </a:extLst>
          </p:cNvPr>
          <p:cNvSpPr txBox="1"/>
          <p:nvPr/>
        </p:nvSpPr>
        <p:spPr>
          <a:xfrm>
            <a:off x="2743200" y="3073689"/>
            <a:ext cx="6705600" cy="553998"/>
          </a:xfrm>
          <a:prstGeom prst="rect">
            <a:avLst/>
          </a:prstGeom>
          <a:noFill/>
        </p:spPr>
        <p:txBody>
          <a:bodyPr wrap="square" rtlCol="0" anchor="ctr">
            <a:spAutoFit/>
          </a:bodyPr>
          <a:lstStyle/>
          <a:p>
            <a:pPr algn="ctr">
              <a:spcAft>
                <a:spcPts val="1800"/>
              </a:spcAft>
            </a:pPr>
            <a:r>
              <a:rPr lang="en-US" sz="3000" dirty="0"/>
              <a:t>(Implied antecedent = </a:t>
            </a:r>
            <a:r>
              <a:rPr lang="en-US" sz="3000" b="1" dirty="0">
                <a:solidFill>
                  <a:srgbClr val="386546"/>
                </a:solidFill>
              </a:rPr>
              <a:t>people speaking</a:t>
            </a:r>
            <a:r>
              <a:rPr lang="en-US" sz="3000" dirty="0"/>
              <a:t>)</a:t>
            </a:r>
          </a:p>
        </p:txBody>
      </p:sp>
    </p:spTree>
    <p:extLst>
      <p:ext uri="{BB962C8B-B14F-4D97-AF65-F5344CB8AC3E}">
        <p14:creationId xmlns:p14="http://schemas.microsoft.com/office/powerpoint/2010/main" val="33639422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Lesson Goals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1710559" y="1773621"/>
            <a:ext cx="8694682" cy="2585323"/>
          </a:xfrm>
          <a:prstGeom prst="rect">
            <a:avLst/>
          </a:prstGeom>
          <a:noFill/>
        </p:spPr>
        <p:txBody>
          <a:bodyPr wrap="square" rtlCol="0">
            <a:spAutoFit/>
          </a:bodyPr>
          <a:lstStyle/>
          <a:p>
            <a:pPr marL="285750" indent="-285750">
              <a:buFont typeface="Arial" panose="020B0604020202020204" pitchFamily="34" charset="0"/>
              <a:buChar char="•"/>
            </a:pPr>
            <a:r>
              <a:rPr lang="en-US" sz="2400" dirty="0"/>
              <a:t>Personal Pronouns</a:t>
            </a:r>
          </a:p>
          <a:p>
            <a:pPr marL="285750" indent="-285750">
              <a:buFont typeface="Arial" panose="020B0604020202020204" pitchFamily="34" charset="0"/>
              <a:buChar char="•"/>
            </a:pPr>
            <a:r>
              <a:rPr lang="en-US" sz="2400" dirty="0"/>
              <a:t>Indefinite Pronouns</a:t>
            </a:r>
          </a:p>
          <a:p>
            <a:pPr marL="285750" indent="-285750">
              <a:buFont typeface="Arial" panose="020B0604020202020204" pitchFamily="34" charset="0"/>
              <a:buChar char="•"/>
            </a:pPr>
            <a:r>
              <a:rPr lang="en-US" sz="2400" dirty="0"/>
              <a:t>Relative Pronouns</a:t>
            </a:r>
          </a:p>
          <a:p>
            <a:pPr marL="285750" indent="-285750">
              <a:buFont typeface="Arial" panose="020B0604020202020204" pitchFamily="34" charset="0"/>
              <a:buChar char="•"/>
            </a:pPr>
            <a:r>
              <a:rPr lang="en-US" sz="2400" dirty="0"/>
              <a:t>Demonstrative Pronouns</a:t>
            </a:r>
          </a:p>
          <a:p>
            <a:pPr marL="285750" indent="-285750">
              <a:buFont typeface="Arial" panose="020B0604020202020204" pitchFamily="34" charset="0"/>
              <a:buChar char="•"/>
            </a:pPr>
            <a:r>
              <a:rPr lang="en-US" sz="2400" dirty="0"/>
              <a:t>Pronouns in Sentences</a:t>
            </a:r>
          </a:p>
          <a:p>
            <a:pPr marL="285750" indent="-285750">
              <a:buFont typeface="Arial" panose="020B0604020202020204" pitchFamily="34" charset="0"/>
              <a:buChar char="•"/>
            </a:pPr>
            <a:endParaRPr lang="en-US" sz="2400" dirty="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4434565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Pronouns in Sentences</a:t>
            </a:r>
          </a:p>
        </p:txBody>
      </p:sp>
      <p:cxnSp>
        <p:nvCxnSpPr>
          <p:cNvPr id="55" name="Straight Connector 54"/>
          <p:cNvCxnSpPr/>
          <p:nvPr/>
        </p:nvCxnSpPr>
        <p:spPr>
          <a:xfrm>
            <a:off x="1881188" y="1137908"/>
            <a:ext cx="8429625"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089A9022-CCCD-AF15-0A7D-A6E0435D128F}"/>
              </a:ext>
            </a:extLst>
          </p:cNvPr>
          <p:cNvSpPr txBox="1"/>
          <p:nvPr/>
        </p:nvSpPr>
        <p:spPr>
          <a:xfrm>
            <a:off x="381000" y="1786147"/>
            <a:ext cx="11430000" cy="1405769"/>
          </a:xfrm>
          <a:prstGeom prst="rect">
            <a:avLst/>
          </a:prstGeom>
          <a:noFill/>
        </p:spPr>
        <p:txBody>
          <a:bodyPr wrap="square" rtlCol="0" anchor="ctr">
            <a:spAutoFit/>
          </a:bodyPr>
          <a:lstStyle/>
          <a:p>
            <a:pPr algn="ctr">
              <a:lnSpc>
                <a:spcPct val="150000"/>
              </a:lnSpc>
              <a:spcAft>
                <a:spcPts val="1800"/>
              </a:spcAft>
            </a:pPr>
            <a:r>
              <a:rPr lang="en-US" sz="3000" dirty="0"/>
              <a:t>After taking the Spanish 104 final, </a:t>
            </a:r>
            <a:r>
              <a:rPr lang="en-US" sz="3000" b="1" dirty="0">
                <a:solidFill>
                  <a:srgbClr val="386546"/>
                </a:solidFill>
              </a:rPr>
              <a:t>Killian</a:t>
            </a:r>
            <a:r>
              <a:rPr lang="en-US" sz="3000" dirty="0"/>
              <a:t> felt like a huge weight had been lifted from </a:t>
            </a:r>
            <a:r>
              <a:rPr lang="en-US" sz="3000" b="1" dirty="0">
                <a:solidFill>
                  <a:srgbClr val="386546"/>
                </a:solidFill>
              </a:rPr>
              <a:t>his</a:t>
            </a:r>
            <a:r>
              <a:rPr lang="en-US" sz="3000" dirty="0"/>
              <a:t> shoulders.</a:t>
            </a:r>
          </a:p>
        </p:txBody>
      </p:sp>
    </p:spTree>
    <p:extLst>
      <p:ext uri="{BB962C8B-B14F-4D97-AF65-F5344CB8AC3E}">
        <p14:creationId xmlns:p14="http://schemas.microsoft.com/office/powerpoint/2010/main" val="35191763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Pronouns in Sentences</a:t>
            </a:r>
          </a:p>
        </p:txBody>
      </p:sp>
      <p:cxnSp>
        <p:nvCxnSpPr>
          <p:cNvPr id="55" name="Straight Connector 54"/>
          <p:cNvCxnSpPr/>
          <p:nvPr/>
        </p:nvCxnSpPr>
        <p:spPr>
          <a:xfrm>
            <a:off x="1881188" y="1137908"/>
            <a:ext cx="8429625"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089A9022-CCCD-AF15-0A7D-A6E0435D128F}"/>
              </a:ext>
            </a:extLst>
          </p:cNvPr>
          <p:cNvSpPr txBox="1"/>
          <p:nvPr/>
        </p:nvSpPr>
        <p:spPr>
          <a:xfrm>
            <a:off x="3238499" y="1600200"/>
            <a:ext cx="5715000" cy="769441"/>
          </a:xfrm>
          <a:prstGeom prst="rect">
            <a:avLst/>
          </a:prstGeom>
          <a:noFill/>
        </p:spPr>
        <p:txBody>
          <a:bodyPr wrap="square" rtlCol="0" anchor="ctr">
            <a:spAutoFit/>
          </a:bodyPr>
          <a:lstStyle/>
          <a:p>
            <a:pPr algn="ctr">
              <a:spcAft>
                <a:spcPts val="1800"/>
              </a:spcAft>
            </a:pPr>
            <a:r>
              <a:rPr lang="en-US" sz="3000" i="1" dirty="0"/>
              <a:t>it</a:t>
            </a:r>
            <a:r>
              <a:rPr lang="en-US" sz="3000" dirty="0"/>
              <a:t>, </a:t>
            </a:r>
            <a:r>
              <a:rPr lang="en-US" sz="3000" i="1" dirty="0"/>
              <a:t>its</a:t>
            </a:r>
            <a:r>
              <a:rPr lang="en-US" sz="3000" dirty="0"/>
              <a:t> </a:t>
            </a:r>
            <a:r>
              <a:rPr lang="en-US" sz="4400" dirty="0">
                <a:latin typeface="Calibri" panose="020F0502020204030204" pitchFamily="34" charset="0"/>
                <a:cs typeface="Calibri" panose="020F0502020204030204" pitchFamily="34" charset="0"/>
              </a:rPr>
              <a:t>≠</a:t>
            </a:r>
            <a:r>
              <a:rPr lang="en-US" sz="3000" dirty="0">
                <a:latin typeface="Calibri" panose="020F0502020204030204" pitchFamily="34" charset="0"/>
                <a:cs typeface="Calibri" panose="020F0502020204030204" pitchFamily="34" charset="0"/>
              </a:rPr>
              <a:t> human antecedents</a:t>
            </a:r>
            <a:endParaRPr lang="en-US" sz="3000" dirty="0"/>
          </a:p>
        </p:txBody>
      </p:sp>
      <p:graphicFrame>
        <p:nvGraphicFramePr>
          <p:cNvPr id="5" name="Table 5">
            <a:extLst>
              <a:ext uri="{FF2B5EF4-FFF2-40B4-BE49-F238E27FC236}">
                <a16:creationId xmlns:a16="http://schemas.microsoft.com/office/drawing/2014/main" id="{3769CAF4-5C7E-FBA6-8A0D-BB397A61BCAC}"/>
              </a:ext>
            </a:extLst>
          </p:cNvPr>
          <p:cNvGraphicFramePr>
            <a:graphicFrameLocks noGrp="1"/>
          </p:cNvGraphicFramePr>
          <p:nvPr>
            <p:extLst>
              <p:ext uri="{D42A27DB-BD31-4B8C-83A1-F6EECF244321}">
                <p14:modId xmlns:p14="http://schemas.microsoft.com/office/powerpoint/2010/main" val="1130744883"/>
              </p:ext>
            </p:extLst>
          </p:nvPr>
        </p:nvGraphicFramePr>
        <p:xfrm>
          <a:off x="2511286" y="3200400"/>
          <a:ext cx="7169427" cy="1036320"/>
        </p:xfrm>
        <a:graphic>
          <a:graphicData uri="http://schemas.openxmlformats.org/drawingml/2006/table">
            <a:tbl>
              <a:tblPr firstRow="1" bandRow="1">
                <a:tableStyleId>{2D5ABB26-0587-4C30-8999-92F81FD0307C}</a:tableStyleId>
              </a:tblPr>
              <a:tblGrid>
                <a:gridCol w="2389809">
                  <a:extLst>
                    <a:ext uri="{9D8B030D-6E8A-4147-A177-3AD203B41FA5}">
                      <a16:colId xmlns:a16="http://schemas.microsoft.com/office/drawing/2014/main" val="3866220662"/>
                    </a:ext>
                  </a:extLst>
                </a:gridCol>
                <a:gridCol w="2389809">
                  <a:extLst>
                    <a:ext uri="{9D8B030D-6E8A-4147-A177-3AD203B41FA5}">
                      <a16:colId xmlns:a16="http://schemas.microsoft.com/office/drawing/2014/main" val="3859269631"/>
                    </a:ext>
                  </a:extLst>
                </a:gridCol>
                <a:gridCol w="2389809">
                  <a:extLst>
                    <a:ext uri="{9D8B030D-6E8A-4147-A177-3AD203B41FA5}">
                      <a16:colId xmlns:a16="http://schemas.microsoft.com/office/drawing/2014/main" val="4092663773"/>
                    </a:ext>
                  </a:extLst>
                </a:gridCol>
              </a:tblGrid>
              <a:tr h="370840">
                <a:tc rowSpan="2">
                  <a:txBody>
                    <a:bodyPr/>
                    <a:lstStyle/>
                    <a:p>
                      <a:pPr algn="ctr"/>
                      <a:r>
                        <a:rPr lang="en-US" sz="2800" b="1" i="1" dirty="0"/>
                        <a:t>cousin</a:t>
                      </a:r>
                    </a:p>
                  </a:txBody>
                  <a:tcPr anchor="ctr"/>
                </a:tc>
                <a:tc>
                  <a:txBody>
                    <a:bodyPr/>
                    <a:lstStyle/>
                    <a:p>
                      <a:pPr algn="ctr"/>
                      <a:r>
                        <a:rPr lang="en-US" sz="2800" b="1" dirty="0"/>
                        <a:t>Yes</a:t>
                      </a:r>
                    </a:p>
                  </a:txBody>
                  <a:tcPr>
                    <a:lnR w="12700" cap="flat" cmpd="sng" algn="ctr">
                      <a:solidFill>
                        <a:schemeClr val="tx1"/>
                      </a:solidFill>
                      <a:prstDash val="solid"/>
                      <a:round/>
                      <a:headEnd type="none" w="med" len="med"/>
                      <a:tailEnd type="none" w="med" len="med"/>
                    </a:lnR>
                  </a:tcPr>
                </a:tc>
                <a:tc>
                  <a:txBody>
                    <a:bodyPr/>
                    <a:lstStyle/>
                    <a:p>
                      <a:pPr algn="ctr"/>
                      <a:r>
                        <a:rPr lang="en-US" sz="2800" b="1" dirty="0"/>
                        <a:t>No</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233543781"/>
                  </a:ext>
                </a:extLst>
              </a:tr>
              <a:tr h="370840">
                <a:tc vMerge="1">
                  <a:txBody>
                    <a:bodyPr/>
                    <a:lstStyle/>
                    <a:p>
                      <a:endParaRPr lang="en-US" dirty="0"/>
                    </a:p>
                  </a:txBody>
                  <a:tcPr/>
                </a:tc>
                <a:tc>
                  <a:txBody>
                    <a:bodyPr/>
                    <a:lstStyle/>
                    <a:p>
                      <a:pPr algn="ctr"/>
                      <a:r>
                        <a:rPr lang="en-US" sz="2800" i="1" dirty="0"/>
                        <a:t>him, her, them</a:t>
                      </a:r>
                    </a:p>
                  </a:txBody>
                  <a:tcPr>
                    <a:lnR w="12700" cap="flat" cmpd="sng" algn="ctr">
                      <a:solidFill>
                        <a:schemeClr val="tx1"/>
                      </a:solidFill>
                      <a:prstDash val="solid"/>
                      <a:round/>
                      <a:headEnd type="none" w="med" len="med"/>
                      <a:tailEnd type="none" w="med" len="med"/>
                    </a:lnR>
                  </a:tcPr>
                </a:tc>
                <a:tc>
                  <a:txBody>
                    <a:bodyPr/>
                    <a:lstStyle/>
                    <a:p>
                      <a:pPr algn="ctr"/>
                      <a:r>
                        <a:rPr lang="en-US" sz="2800" i="1" dirty="0"/>
                        <a:t>it</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96382198"/>
                  </a:ext>
                </a:extLst>
              </a:tr>
            </a:tbl>
          </a:graphicData>
        </a:graphic>
      </p:graphicFrame>
    </p:spTree>
    <p:extLst>
      <p:ext uri="{BB962C8B-B14F-4D97-AF65-F5344CB8AC3E}">
        <p14:creationId xmlns:p14="http://schemas.microsoft.com/office/powerpoint/2010/main" val="21698522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Pronouns in Sentences</a:t>
            </a:r>
          </a:p>
        </p:txBody>
      </p:sp>
      <p:cxnSp>
        <p:nvCxnSpPr>
          <p:cNvPr id="55" name="Straight Connector 54"/>
          <p:cNvCxnSpPr/>
          <p:nvPr/>
        </p:nvCxnSpPr>
        <p:spPr>
          <a:xfrm>
            <a:off x="1881188" y="1137908"/>
            <a:ext cx="8429625"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33218422-0753-14B5-FE9E-B11635177920}"/>
              </a:ext>
            </a:extLst>
          </p:cNvPr>
          <p:cNvSpPr txBox="1"/>
          <p:nvPr/>
        </p:nvSpPr>
        <p:spPr>
          <a:xfrm>
            <a:off x="2419350" y="1524000"/>
            <a:ext cx="7353300" cy="769441"/>
          </a:xfrm>
          <a:prstGeom prst="rect">
            <a:avLst/>
          </a:prstGeom>
          <a:noFill/>
        </p:spPr>
        <p:txBody>
          <a:bodyPr wrap="square" rtlCol="0" anchor="ctr">
            <a:spAutoFit/>
          </a:bodyPr>
          <a:lstStyle/>
          <a:p>
            <a:pPr algn="ctr">
              <a:spcAft>
                <a:spcPts val="1800"/>
              </a:spcAft>
            </a:pPr>
            <a:r>
              <a:rPr lang="en-US" sz="3000" dirty="0"/>
              <a:t>gendered pronouns </a:t>
            </a:r>
            <a:r>
              <a:rPr lang="en-US" sz="4400" dirty="0">
                <a:latin typeface="Calibri" panose="020F0502020204030204" pitchFamily="34" charset="0"/>
                <a:cs typeface="Calibri" panose="020F0502020204030204" pitchFamily="34" charset="0"/>
              </a:rPr>
              <a:t>≠</a:t>
            </a:r>
            <a:r>
              <a:rPr lang="en-US" sz="3000" dirty="0">
                <a:latin typeface="Calibri" panose="020F0502020204030204" pitchFamily="34" charset="0"/>
                <a:cs typeface="Calibri" panose="020F0502020204030204" pitchFamily="34" charset="0"/>
              </a:rPr>
              <a:t> inanimate objects</a:t>
            </a:r>
            <a:endParaRPr lang="en-US" sz="3000" dirty="0"/>
          </a:p>
        </p:txBody>
      </p:sp>
      <p:graphicFrame>
        <p:nvGraphicFramePr>
          <p:cNvPr id="5" name="Table 5">
            <a:extLst>
              <a:ext uri="{FF2B5EF4-FFF2-40B4-BE49-F238E27FC236}">
                <a16:creationId xmlns:a16="http://schemas.microsoft.com/office/drawing/2014/main" id="{3769CAF4-5C7E-FBA6-8A0D-BB397A61BCAC}"/>
              </a:ext>
            </a:extLst>
          </p:cNvPr>
          <p:cNvGraphicFramePr>
            <a:graphicFrameLocks noGrp="1"/>
          </p:cNvGraphicFramePr>
          <p:nvPr>
            <p:extLst>
              <p:ext uri="{D42A27DB-BD31-4B8C-83A1-F6EECF244321}">
                <p14:modId xmlns:p14="http://schemas.microsoft.com/office/powerpoint/2010/main" val="4276642613"/>
              </p:ext>
            </p:extLst>
          </p:nvPr>
        </p:nvGraphicFramePr>
        <p:xfrm>
          <a:off x="2926596" y="3048000"/>
          <a:ext cx="6338808" cy="1036320"/>
        </p:xfrm>
        <a:graphic>
          <a:graphicData uri="http://schemas.openxmlformats.org/drawingml/2006/table">
            <a:tbl>
              <a:tblPr firstRow="1" bandRow="1">
                <a:tableStyleId>{2D5ABB26-0587-4C30-8999-92F81FD0307C}</a:tableStyleId>
              </a:tblPr>
              <a:tblGrid>
                <a:gridCol w="1737360">
                  <a:extLst>
                    <a:ext uri="{9D8B030D-6E8A-4147-A177-3AD203B41FA5}">
                      <a16:colId xmlns:a16="http://schemas.microsoft.com/office/drawing/2014/main" val="3866220662"/>
                    </a:ext>
                  </a:extLst>
                </a:gridCol>
                <a:gridCol w="2300724">
                  <a:extLst>
                    <a:ext uri="{9D8B030D-6E8A-4147-A177-3AD203B41FA5}">
                      <a16:colId xmlns:a16="http://schemas.microsoft.com/office/drawing/2014/main" val="3859269631"/>
                    </a:ext>
                  </a:extLst>
                </a:gridCol>
                <a:gridCol w="2300724">
                  <a:extLst>
                    <a:ext uri="{9D8B030D-6E8A-4147-A177-3AD203B41FA5}">
                      <a16:colId xmlns:a16="http://schemas.microsoft.com/office/drawing/2014/main" val="4092663773"/>
                    </a:ext>
                  </a:extLst>
                </a:gridCol>
              </a:tblGrid>
              <a:tr h="370840">
                <a:tc rowSpan="2">
                  <a:txBody>
                    <a:bodyPr/>
                    <a:lstStyle/>
                    <a:p>
                      <a:pPr algn="ctr"/>
                      <a:r>
                        <a:rPr lang="en-US" sz="2800" b="1" i="1" dirty="0"/>
                        <a:t>lamp</a:t>
                      </a:r>
                    </a:p>
                  </a:txBody>
                  <a:tcPr anchor="ctr"/>
                </a:tc>
                <a:tc>
                  <a:txBody>
                    <a:bodyPr/>
                    <a:lstStyle/>
                    <a:p>
                      <a:pPr algn="ctr"/>
                      <a:r>
                        <a:rPr lang="en-US" sz="2800" b="1" dirty="0"/>
                        <a:t>Yes</a:t>
                      </a:r>
                    </a:p>
                  </a:txBody>
                  <a:tcPr>
                    <a:lnR w="12700" cap="flat" cmpd="sng" algn="ctr">
                      <a:solidFill>
                        <a:schemeClr val="tx1"/>
                      </a:solidFill>
                      <a:prstDash val="solid"/>
                      <a:round/>
                      <a:headEnd type="none" w="med" len="med"/>
                      <a:tailEnd type="none" w="med" len="med"/>
                    </a:lnR>
                  </a:tcPr>
                </a:tc>
                <a:tc>
                  <a:txBody>
                    <a:bodyPr/>
                    <a:lstStyle/>
                    <a:p>
                      <a:pPr algn="ctr"/>
                      <a:r>
                        <a:rPr lang="en-US" sz="2800" b="1" dirty="0"/>
                        <a:t>No</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233543781"/>
                  </a:ext>
                </a:extLst>
              </a:tr>
              <a:tr h="370840">
                <a:tc vMerge="1">
                  <a:txBody>
                    <a:bodyPr/>
                    <a:lstStyle/>
                    <a:p>
                      <a:endParaRPr lang="en-US" dirty="0"/>
                    </a:p>
                  </a:txBody>
                  <a:tcPr/>
                </a:tc>
                <a:tc>
                  <a:txBody>
                    <a:bodyPr/>
                    <a:lstStyle/>
                    <a:p>
                      <a:pPr algn="ctr"/>
                      <a:r>
                        <a:rPr lang="en-US" sz="2800" i="1" dirty="0"/>
                        <a:t>it</a:t>
                      </a:r>
                    </a:p>
                  </a:txBody>
                  <a:tcPr>
                    <a:lnR w="12700" cap="flat" cmpd="sng" algn="ctr">
                      <a:solidFill>
                        <a:schemeClr val="tx1"/>
                      </a:solidFill>
                      <a:prstDash val="solid"/>
                      <a:round/>
                      <a:headEnd type="none" w="med" len="med"/>
                      <a:tailEnd type="none" w="med" len="med"/>
                    </a:lnR>
                  </a:tcPr>
                </a:tc>
                <a:tc>
                  <a:txBody>
                    <a:bodyPr/>
                    <a:lstStyle/>
                    <a:p>
                      <a:pPr algn="ctr"/>
                      <a:r>
                        <a:rPr lang="en-US" sz="2800" i="1" dirty="0"/>
                        <a:t>him, her</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96382198"/>
                  </a:ext>
                </a:extLst>
              </a:tr>
            </a:tbl>
          </a:graphicData>
        </a:graphic>
      </p:graphicFrame>
    </p:spTree>
    <p:extLst>
      <p:ext uri="{BB962C8B-B14F-4D97-AF65-F5344CB8AC3E}">
        <p14:creationId xmlns:p14="http://schemas.microsoft.com/office/powerpoint/2010/main" val="369863362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9"/>
            <a:ext cx="9144000" cy="1200329"/>
          </a:xfrm>
          <a:prstGeom prst="rect">
            <a:avLst/>
          </a:prstGeom>
          <a:noFill/>
        </p:spPr>
        <p:txBody>
          <a:bodyPr wrap="square" rtlCol="0">
            <a:spAutoFit/>
          </a:bodyPr>
          <a:lstStyle/>
          <a:p>
            <a:pPr algn="ctr"/>
            <a:r>
              <a:rPr lang="en-US" sz="7200" b="1" dirty="0">
                <a:solidFill>
                  <a:prstClr val="white"/>
                </a:solidFill>
                <a:latin typeface="Century Gothic" panose="020B0502020202020204" pitchFamily="34" charset="0"/>
              </a:rPr>
              <a:t>HAWKES</a:t>
            </a:r>
            <a:r>
              <a:rPr lang="en-US" sz="7200" dirty="0">
                <a:solidFill>
                  <a:prstClr val="white"/>
                </a:solidFill>
                <a:latin typeface="Century Gothic" panose="020B0502020202020204" pitchFamily="34" charset="0"/>
              </a:rPr>
              <a:t> LEARNING</a:t>
            </a: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35359892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7"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Personal Pronouns</a:t>
            </a:r>
          </a:p>
        </p:txBody>
      </p:sp>
      <p:cxnSp>
        <p:nvCxnSpPr>
          <p:cNvPr id="55" name="Straight Connector 54"/>
          <p:cNvCxnSpPr/>
          <p:nvPr/>
        </p:nvCxnSpPr>
        <p:spPr>
          <a:xfrm>
            <a:off x="1881189" y="1137908"/>
            <a:ext cx="8429625"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72544A1E-85DC-9376-6CAD-D95DA8DAEFF1}"/>
              </a:ext>
            </a:extLst>
          </p:cNvPr>
          <p:cNvSpPr txBox="1"/>
          <p:nvPr/>
        </p:nvSpPr>
        <p:spPr>
          <a:xfrm>
            <a:off x="5275711" y="1524000"/>
            <a:ext cx="1640577" cy="584775"/>
          </a:xfrm>
          <a:prstGeom prst="rect">
            <a:avLst/>
          </a:prstGeom>
          <a:noFill/>
        </p:spPr>
        <p:txBody>
          <a:bodyPr wrap="none" rtlCol="0">
            <a:spAutoFit/>
          </a:bodyPr>
          <a:lstStyle/>
          <a:p>
            <a:r>
              <a:rPr lang="en-US" sz="3200" b="1" dirty="0"/>
              <a:t>Rename</a:t>
            </a:r>
            <a:r>
              <a:rPr lang="en-US" dirty="0"/>
              <a:t>:</a:t>
            </a:r>
          </a:p>
        </p:txBody>
      </p:sp>
      <p:sp>
        <p:nvSpPr>
          <p:cNvPr id="5" name="Oval 4">
            <a:extLst>
              <a:ext uri="{FF2B5EF4-FFF2-40B4-BE49-F238E27FC236}">
                <a16:creationId xmlns:a16="http://schemas.microsoft.com/office/drawing/2014/main" id="{DBA65131-AE36-D920-3604-A8862A6F4ECC}"/>
              </a:ext>
            </a:extLst>
          </p:cNvPr>
          <p:cNvSpPr/>
          <p:nvPr/>
        </p:nvSpPr>
        <p:spPr>
          <a:xfrm>
            <a:off x="1904879" y="2743200"/>
            <a:ext cx="1737360" cy="1737360"/>
          </a:xfrm>
          <a:prstGeom prst="ellipse">
            <a:avLst/>
          </a:prstGeom>
          <a:solidFill>
            <a:srgbClr val="C7D4CB"/>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800" dirty="0">
                <a:solidFill>
                  <a:schemeClr val="tx1"/>
                </a:solidFill>
              </a:rPr>
              <a:t>People</a:t>
            </a:r>
          </a:p>
        </p:txBody>
      </p:sp>
      <p:sp>
        <p:nvSpPr>
          <p:cNvPr id="9" name="Oval 8">
            <a:extLst>
              <a:ext uri="{FF2B5EF4-FFF2-40B4-BE49-F238E27FC236}">
                <a16:creationId xmlns:a16="http://schemas.microsoft.com/office/drawing/2014/main" id="{2192987D-EBB0-82A5-A6CB-E2EB5118061A}"/>
              </a:ext>
            </a:extLst>
          </p:cNvPr>
          <p:cNvSpPr/>
          <p:nvPr/>
        </p:nvSpPr>
        <p:spPr>
          <a:xfrm>
            <a:off x="4124562" y="2783266"/>
            <a:ext cx="1737360" cy="1737360"/>
          </a:xfrm>
          <a:prstGeom prst="ellipse">
            <a:avLst/>
          </a:prstGeom>
          <a:solidFill>
            <a:srgbClr val="C7D4CB"/>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800" dirty="0">
                <a:solidFill>
                  <a:schemeClr val="tx1"/>
                </a:solidFill>
              </a:rPr>
              <a:t>Animals</a:t>
            </a:r>
          </a:p>
        </p:txBody>
      </p:sp>
      <p:sp>
        <p:nvSpPr>
          <p:cNvPr id="10" name="Oval 9">
            <a:extLst>
              <a:ext uri="{FF2B5EF4-FFF2-40B4-BE49-F238E27FC236}">
                <a16:creationId xmlns:a16="http://schemas.microsoft.com/office/drawing/2014/main" id="{2E580A5E-B5AD-8123-949E-886745746CA3}"/>
              </a:ext>
            </a:extLst>
          </p:cNvPr>
          <p:cNvSpPr/>
          <p:nvPr/>
        </p:nvSpPr>
        <p:spPr>
          <a:xfrm>
            <a:off x="6344246" y="2743200"/>
            <a:ext cx="1737360" cy="1737360"/>
          </a:xfrm>
          <a:prstGeom prst="ellipse">
            <a:avLst/>
          </a:prstGeom>
          <a:solidFill>
            <a:srgbClr val="C7D4CB"/>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800" dirty="0">
                <a:solidFill>
                  <a:schemeClr val="tx1"/>
                </a:solidFill>
              </a:rPr>
              <a:t>Objects</a:t>
            </a:r>
          </a:p>
        </p:txBody>
      </p:sp>
      <p:sp>
        <p:nvSpPr>
          <p:cNvPr id="11" name="Oval 10">
            <a:extLst>
              <a:ext uri="{FF2B5EF4-FFF2-40B4-BE49-F238E27FC236}">
                <a16:creationId xmlns:a16="http://schemas.microsoft.com/office/drawing/2014/main" id="{C0614FC5-B4AE-25FE-4B58-4E45211A6828}"/>
              </a:ext>
            </a:extLst>
          </p:cNvPr>
          <p:cNvSpPr/>
          <p:nvPr/>
        </p:nvSpPr>
        <p:spPr>
          <a:xfrm>
            <a:off x="8563929" y="2743200"/>
            <a:ext cx="1737360" cy="1737360"/>
          </a:xfrm>
          <a:prstGeom prst="ellipse">
            <a:avLst/>
          </a:prstGeom>
          <a:solidFill>
            <a:srgbClr val="C7D4CB"/>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800" dirty="0">
                <a:solidFill>
                  <a:schemeClr val="tx1"/>
                </a:solidFill>
              </a:rPr>
              <a:t>Places</a:t>
            </a:r>
          </a:p>
        </p:txBody>
      </p:sp>
    </p:spTree>
    <p:extLst>
      <p:ext uri="{BB962C8B-B14F-4D97-AF65-F5344CB8AC3E}">
        <p14:creationId xmlns:p14="http://schemas.microsoft.com/office/powerpoint/2010/main" val="1788399537"/>
      </p:ext>
    </p:extLst>
  </p:cSld>
  <p:clrMapOvr>
    <a:masterClrMapping/>
  </p:clrMapOvr>
  <p:extLst>
    <p:ext uri="{6950BFC3-D8DA-4A85-94F7-54DA5524770B}">
      <p188:commentRel xmlns:p188="http://schemas.microsoft.com/office/powerpoint/2018/8/main" r:id="rId3"/>
    </p:ext>
  </p:extLs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7"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Personal Pronouns</a:t>
            </a:r>
          </a:p>
        </p:txBody>
      </p:sp>
      <p:cxnSp>
        <p:nvCxnSpPr>
          <p:cNvPr id="55" name="Straight Connector 54"/>
          <p:cNvCxnSpPr/>
          <p:nvPr/>
        </p:nvCxnSpPr>
        <p:spPr>
          <a:xfrm>
            <a:off x="1881189" y="1137908"/>
            <a:ext cx="8429625"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3898777" y="1617751"/>
            <a:ext cx="2080340" cy="1617913"/>
            <a:chOff x="1149291" y="1753237"/>
            <a:chExt cx="2080340" cy="1617913"/>
          </a:xfrm>
          <a:solidFill>
            <a:srgbClr val="C7D4CB"/>
          </a:solidFill>
        </p:grpSpPr>
        <p:sp>
          <p:nvSpPr>
            <p:cNvPr id="9" name="Rectangle 8"/>
            <p:cNvSpPr/>
            <p:nvPr/>
          </p:nvSpPr>
          <p:spPr>
            <a:xfrm>
              <a:off x="1149291" y="1753237"/>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endParaRPr>
            </a:p>
          </p:txBody>
        </p:sp>
        <p:sp>
          <p:nvSpPr>
            <p:cNvPr id="10" name="TextBox 9"/>
            <p:cNvSpPr txBox="1"/>
            <p:nvPr/>
          </p:nvSpPr>
          <p:spPr>
            <a:xfrm>
              <a:off x="1357203" y="2220721"/>
              <a:ext cx="1664514" cy="671851"/>
            </a:xfrm>
            <a:prstGeom prst="rect">
              <a:avLst/>
            </a:prstGeom>
            <a:grpFill/>
          </p:spPr>
          <p:txBody>
            <a:bodyPr wrap="square" rtlCol="0" anchor="ctr">
              <a:spAutoFit/>
            </a:bodyPr>
            <a:lstStyle/>
            <a:p>
              <a:pPr algn="ctr">
                <a:lnSpc>
                  <a:spcPct val="150000"/>
                </a:lnSpc>
              </a:pPr>
              <a:r>
                <a:rPr lang="en-US" sz="2800" dirty="0"/>
                <a:t>Number</a:t>
              </a:r>
            </a:p>
          </p:txBody>
        </p:sp>
      </p:grpSp>
      <p:grpSp>
        <p:nvGrpSpPr>
          <p:cNvPr id="14" name="Group 13"/>
          <p:cNvGrpSpPr/>
          <p:nvPr/>
        </p:nvGrpSpPr>
        <p:grpSpPr>
          <a:xfrm>
            <a:off x="3898777" y="3482042"/>
            <a:ext cx="2080340" cy="1617913"/>
            <a:chOff x="1149290" y="3617528"/>
            <a:chExt cx="2080340" cy="1617913"/>
          </a:xfrm>
          <a:solidFill>
            <a:srgbClr val="C7D4CB"/>
          </a:solidFill>
        </p:grpSpPr>
        <p:sp>
          <p:nvSpPr>
            <p:cNvPr id="15" name="Rectangle 14"/>
            <p:cNvSpPr/>
            <p:nvPr/>
          </p:nvSpPr>
          <p:spPr>
            <a:xfrm>
              <a:off x="1149290" y="3617528"/>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endParaRPr>
            </a:p>
          </p:txBody>
        </p:sp>
        <p:sp>
          <p:nvSpPr>
            <p:cNvPr id="16" name="TextBox 15"/>
            <p:cNvSpPr txBox="1"/>
            <p:nvPr/>
          </p:nvSpPr>
          <p:spPr>
            <a:xfrm>
              <a:off x="1357203" y="4092534"/>
              <a:ext cx="1664514" cy="671851"/>
            </a:xfrm>
            <a:prstGeom prst="rect">
              <a:avLst/>
            </a:prstGeom>
            <a:grpFill/>
          </p:spPr>
          <p:txBody>
            <a:bodyPr wrap="square" rtlCol="0" anchor="ctr">
              <a:spAutoFit/>
            </a:bodyPr>
            <a:lstStyle/>
            <a:p>
              <a:pPr algn="ctr">
                <a:lnSpc>
                  <a:spcPct val="150000"/>
                </a:lnSpc>
              </a:pPr>
              <a:r>
                <a:rPr lang="en-US" sz="2800" dirty="0"/>
                <a:t>Gender</a:t>
              </a:r>
            </a:p>
          </p:txBody>
        </p:sp>
      </p:grpSp>
      <p:grpSp>
        <p:nvGrpSpPr>
          <p:cNvPr id="17" name="Group 16"/>
          <p:cNvGrpSpPr/>
          <p:nvPr/>
        </p:nvGrpSpPr>
        <p:grpSpPr>
          <a:xfrm>
            <a:off x="6281314" y="3480027"/>
            <a:ext cx="2080340" cy="1617913"/>
            <a:chOff x="3531827" y="3615513"/>
            <a:chExt cx="2080340" cy="1617913"/>
          </a:xfrm>
          <a:solidFill>
            <a:srgbClr val="C7D4CB"/>
          </a:solidFill>
        </p:grpSpPr>
        <p:sp>
          <p:nvSpPr>
            <p:cNvPr id="18" name="Rectangle 17"/>
            <p:cNvSpPr/>
            <p:nvPr/>
          </p:nvSpPr>
          <p:spPr>
            <a:xfrm>
              <a:off x="3531827" y="3615513"/>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endParaRPr>
            </a:p>
          </p:txBody>
        </p:sp>
        <p:sp>
          <p:nvSpPr>
            <p:cNvPr id="19" name="TextBox 18"/>
            <p:cNvSpPr txBox="1"/>
            <p:nvPr/>
          </p:nvSpPr>
          <p:spPr>
            <a:xfrm>
              <a:off x="3739740" y="4087252"/>
              <a:ext cx="1664514" cy="671851"/>
            </a:xfrm>
            <a:prstGeom prst="rect">
              <a:avLst/>
            </a:prstGeom>
            <a:grpFill/>
          </p:spPr>
          <p:txBody>
            <a:bodyPr wrap="square" rtlCol="0" anchor="ctr">
              <a:spAutoFit/>
            </a:bodyPr>
            <a:lstStyle/>
            <a:p>
              <a:pPr algn="ctr">
                <a:lnSpc>
                  <a:spcPct val="150000"/>
                </a:lnSpc>
              </a:pPr>
              <a:r>
                <a:rPr lang="en-US" sz="2800" dirty="0"/>
                <a:t>Case</a:t>
              </a:r>
            </a:p>
          </p:txBody>
        </p:sp>
      </p:grpSp>
      <p:grpSp>
        <p:nvGrpSpPr>
          <p:cNvPr id="23" name="Group 22"/>
          <p:cNvGrpSpPr/>
          <p:nvPr/>
        </p:nvGrpSpPr>
        <p:grpSpPr>
          <a:xfrm>
            <a:off x="6281314" y="1612204"/>
            <a:ext cx="2080340" cy="1617913"/>
            <a:chOff x="3531827" y="1747690"/>
            <a:chExt cx="2080340" cy="1617913"/>
          </a:xfrm>
          <a:solidFill>
            <a:srgbClr val="C7D4CB"/>
          </a:solidFill>
        </p:grpSpPr>
        <p:sp>
          <p:nvSpPr>
            <p:cNvPr id="24" name="Rectangle 23"/>
            <p:cNvSpPr/>
            <p:nvPr/>
          </p:nvSpPr>
          <p:spPr>
            <a:xfrm>
              <a:off x="3531827"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endParaRPr>
            </a:p>
          </p:txBody>
        </p:sp>
        <p:sp>
          <p:nvSpPr>
            <p:cNvPr id="25" name="TextBox 24"/>
            <p:cNvSpPr txBox="1"/>
            <p:nvPr/>
          </p:nvSpPr>
          <p:spPr>
            <a:xfrm>
              <a:off x="3739740" y="2215439"/>
              <a:ext cx="1664514" cy="671851"/>
            </a:xfrm>
            <a:prstGeom prst="rect">
              <a:avLst/>
            </a:prstGeom>
            <a:grpFill/>
          </p:spPr>
          <p:txBody>
            <a:bodyPr wrap="square" rtlCol="0" anchor="ctr">
              <a:spAutoFit/>
            </a:bodyPr>
            <a:lstStyle/>
            <a:p>
              <a:pPr algn="ctr">
                <a:lnSpc>
                  <a:spcPct val="150000"/>
                </a:lnSpc>
              </a:pPr>
              <a:r>
                <a:rPr lang="en-US" sz="2800" dirty="0"/>
                <a:t>Person</a:t>
              </a:r>
            </a:p>
          </p:txBody>
        </p:sp>
      </p:grpSp>
    </p:spTree>
    <p:extLst>
      <p:ext uri="{BB962C8B-B14F-4D97-AF65-F5344CB8AC3E}">
        <p14:creationId xmlns:p14="http://schemas.microsoft.com/office/powerpoint/2010/main" val="38896359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7"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Number</a:t>
            </a:r>
          </a:p>
        </p:txBody>
      </p:sp>
      <p:cxnSp>
        <p:nvCxnSpPr>
          <p:cNvPr id="55" name="Straight Connector 54"/>
          <p:cNvCxnSpPr/>
          <p:nvPr/>
        </p:nvCxnSpPr>
        <p:spPr>
          <a:xfrm>
            <a:off x="1881189" y="1137908"/>
            <a:ext cx="8429625"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1831207" y="1447800"/>
            <a:ext cx="8429626" cy="3517097"/>
            <a:chOff x="365111" y="1703323"/>
            <a:chExt cx="8443024" cy="3416538"/>
          </a:xfrm>
        </p:grpSpPr>
        <p:grpSp>
          <p:nvGrpSpPr>
            <p:cNvPr id="9" name="Group 8"/>
            <p:cNvGrpSpPr/>
            <p:nvPr/>
          </p:nvGrpSpPr>
          <p:grpSpPr>
            <a:xfrm>
              <a:off x="365111" y="1821206"/>
              <a:ext cx="8443024" cy="3298655"/>
              <a:chOff x="365111" y="1821206"/>
              <a:chExt cx="8443024" cy="3298655"/>
            </a:xfrm>
          </p:grpSpPr>
          <p:sp>
            <p:nvSpPr>
              <p:cNvPr id="16" name="Rectangle 15"/>
              <p:cNvSpPr/>
              <p:nvPr/>
            </p:nvSpPr>
            <p:spPr>
              <a:xfrm>
                <a:off x="365111" y="1821206"/>
                <a:ext cx="4175761" cy="3298655"/>
              </a:xfrm>
              <a:prstGeom prst="rect">
                <a:avLst/>
              </a:prstGeom>
              <a:solidFill>
                <a:srgbClr val="C7D4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p:cNvSpPr/>
              <p:nvPr/>
            </p:nvSpPr>
            <p:spPr>
              <a:xfrm>
                <a:off x="4632374" y="1821206"/>
                <a:ext cx="4175761" cy="3298655"/>
              </a:xfrm>
              <a:prstGeom prst="rect">
                <a:avLst/>
              </a:prstGeom>
              <a:solidFill>
                <a:srgbClr val="C7D4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Oval 21"/>
              <p:cNvSpPr/>
              <p:nvPr/>
            </p:nvSpPr>
            <p:spPr>
              <a:xfrm>
                <a:off x="4180836" y="3026405"/>
                <a:ext cx="811575" cy="879143"/>
              </a:xfrm>
              <a:prstGeom prst="ellipse">
                <a:avLst/>
              </a:prstGeom>
              <a:solidFill>
                <a:srgbClr val="C7D4CB"/>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tx1"/>
                    </a:solidFill>
                  </a:rPr>
                  <a:t>or</a:t>
                </a:r>
                <a:endParaRPr lang="en-US" sz="4800" b="1" dirty="0">
                  <a:solidFill>
                    <a:schemeClr val="tx1"/>
                  </a:solidFill>
                </a:endParaRPr>
              </a:p>
            </p:txBody>
          </p:sp>
        </p:grpSp>
        <p:sp>
          <p:nvSpPr>
            <p:cNvPr id="11" name="TextBox 10"/>
            <p:cNvSpPr txBox="1"/>
            <p:nvPr/>
          </p:nvSpPr>
          <p:spPr>
            <a:xfrm>
              <a:off x="748359" y="1703323"/>
              <a:ext cx="3325552" cy="3318643"/>
            </a:xfrm>
            <a:prstGeom prst="rect">
              <a:avLst/>
            </a:prstGeom>
            <a:noFill/>
          </p:spPr>
          <p:txBody>
            <a:bodyPr wrap="square" rtlCol="0" anchor="ctr">
              <a:spAutoFit/>
            </a:bodyPr>
            <a:lstStyle/>
            <a:p>
              <a:pPr algn="ctr">
                <a:lnSpc>
                  <a:spcPct val="150000"/>
                </a:lnSpc>
              </a:pPr>
              <a:r>
                <a:rPr lang="en-US" sz="3600" b="1" dirty="0"/>
                <a:t>Singular</a:t>
              </a:r>
            </a:p>
            <a:p>
              <a:pPr algn="ctr">
                <a:lnSpc>
                  <a:spcPct val="150000"/>
                </a:lnSpc>
              </a:pPr>
              <a:r>
                <a:rPr lang="en-US" sz="3600" dirty="0"/>
                <a:t>I</a:t>
              </a:r>
            </a:p>
            <a:p>
              <a:pPr algn="ctr">
                <a:lnSpc>
                  <a:spcPct val="150000"/>
                </a:lnSpc>
              </a:pPr>
              <a:r>
                <a:rPr lang="en-US" sz="3600" dirty="0"/>
                <a:t>you</a:t>
              </a:r>
            </a:p>
            <a:p>
              <a:pPr algn="ctr">
                <a:lnSpc>
                  <a:spcPct val="150000"/>
                </a:lnSpc>
              </a:pPr>
              <a:r>
                <a:rPr lang="en-US" sz="3600" dirty="0"/>
                <a:t>it</a:t>
              </a:r>
            </a:p>
          </p:txBody>
        </p:sp>
        <p:sp>
          <p:nvSpPr>
            <p:cNvPr id="12" name="TextBox 11"/>
            <p:cNvSpPr txBox="1"/>
            <p:nvPr/>
          </p:nvSpPr>
          <p:spPr>
            <a:xfrm>
              <a:off x="5049554" y="1703323"/>
              <a:ext cx="3325552" cy="3318642"/>
            </a:xfrm>
            <a:prstGeom prst="rect">
              <a:avLst/>
            </a:prstGeom>
            <a:noFill/>
          </p:spPr>
          <p:txBody>
            <a:bodyPr wrap="square" rtlCol="0" anchor="ctr">
              <a:spAutoFit/>
            </a:bodyPr>
            <a:lstStyle/>
            <a:p>
              <a:pPr algn="ctr">
                <a:lnSpc>
                  <a:spcPct val="150000"/>
                </a:lnSpc>
              </a:pPr>
              <a:r>
                <a:rPr lang="en-US" sz="3600" b="1" dirty="0"/>
                <a:t>Plural</a:t>
              </a:r>
            </a:p>
            <a:p>
              <a:pPr algn="ctr">
                <a:lnSpc>
                  <a:spcPct val="150000"/>
                </a:lnSpc>
              </a:pPr>
              <a:r>
                <a:rPr lang="en-US" sz="3600" dirty="0"/>
                <a:t>we</a:t>
              </a:r>
            </a:p>
            <a:p>
              <a:pPr algn="ctr">
                <a:lnSpc>
                  <a:spcPct val="150000"/>
                </a:lnSpc>
              </a:pPr>
              <a:r>
                <a:rPr lang="en-US" sz="3600" dirty="0"/>
                <a:t>you</a:t>
              </a:r>
            </a:p>
            <a:p>
              <a:pPr algn="ctr">
                <a:lnSpc>
                  <a:spcPct val="150000"/>
                </a:lnSpc>
              </a:pPr>
              <a:r>
                <a:rPr lang="en-US" sz="3600" dirty="0"/>
                <a:t>they</a:t>
              </a:r>
            </a:p>
          </p:txBody>
        </p:sp>
      </p:grpSp>
      <p:sp>
        <p:nvSpPr>
          <p:cNvPr id="3" name="TextBox 2">
            <a:extLst>
              <a:ext uri="{FF2B5EF4-FFF2-40B4-BE49-F238E27FC236}">
                <a16:creationId xmlns:a16="http://schemas.microsoft.com/office/drawing/2014/main" id="{80D60A67-A815-9F8F-C8CE-F6EF1859629A}"/>
              </a:ext>
            </a:extLst>
          </p:cNvPr>
          <p:cNvSpPr txBox="1"/>
          <p:nvPr/>
        </p:nvSpPr>
        <p:spPr>
          <a:xfrm>
            <a:off x="342084" y="1612207"/>
            <a:ext cx="1347785" cy="2062103"/>
          </a:xfrm>
          <a:prstGeom prst="rect">
            <a:avLst/>
          </a:prstGeom>
          <a:noFill/>
        </p:spPr>
        <p:txBody>
          <a:bodyPr wrap="square" rtlCol="0">
            <a:spAutoFit/>
          </a:bodyPr>
          <a:lstStyle/>
          <a:p>
            <a:pPr algn="ctr"/>
            <a:r>
              <a:rPr lang="en-US" sz="3200" b="1" dirty="0"/>
              <a:t>One person or object</a:t>
            </a:r>
          </a:p>
        </p:txBody>
      </p:sp>
      <p:sp>
        <p:nvSpPr>
          <p:cNvPr id="18" name="TextBox 17">
            <a:extLst>
              <a:ext uri="{FF2B5EF4-FFF2-40B4-BE49-F238E27FC236}">
                <a16:creationId xmlns:a16="http://schemas.microsoft.com/office/drawing/2014/main" id="{96BF064B-7E5A-638B-7FE5-ABA86953D4E2}"/>
              </a:ext>
            </a:extLst>
          </p:cNvPr>
          <p:cNvSpPr txBox="1"/>
          <p:nvPr/>
        </p:nvSpPr>
        <p:spPr>
          <a:xfrm>
            <a:off x="10402171" y="1612206"/>
            <a:ext cx="1701722" cy="2062103"/>
          </a:xfrm>
          <a:prstGeom prst="rect">
            <a:avLst/>
          </a:prstGeom>
          <a:noFill/>
        </p:spPr>
        <p:txBody>
          <a:bodyPr wrap="square" rtlCol="0">
            <a:spAutoFit/>
          </a:bodyPr>
          <a:lstStyle/>
          <a:p>
            <a:pPr algn="ctr"/>
            <a:r>
              <a:rPr lang="en-US" sz="3200" b="1" dirty="0"/>
              <a:t>Multiple people or objects</a:t>
            </a:r>
          </a:p>
        </p:txBody>
      </p:sp>
    </p:spTree>
    <p:extLst>
      <p:ext uri="{BB962C8B-B14F-4D97-AF65-F5344CB8AC3E}">
        <p14:creationId xmlns:p14="http://schemas.microsoft.com/office/powerpoint/2010/main" val="26996958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7"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Number</a:t>
            </a:r>
          </a:p>
        </p:txBody>
      </p:sp>
      <p:cxnSp>
        <p:nvCxnSpPr>
          <p:cNvPr id="55" name="Straight Connector 54"/>
          <p:cNvCxnSpPr/>
          <p:nvPr/>
        </p:nvCxnSpPr>
        <p:spPr>
          <a:xfrm>
            <a:off x="1881189" y="1137908"/>
            <a:ext cx="8429625"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1" name="Rectangle 20">
            <a:extLst>
              <a:ext uri="{FF2B5EF4-FFF2-40B4-BE49-F238E27FC236}">
                <a16:creationId xmlns:a16="http://schemas.microsoft.com/office/drawing/2014/main" id="{D3544AF5-CD98-E2FF-BEFD-A05F32B1C7E7}"/>
              </a:ext>
            </a:extLst>
          </p:cNvPr>
          <p:cNvSpPr/>
          <p:nvPr/>
        </p:nvSpPr>
        <p:spPr>
          <a:xfrm>
            <a:off x="2709861" y="1383374"/>
            <a:ext cx="6772278" cy="762000"/>
          </a:xfrm>
          <a:prstGeom prst="rect">
            <a:avLst/>
          </a:prstGeom>
          <a:solidFill>
            <a:srgbClr val="C7D4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tx1"/>
                </a:solidFill>
              </a:rPr>
              <a:t>Antecedent</a:t>
            </a:r>
            <a:r>
              <a:rPr lang="en-US" sz="2800" dirty="0">
                <a:solidFill>
                  <a:schemeClr val="tx1"/>
                </a:solidFill>
              </a:rPr>
              <a:t>: the word a pronoun renames</a:t>
            </a:r>
          </a:p>
        </p:txBody>
      </p:sp>
      <p:grpSp>
        <p:nvGrpSpPr>
          <p:cNvPr id="29" name="Group 28">
            <a:extLst>
              <a:ext uri="{FF2B5EF4-FFF2-40B4-BE49-F238E27FC236}">
                <a16:creationId xmlns:a16="http://schemas.microsoft.com/office/drawing/2014/main" id="{82E335C8-2636-40DD-870E-9F9849FEB559}"/>
              </a:ext>
            </a:extLst>
          </p:cNvPr>
          <p:cNvGrpSpPr/>
          <p:nvPr/>
        </p:nvGrpSpPr>
        <p:grpSpPr>
          <a:xfrm>
            <a:off x="1881187" y="2295771"/>
            <a:ext cx="8429626" cy="2733427"/>
            <a:chOff x="365111" y="1821206"/>
            <a:chExt cx="8443024" cy="2655275"/>
          </a:xfrm>
        </p:grpSpPr>
        <p:grpSp>
          <p:nvGrpSpPr>
            <p:cNvPr id="30" name="Group 29">
              <a:extLst>
                <a:ext uri="{FF2B5EF4-FFF2-40B4-BE49-F238E27FC236}">
                  <a16:creationId xmlns:a16="http://schemas.microsoft.com/office/drawing/2014/main" id="{06DCEA23-AA00-340B-BCFB-A32BA5BF788D}"/>
                </a:ext>
              </a:extLst>
            </p:cNvPr>
            <p:cNvGrpSpPr/>
            <p:nvPr/>
          </p:nvGrpSpPr>
          <p:grpSpPr>
            <a:xfrm>
              <a:off x="365111" y="1821206"/>
              <a:ext cx="8443024" cy="2655275"/>
              <a:chOff x="365111" y="1821206"/>
              <a:chExt cx="8443024" cy="2655275"/>
            </a:xfrm>
          </p:grpSpPr>
          <p:sp>
            <p:nvSpPr>
              <p:cNvPr id="33" name="Rectangle 32">
                <a:extLst>
                  <a:ext uri="{FF2B5EF4-FFF2-40B4-BE49-F238E27FC236}">
                    <a16:creationId xmlns:a16="http://schemas.microsoft.com/office/drawing/2014/main" id="{7A35D2BB-4533-D3F8-E65A-6614374CBA6D}"/>
                  </a:ext>
                </a:extLst>
              </p:cNvPr>
              <p:cNvSpPr/>
              <p:nvPr/>
            </p:nvSpPr>
            <p:spPr>
              <a:xfrm>
                <a:off x="365111" y="1821206"/>
                <a:ext cx="4175761" cy="2655275"/>
              </a:xfrm>
              <a:prstGeom prst="rect">
                <a:avLst/>
              </a:prstGeom>
              <a:solidFill>
                <a:srgbClr val="C7D4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33">
                <a:extLst>
                  <a:ext uri="{FF2B5EF4-FFF2-40B4-BE49-F238E27FC236}">
                    <a16:creationId xmlns:a16="http://schemas.microsoft.com/office/drawing/2014/main" id="{7A4DCB21-5A83-15F1-38F5-48CE88EC7A42}"/>
                  </a:ext>
                </a:extLst>
              </p:cNvPr>
              <p:cNvSpPr/>
              <p:nvPr/>
            </p:nvSpPr>
            <p:spPr>
              <a:xfrm>
                <a:off x="4632374" y="1821207"/>
                <a:ext cx="4175761" cy="2655274"/>
              </a:xfrm>
              <a:prstGeom prst="rect">
                <a:avLst/>
              </a:prstGeom>
              <a:solidFill>
                <a:srgbClr val="C7D4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Oval 34">
                <a:extLst>
                  <a:ext uri="{FF2B5EF4-FFF2-40B4-BE49-F238E27FC236}">
                    <a16:creationId xmlns:a16="http://schemas.microsoft.com/office/drawing/2014/main" id="{C2CBAE1D-3458-DBC3-A653-512256110084}"/>
                  </a:ext>
                </a:extLst>
              </p:cNvPr>
              <p:cNvSpPr/>
              <p:nvPr/>
            </p:nvSpPr>
            <p:spPr>
              <a:xfrm>
                <a:off x="4180835" y="2655593"/>
                <a:ext cx="811575" cy="879143"/>
              </a:xfrm>
              <a:prstGeom prst="ellipse">
                <a:avLst/>
              </a:prstGeom>
              <a:solidFill>
                <a:srgbClr val="C7D4CB"/>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tx1"/>
                    </a:solidFill>
                  </a:rPr>
                  <a:t>=</a:t>
                </a:r>
                <a:endParaRPr lang="en-US" sz="4800" b="1" dirty="0">
                  <a:solidFill>
                    <a:schemeClr val="tx1"/>
                  </a:solidFill>
                </a:endParaRPr>
              </a:p>
            </p:txBody>
          </p:sp>
        </p:grpSp>
        <p:sp>
          <p:nvSpPr>
            <p:cNvPr id="31" name="TextBox 30">
              <a:extLst>
                <a:ext uri="{FF2B5EF4-FFF2-40B4-BE49-F238E27FC236}">
                  <a16:creationId xmlns:a16="http://schemas.microsoft.com/office/drawing/2014/main" id="{202F9054-075A-D8B5-5F45-6E8F1744BA8F}"/>
                </a:ext>
              </a:extLst>
            </p:cNvPr>
            <p:cNvSpPr txBox="1"/>
            <p:nvPr/>
          </p:nvSpPr>
          <p:spPr>
            <a:xfrm>
              <a:off x="790215" y="1881162"/>
              <a:ext cx="3325552" cy="2428004"/>
            </a:xfrm>
            <a:prstGeom prst="rect">
              <a:avLst/>
            </a:prstGeom>
            <a:noFill/>
          </p:spPr>
          <p:txBody>
            <a:bodyPr wrap="square" rtlCol="0" anchor="ctr">
              <a:spAutoFit/>
            </a:bodyPr>
            <a:lstStyle/>
            <a:p>
              <a:pPr algn="ctr">
                <a:lnSpc>
                  <a:spcPct val="150000"/>
                </a:lnSpc>
              </a:pPr>
              <a:r>
                <a:rPr lang="en-US" sz="3600" b="1" dirty="0"/>
                <a:t>antecedent</a:t>
              </a:r>
            </a:p>
            <a:p>
              <a:pPr algn="ctr">
                <a:lnSpc>
                  <a:spcPct val="150000"/>
                </a:lnSpc>
              </a:pPr>
              <a:r>
                <a:rPr lang="en-US" sz="3600" dirty="0"/>
                <a:t>singular</a:t>
              </a:r>
            </a:p>
            <a:p>
              <a:pPr algn="ctr">
                <a:lnSpc>
                  <a:spcPct val="150000"/>
                </a:lnSpc>
              </a:pPr>
              <a:r>
                <a:rPr lang="en-US" sz="3600" i="1" dirty="0"/>
                <a:t>cloud</a:t>
              </a:r>
            </a:p>
          </p:txBody>
        </p:sp>
        <p:sp>
          <p:nvSpPr>
            <p:cNvPr id="32" name="TextBox 31">
              <a:extLst>
                <a:ext uri="{FF2B5EF4-FFF2-40B4-BE49-F238E27FC236}">
                  <a16:creationId xmlns:a16="http://schemas.microsoft.com/office/drawing/2014/main" id="{2885A8D0-16AF-BBA8-DFA8-828F9A29C0F4}"/>
                </a:ext>
              </a:extLst>
            </p:cNvPr>
            <p:cNvSpPr txBox="1"/>
            <p:nvPr/>
          </p:nvSpPr>
          <p:spPr>
            <a:xfrm>
              <a:off x="5057477" y="1881162"/>
              <a:ext cx="3325552" cy="2428004"/>
            </a:xfrm>
            <a:prstGeom prst="rect">
              <a:avLst/>
            </a:prstGeom>
            <a:noFill/>
          </p:spPr>
          <p:txBody>
            <a:bodyPr wrap="square" rtlCol="0" anchor="ctr">
              <a:spAutoFit/>
            </a:bodyPr>
            <a:lstStyle/>
            <a:p>
              <a:pPr algn="ctr">
                <a:lnSpc>
                  <a:spcPct val="150000"/>
                </a:lnSpc>
              </a:pPr>
              <a:r>
                <a:rPr lang="en-US" sz="3600" b="1" dirty="0"/>
                <a:t>pronoun</a:t>
              </a:r>
            </a:p>
            <a:p>
              <a:pPr algn="ctr">
                <a:lnSpc>
                  <a:spcPct val="150000"/>
                </a:lnSpc>
              </a:pPr>
              <a:r>
                <a:rPr lang="en-US" sz="3600" dirty="0"/>
                <a:t>singular</a:t>
              </a:r>
            </a:p>
            <a:p>
              <a:pPr algn="ctr">
                <a:lnSpc>
                  <a:spcPct val="150000"/>
                </a:lnSpc>
              </a:pPr>
              <a:r>
                <a:rPr lang="en-US" sz="3600" i="1" dirty="0"/>
                <a:t>it</a:t>
              </a:r>
            </a:p>
          </p:txBody>
        </p:sp>
      </p:grpSp>
    </p:spTree>
    <p:extLst>
      <p:ext uri="{BB962C8B-B14F-4D97-AF65-F5344CB8AC3E}">
        <p14:creationId xmlns:p14="http://schemas.microsoft.com/office/powerpoint/2010/main" val="18133640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Person</a:t>
            </a:r>
          </a:p>
        </p:txBody>
      </p:sp>
      <p:cxnSp>
        <p:nvCxnSpPr>
          <p:cNvPr id="55" name="Straight Connector 54"/>
          <p:cNvCxnSpPr/>
          <p:nvPr/>
        </p:nvCxnSpPr>
        <p:spPr>
          <a:xfrm>
            <a:off x="1881188" y="1137908"/>
            <a:ext cx="8429625"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673291" y="1622927"/>
            <a:ext cx="2080340" cy="2249063"/>
            <a:chOff x="1149291" y="1753237"/>
            <a:chExt cx="2080340" cy="1044886"/>
          </a:xfrm>
          <a:solidFill>
            <a:srgbClr val="C7D4CB"/>
          </a:solidFill>
        </p:grpSpPr>
        <p:sp>
          <p:nvSpPr>
            <p:cNvPr id="9" name="Rectangle 8"/>
            <p:cNvSpPr/>
            <p:nvPr/>
          </p:nvSpPr>
          <p:spPr>
            <a:xfrm>
              <a:off x="1149291" y="1753237"/>
              <a:ext cx="2080340" cy="104488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CCA49C"/>
                </a:solidFill>
              </a:endParaRPr>
            </a:p>
          </p:txBody>
        </p:sp>
        <p:sp>
          <p:nvSpPr>
            <p:cNvPr id="10" name="TextBox 9"/>
            <p:cNvSpPr txBox="1"/>
            <p:nvPr/>
          </p:nvSpPr>
          <p:spPr>
            <a:xfrm>
              <a:off x="1357204" y="1811500"/>
              <a:ext cx="1664514" cy="750693"/>
            </a:xfrm>
            <a:prstGeom prst="rect">
              <a:avLst/>
            </a:prstGeom>
            <a:grpFill/>
          </p:spPr>
          <p:txBody>
            <a:bodyPr wrap="square" rtlCol="0" anchor="ctr">
              <a:spAutoFit/>
            </a:bodyPr>
            <a:lstStyle/>
            <a:p>
              <a:pPr algn="ctr">
                <a:lnSpc>
                  <a:spcPct val="150000"/>
                </a:lnSpc>
              </a:pPr>
              <a:r>
                <a:rPr lang="en-US" sz="2200" b="1" dirty="0">
                  <a:solidFill>
                    <a:sysClr val="windowText" lastClr="000000"/>
                  </a:solidFill>
                </a:rPr>
                <a:t>First Person</a:t>
              </a:r>
            </a:p>
            <a:p>
              <a:pPr algn="ctr">
                <a:lnSpc>
                  <a:spcPct val="150000"/>
                </a:lnSpc>
              </a:pPr>
              <a:r>
                <a:rPr lang="en-US" sz="2200" dirty="0">
                  <a:solidFill>
                    <a:sysClr val="windowText" lastClr="000000"/>
                  </a:solidFill>
                </a:rPr>
                <a:t>I </a:t>
              </a:r>
            </a:p>
            <a:p>
              <a:pPr algn="ctr">
                <a:lnSpc>
                  <a:spcPct val="150000"/>
                </a:lnSpc>
              </a:pPr>
              <a:r>
                <a:rPr lang="en-US" sz="2200" dirty="0">
                  <a:solidFill>
                    <a:sysClr val="windowText" lastClr="000000"/>
                  </a:solidFill>
                </a:rPr>
                <a:t>we</a:t>
              </a:r>
            </a:p>
          </p:txBody>
        </p:sp>
      </p:grpSp>
      <p:grpSp>
        <p:nvGrpSpPr>
          <p:cNvPr id="11" name="Group 10"/>
          <p:cNvGrpSpPr/>
          <p:nvPr/>
        </p:nvGrpSpPr>
        <p:grpSpPr>
          <a:xfrm>
            <a:off x="7438363" y="1617055"/>
            <a:ext cx="2080340" cy="2254938"/>
            <a:chOff x="5914363" y="1747690"/>
            <a:chExt cx="2080340" cy="1050121"/>
          </a:xfrm>
          <a:solidFill>
            <a:srgbClr val="C7D4CB"/>
          </a:solidFill>
        </p:grpSpPr>
        <p:sp>
          <p:nvSpPr>
            <p:cNvPr id="12" name="Rectangle 11"/>
            <p:cNvSpPr/>
            <p:nvPr/>
          </p:nvSpPr>
          <p:spPr>
            <a:xfrm>
              <a:off x="5914363" y="1747690"/>
              <a:ext cx="2080340" cy="104738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black"/>
                </a:solidFill>
              </a:endParaRPr>
            </a:p>
          </p:txBody>
        </p:sp>
        <p:sp>
          <p:nvSpPr>
            <p:cNvPr id="13" name="TextBox 12"/>
            <p:cNvSpPr txBox="1"/>
            <p:nvPr/>
          </p:nvSpPr>
          <p:spPr>
            <a:xfrm>
              <a:off x="6122282" y="1808827"/>
              <a:ext cx="1664514" cy="988984"/>
            </a:xfrm>
            <a:prstGeom prst="rect">
              <a:avLst/>
            </a:prstGeom>
            <a:noFill/>
          </p:spPr>
          <p:txBody>
            <a:bodyPr wrap="square" rtlCol="0" anchor="ctr">
              <a:spAutoFit/>
            </a:bodyPr>
            <a:lstStyle/>
            <a:p>
              <a:pPr algn="ctr">
                <a:lnSpc>
                  <a:spcPct val="150000"/>
                </a:lnSpc>
              </a:pPr>
              <a:r>
                <a:rPr lang="en-US" sz="2200" b="1" dirty="0">
                  <a:solidFill>
                    <a:sysClr val="windowText" lastClr="000000"/>
                  </a:solidFill>
                </a:rPr>
                <a:t>Third Person</a:t>
              </a:r>
            </a:p>
            <a:p>
              <a:pPr algn="ctr">
                <a:lnSpc>
                  <a:spcPct val="150000"/>
                </a:lnSpc>
              </a:pPr>
              <a:r>
                <a:rPr lang="en-US" sz="2200" dirty="0">
                  <a:solidFill>
                    <a:sysClr val="windowText" lastClr="000000"/>
                  </a:solidFill>
                </a:rPr>
                <a:t>he, she, it</a:t>
              </a:r>
            </a:p>
            <a:p>
              <a:pPr algn="ctr">
                <a:lnSpc>
                  <a:spcPct val="150000"/>
                </a:lnSpc>
              </a:pPr>
              <a:r>
                <a:rPr lang="en-US" sz="2200" dirty="0">
                  <a:solidFill>
                    <a:sysClr val="windowText" lastClr="000000"/>
                  </a:solidFill>
                </a:rPr>
                <a:t>they</a:t>
              </a:r>
            </a:p>
            <a:p>
              <a:pPr algn="ctr">
                <a:lnSpc>
                  <a:spcPct val="150000"/>
                </a:lnSpc>
              </a:pPr>
              <a:endParaRPr lang="en-US" sz="2200" dirty="0">
                <a:solidFill>
                  <a:schemeClr val="bg1"/>
                </a:solidFill>
              </a:endParaRPr>
            </a:p>
          </p:txBody>
        </p:sp>
      </p:grpSp>
      <p:grpSp>
        <p:nvGrpSpPr>
          <p:cNvPr id="23" name="Group 22"/>
          <p:cNvGrpSpPr/>
          <p:nvPr/>
        </p:nvGrpSpPr>
        <p:grpSpPr>
          <a:xfrm>
            <a:off x="5055827" y="1631237"/>
            <a:ext cx="2080340" cy="2249063"/>
            <a:chOff x="3531827" y="1747690"/>
            <a:chExt cx="2080340" cy="1047385"/>
          </a:xfrm>
          <a:solidFill>
            <a:srgbClr val="C7D4CB"/>
          </a:solidFill>
        </p:grpSpPr>
        <p:sp>
          <p:nvSpPr>
            <p:cNvPr id="24" name="Rectangle 23"/>
            <p:cNvSpPr/>
            <p:nvPr/>
          </p:nvSpPr>
          <p:spPr>
            <a:xfrm>
              <a:off x="3531827" y="1747690"/>
              <a:ext cx="2080340" cy="104738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black"/>
                </a:solidFill>
              </a:endParaRPr>
            </a:p>
          </p:txBody>
        </p:sp>
        <p:sp>
          <p:nvSpPr>
            <p:cNvPr id="25" name="TextBox 24"/>
            <p:cNvSpPr txBox="1"/>
            <p:nvPr/>
          </p:nvSpPr>
          <p:spPr>
            <a:xfrm>
              <a:off x="3531827" y="1802223"/>
              <a:ext cx="2080339" cy="752488"/>
            </a:xfrm>
            <a:prstGeom prst="rect">
              <a:avLst/>
            </a:prstGeom>
            <a:grpFill/>
          </p:spPr>
          <p:txBody>
            <a:bodyPr wrap="square" rtlCol="0" anchor="ctr">
              <a:spAutoFit/>
            </a:bodyPr>
            <a:lstStyle/>
            <a:p>
              <a:pPr algn="ctr">
                <a:lnSpc>
                  <a:spcPct val="150000"/>
                </a:lnSpc>
              </a:pPr>
              <a:r>
                <a:rPr lang="en-US" sz="2200" b="1" dirty="0">
                  <a:solidFill>
                    <a:sysClr val="windowText" lastClr="000000"/>
                  </a:solidFill>
                </a:rPr>
                <a:t>Second Person</a:t>
              </a:r>
            </a:p>
            <a:p>
              <a:pPr algn="ctr">
                <a:lnSpc>
                  <a:spcPct val="150000"/>
                </a:lnSpc>
              </a:pPr>
              <a:r>
                <a:rPr lang="en-US" sz="2200" dirty="0">
                  <a:solidFill>
                    <a:sysClr val="windowText" lastClr="000000"/>
                  </a:solidFill>
                </a:rPr>
                <a:t>you</a:t>
              </a:r>
            </a:p>
            <a:p>
              <a:pPr algn="ctr">
                <a:lnSpc>
                  <a:spcPct val="150000"/>
                </a:lnSpc>
              </a:pPr>
              <a:endParaRPr lang="en-US" sz="2200" dirty="0">
                <a:solidFill>
                  <a:schemeClr val="bg1"/>
                </a:solidFill>
              </a:endParaRPr>
            </a:p>
          </p:txBody>
        </p:sp>
      </p:grpSp>
      <p:sp>
        <p:nvSpPr>
          <p:cNvPr id="3" name="TextBox 2">
            <a:extLst>
              <a:ext uri="{FF2B5EF4-FFF2-40B4-BE49-F238E27FC236}">
                <a16:creationId xmlns:a16="http://schemas.microsoft.com/office/drawing/2014/main" id="{0EC0563E-E0D8-4B6E-26F1-455BBBA78DEB}"/>
              </a:ext>
            </a:extLst>
          </p:cNvPr>
          <p:cNvSpPr txBox="1"/>
          <p:nvPr/>
        </p:nvSpPr>
        <p:spPr>
          <a:xfrm>
            <a:off x="2673291" y="3932816"/>
            <a:ext cx="2080340" cy="830997"/>
          </a:xfrm>
          <a:prstGeom prst="rect">
            <a:avLst/>
          </a:prstGeom>
          <a:noFill/>
        </p:spPr>
        <p:txBody>
          <a:bodyPr wrap="square" rtlCol="0">
            <a:spAutoFit/>
          </a:bodyPr>
          <a:lstStyle/>
          <a:p>
            <a:pPr algn="ctr"/>
            <a:r>
              <a:rPr lang="en-US" sz="2400" b="1" dirty="0"/>
              <a:t>Talking about yourself</a:t>
            </a:r>
          </a:p>
        </p:txBody>
      </p:sp>
      <p:sp>
        <p:nvSpPr>
          <p:cNvPr id="17" name="TextBox 16">
            <a:extLst>
              <a:ext uri="{FF2B5EF4-FFF2-40B4-BE49-F238E27FC236}">
                <a16:creationId xmlns:a16="http://schemas.microsoft.com/office/drawing/2014/main" id="{2F842A0D-385A-9968-C5A7-9C07351D45DE}"/>
              </a:ext>
            </a:extLst>
          </p:cNvPr>
          <p:cNvSpPr txBox="1"/>
          <p:nvPr/>
        </p:nvSpPr>
        <p:spPr>
          <a:xfrm>
            <a:off x="5054707" y="3932816"/>
            <a:ext cx="2080339" cy="1569660"/>
          </a:xfrm>
          <a:prstGeom prst="rect">
            <a:avLst/>
          </a:prstGeom>
          <a:noFill/>
        </p:spPr>
        <p:txBody>
          <a:bodyPr wrap="square" rtlCol="0">
            <a:spAutoFit/>
          </a:bodyPr>
          <a:lstStyle/>
          <a:p>
            <a:pPr algn="ctr"/>
            <a:r>
              <a:rPr lang="en-US" sz="2400" b="1" dirty="0"/>
              <a:t>Talking directly to someone or something</a:t>
            </a:r>
          </a:p>
        </p:txBody>
      </p:sp>
      <p:sp>
        <p:nvSpPr>
          <p:cNvPr id="18" name="TextBox 17">
            <a:extLst>
              <a:ext uri="{FF2B5EF4-FFF2-40B4-BE49-F238E27FC236}">
                <a16:creationId xmlns:a16="http://schemas.microsoft.com/office/drawing/2014/main" id="{55B0D33E-C5E6-AC68-8B51-88604D324592}"/>
              </a:ext>
            </a:extLst>
          </p:cNvPr>
          <p:cNvSpPr txBox="1"/>
          <p:nvPr/>
        </p:nvSpPr>
        <p:spPr>
          <a:xfrm>
            <a:off x="7436122" y="3929765"/>
            <a:ext cx="2080339" cy="1200329"/>
          </a:xfrm>
          <a:prstGeom prst="rect">
            <a:avLst/>
          </a:prstGeom>
          <a:noFill/>
        </p:spPr>
        <p:txBody>
          <a:bodyPr wrap="square" rtlCol="0">
            <a:spAutoFit/>
          </a:bodyPr>
          <a:lstStyle/>
          <a:p>
            <a:pPr algn="ctr"/>
            <a:r>
              <a:rPr lang="en-US" sz="2400" b="1" dirty="0"/>
              <a:t>Talking about someone or something</a:t>
            </a:r>
          </a:p>
        </p:txBody>
      </p:sp>
    </p:spTree>
    <p:extLst>
      <p:ext uri="{BB962C8B-B14F-4D97-AF65-F5344CB8AC3E}">
        <p14:creationId xmlns:p14="http://schemas.microsoft.com/office/powerpoint/2010/main" val="7425656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Gender</a:t>
            </a:r>
          </a:p>
        </p:txBody>
      </p:sp>
      <p:cxnSp>
        <p:nvCxnSpPr>
          <p:cNvPr id="55" name="Straight Connector 54"/>
          <p:cNvCxnSpPr/>
          <p:nvPr/>
        </p:nvCxnSpPr>
        <p:spPr>
          <a:xfrm>
            <a:off x="1881188" y="1137908"/>
            <a:ext cx="8429625"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673291" y="1622928"/>
            <a:ext cx="2080340" cy="2249425"/>
            <a:chOff x="1149291" y="1753237"/>
            <a:chExt cx="2080340" cy="1045054"/>
          </a:xfrm>
          <a:solidFill>
            <a:srgbClr val="C7D4CB"/>
          </a:solidFill>
        </p:grpSpPr>
        <p:sp>
          <p:nvSpPr>
            <p:cNvPr id="9" name="Rectangle 8"/>
            <p:cNvSpPr/>
            <p:nvPr/>
          </p:nvSpPr>
          <p:spPr>
            <a:xfrm>
              <a:off x="1149291" y="1753237"/>
              <a:ext cx="2080340" cy="104505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ysClr val="windowText" lastClr="000000"/>
                </a:solidFill>
              </a:endParaRPr>
            </a:p>
          </p:txBody>
        </p:sp>
        <p:sp>
          <p:nvSpPr>
            <p:cNvPr id="10" name="TextBox 9"/>
            <p:cNvSpPr txBox="1"/>
            <p:nvPr/>
          </p:nvSpPr>
          <p:spPr>
            <a:xfrm>
              <a:off x="1357204" y="1844458"/>
              <a:ext cx="1664514" cy="750693"/>
            </a:xfrm>
            <a:prstGeom prst="rect">
              <a:avLst/>
            </a:prstGeom>
            <a:grpFill/>
          </p:spPr>
          <p:txBody>
            <a:bodyPr wrap="square" rtlCol="0" anchor="ctr">
              <a:spAutoFit/>
            </a:bodyPr>
            <a:lstStyle/>
            <a:p>
              <a:pPr algn="ctr">
                <a:lnSpc>
                  <a:spcPct val="150000"/>
                </a:lnSpc>
              </a:pPr>
              <a:r>
                <a:rPr lang="en-US" sz="2200" b="1" dirty="0">
                  <a:solidFill>
                    <a:sysClr val="windowText" lastClr="000000"/>
                  </a:solidFill>
                </a:rPr>
                <a:t>Male</a:t>
              </a:r>
            </a:p>
            <a:p>
              <a:pPr algn="ctr">
                <a:lnSpc>
                  <a:spcPct val="150000"/>
                </a:lnSpc>
              </a:pPr>
              <a:r>
                <a:rPr lang="en-US" sz="2200" dirty="0">
                  <a:solidFill>
                    <a:sysClr val="windowText" lastClr="000000"/>
                  </a:solidFill>
                </a:rPr>
                <a:t>he</a:t>
              </a:r>
            </a:p>
            <a:p>
              <a:pPr algn="ctr">
                <a:lnSpc>
                  <a:spcPct val="150000"/>
                </a:lnSpc>
              </a:pPr>
              <a:endParaRPr lang="en-US" sz="2200" dirty="0">
                <a:solidFill>
                  <a:sysClr val="windowText" lastClr="000000"/>
                </a:solidFill>
              </a:endParaRPr>
            </a:p>
          </p:txBody>
        </p:sp>
      </p:grpSp>
      <p:grpSp>
        <p:nvGrpSpPr>
          <p:cNvPr id="11" name="Group 10"/>
          <p:cNvGrpSpPr/>
          <p:nvPr/>
        </p:nvGrpSpPr>
        <p:grpSpPr>
          <a:xfrm>
            <a:off x="7438363" y="1617055"/>
            <a:ext cx="2080340" cy="2249424"/>
            <a:chOff x="5914363" y="1747690"/>
            <a:chExt cx="2080340" cy="1047553"/>
          </a:xfrm>
          <a:solidFill>
            <a:srgbClr val="C7D4CB"/>
          </a:solidFill>
        </p:grpSpPr>
        <p:sp>
          <p:nvSpPr>
            <p:cNvPr id="12" name="Rectangle 11"/>
            <p:cNvSpPr/>
            <p:nvPr/>
          </p:nvSpPr>
          <p:spPr>
            <a:xfrm>
              <a:off x="5914363" y="1747690"/>
              <a:ext cx="2080340" cy="104755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ysClr val="windowText" lastClr="000000"/>
                </a:solidFill>
              </a:endParaRPr>
            </a:p>
          </p:txBody>
        </p:sp>
        <p:sp>
          <p:nvSpPr>
            <p:cNvPr id="13" name="TextBox 12"/>
            <p:cNvSpPr txBox="1"/>
            <p:nvPr/>
          </p:nvSpPr>
          <p:spPr>
            <a:xfrm>
              <a:off x="6122276" y="1841864"/>
              <a:ext cx="1664514" cy="936836"/>
            </a:xfrm>
            <a:prstGeom prst="rect">
              <a:avLst/>
            </a:prstGeom>
            <a:grpFill/>
          </p:spPr>
          <p:txBody>
            <a:bodyPr wrap="square" rtlCol="0" anchor="ctr">
              <a:spAutoFit/>
            </a:bodyPr>
            <a:lstStyle/>
            <a:p>
              <a:pPr algn="ctr">
                <a:lnSpc>
                  <a:spcPct val="150000"/>
                </a:lnSpc>
              </a:pPr>
              <a:r>
                <a:rPr lang="en-US" sz="2200" b="1" dirty="0">
                  <a:solidFill>
                    <a:sysClr val="windowText" lastClr="000000"/>
                  </a:solidFill>
                </a:rPr>
                <a:t>Neutral</a:t>
              </a:r>
            </a:p>
            <a:p>
              <a:pPr algn="ctr">
                <a:lnSpc>
                  <a:spcPct val="150000"/>
                </a:lnSpc>
              </a:pPr>
              <a:r>
                <a:rPr lang="en-US" sz="2200" dirty="0">
                  <a:solidFill>
                    <a:sysClr val="windowText" lastClr="000000"/>
                  </a:solidFill>
                </a:rPr>
                <a:t>it</a:t>
              </a:r>
            </a:p>
            <a:p>
              <a:pPr algn="ctr">
                <a:lnSpc>
                  <a:spcPct val="150000"/>
                </a:lnSpc>
              </a:pPr>
              <a:r>
                <a:rPr lang="en-US" sz="2200" dirty="0">
                  <a:solidFill>
                    <a:sysClr val="windowText" lastClr="000000"/>
                  </a:solidFill>
                </a:rPr>
                <a:t>they</a:t>
              </a:r>
            </a:p>
            <a:p>
              <a:pPr algn="ctr">
                <a:lnSpc>
                  <a:spcPct val="150000"/>
                </a:lnSpc>
              </a:pPr>
              <a:endParaRPr lang="en-US" sz="2200" dirty="0">
                <a:solidFill>
                  <a:sysClr val="windowText" lastClr="000000"/>
                </a:solidFill>
              </a:endParaRPr>
            </a:p>
          </p:txBody>
        </p:sp>
      </p:grpSp>
      <p:grpSp>
        <p:nvGrpSpPr>
          <p:cNvPr id="23" name="Group 22"/>
          <p:cNvGrpSpPr/>
          <p:nvPr/>
        </p:nvGrpSpPr>
        <p:grpSpPr>
          <a:xfrm>
            <a:off x="5055827" y="1631237"/>
            <a:ext cx="2080340" cy="2249424"/>
            <a:chOff x="3531827" y="1747690"/>
            <a:chExt cx="2080340" cy="1047553"/>
          </a:xfrm>
          <a:solidFill>
            <a:srgbClr val="C7D4CB"/>
          </a:solidFill>
        </p:grpSpPr>
        <p:sp>
          <p:nvSpPr>
            <p:cNvPr id="24" name="Rectangle 23"/>
            <p:cNvSpPr/>
            <p:nvPr/>
          </p:nvSpPr>
          <p:spPr>
            <a:xfrm>
              <a:off x="3531827" y="1747690"/>
              <a:ext cx="2080340" cy="104755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ysClr val="windowText" lastClr="000000"/>
                </a:solidFill>
              </a:endParaRPr>
            </a:p>
          </p:txBody>
        </p:sp>
        <p:sp>
          <p:nvSpPr>
            <p:cNvPr id="25" name="TextBox 24"/>
            <p:cNvSpPr txBox="1"/>
            <p:nvPr/>
          </p:nvSpPr>
          <p:spPr>
            <a:xfrm>
              <a:off x="3531828" y="1835259"/>
              <a:ext cx="2080339" cy="752488"/>
            </a:xfrm>
            <a:prstGeom prst="rect">
              <a:avLst/>
            </a:prstGeom>
            <a:grpFill/>
          </p:spPr>
          <p:txBody>
            <a:bodyPr wrap="square" rtlCol="0" anchor="ctr">
              <a:spAutoFit/>
            </a:bodyPr>
            <a:lstStyle/>
            <a:p>
              <a:pPr algn="ctr">
                <a:lnSpc>
                  <a:spcPct val="150000"/>
                </a:lnSpc>
              </a:pPr>
              <a:r>
                <a:rPr lang="en-US" sz="2200" b="1" dirty="0">
                  <a:solidFill>
                    <a:sysClr val="windowText" lastClr="000000"/>
                  </a:solidFill>
                </a:rPr>
                <a:t>Female</a:t>
              </a:r>
            </a:p>
            <a:p>
              <a:pPr algn="ctr">
                <a:lnSpc>
                  <a:spcPct val="150000"/>
                </a:lnSpc>
              </a:pPr>
              <a:r>
                <a:rPr lang="en-US" sz="2200" dirty="0">
                  <a:solidFill>
                    <a:sysClr val="windowText" lastClr="000000"/>
                  </a:solidFill>
                </a:rPr>
                <a:t>she</a:t>
              </a:r>
            </a:p>
            <a:p>
              <a:pPr algn="ctr">
                <a:lnSpc>
                  <a:spcPct val="150000"/>
                </a:lnSpc>
              </a:pPr>
              <a:endParaRPr lang="en-US" sz="2200" dirty="0">
                <a:solidFill>
                  <a:sysClr val="windowText" lastClr="000000"/>
                </a:solidFill>
              </a:endParaRPr>
            </a:p>
          </p:txBody>
        </p:sp>
      </p:grpSp>
      <p:sp>
        <p:nvSpPr>
          <p:cNvPr id="3" name="Rectangle 2">
            <a:extLst>
              <a:ext uri="{FF2B5EF4-FFF2-40B4-BE49-F238E27FC236}">
                <a16:creationId xmlns:a16="http://schemas.microsoft.com/office/drawing/2014/main" id="{B1439B5B-C444-0259-49E5-96405929F476}"/>
              </a:ext>
            </a:extLst>
          </p:cNvPr>
          <p:cNvSpPr/>
          <p:nvPr/>
        </p:nvSpPr>
        <p:spPr>
          <a:xfrm>
            <a:off x="661016" y="2139316"/>
            <a:ext cx="1725970" cy="1371600"/>
          </a:xfrm>
          <a:prstGeom prst="rect">
            <a:avLst/>
          </a:prstGeom>
          <a:no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ysClr val="windowText" lastClr="000000"/>
                </a:solidFill>
              </a:rPr>
              <a:t>Third person only</a:t>
            </a:r>
          </a:p>
        </p:txBody>
      </p:sp>
    </p:spTree>
    <p:extLst>
      <p:ext uri="{BB962C8B-B14F-4D97-AF65-F5344CB8AC3E}">
        <p14:creationId xmlns:p14="http://schemas.microsoft.com/office/powerpoint/2010/main" val="2954330668"/>
      </p:ext>
    </p:extLst>
  </p:cSld>
  <p:clrMapOvr>
    <a:masterClrMapping/>
  </p:clrMapOvr>
  <p:extLst>
    <p:ext uri="{6950BFC3-D8DA-4A85-94F7-54DA5524770B}">
      <p188:commentRel xmlns:p188="http://schemas.microsoft.com/office/powerpoint/2018/8/main" r:id="rId3"/>
    </p:ext>
  </p:extLs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7"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Gender</a:t>
            </a:r>
          </a:p>
        </p:txBody>
      </p:sp>
      <p:cxnSp>
        <p:nvCxnSpPr>
          <p:cNvPr id="55" name="Straight Connector 54"/>
          <p:cNvCxnSpPr/>
          <p:nvPr/>
        </p:nvCxnSpPr>
        <p:spPr>
          <a:xfrm>
            <a:off x="1881189" y="1137908"/>
            <a:ext cx="8429625"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9" name="Group 28">
            <a:extLst>
              <a:ext uri="{FF2B5EF4-FFF2-40B4-BE49-F238E27FC236}">
                <a16:creationId xmlns:a16="http://schemas.microsoft.com/office/drawing/2014/main" id="{82E335C8-2636-40DD-870E-9F9849FEB559}"/>
              </a:ext>
            </a:extLst>
          </p:cNvPr>
          <p:cNvGrpSpPr/>
          <p:nvPr/>
        </p:nvGrpSpPr>
        <p:grpSpPr>
          <a:xfrm>
            <a:off x="1881187" y="1447800"/>
            <a:ext cx="8429626" cy="2733427"/>
            <a:chOff x="365111" y="1821206"/>
            <a:chExt cx="8443024" cy="2655275"/>
          </a:xfrm>
        </p:grpSpPr>
        <p:grpSp>
          <p:nvGrpSpPr>
            <p:cNvPr id="30" name="Group 29">
              <a:extLst>
                <a:ext uri="{FF2B5EF4-FFF2-40B4-BE49-F238E27FC236}">
                  <a16:creationId xmlns:a16="http://schemas.microsoft.com/office/drawing/2014/main" id="{06DCEA23-AA00-340B-BCFB-A32BA5BF788D}"/>
                </a:ext>
              </a:extLst>
            </p:cNvPr>
            <p:cNvGrpSpPr/>
            <p:nvPr/>
          </p:nvGrpSpPr>
          <p:grpSpPr>
            <a:xfrm>
              <a:off x="365111" y="1821206"/>
              <a:ext cx="8443024" cy="2655275"/>
              <a:chOff x="365111" y="1821206"/>
              <a:chExt cx="8443024" cy="2655275"/>
            </a:xfrm>
          </p:grpSpPr>
          <p:sp>
            <p:nvSpPr>
              <p:cNvPr id="33" name="Rectangle 32">
                <a:extLst>
                  <a:ext uri="{FF2B5EF4-FFF2-40B4-BE49-F238E27FC236}">
                    <a16:creationId xmlns:a16="http://schemas.microsoft.com/office/drawing/2014/main" id="{7A35D2BB-4533-D3F8-E65A-6614374CBA6D}"/>
                  </a:ext>
                </a:extLst>
              </p:cNvPr>
              <p:cNvSpPr/>
              <p:nvPr/>
            </p:nvSpPr>
            <p:spPr>
              <a:xfrm>
                <a:off x="365111" y="1821206"/>
                <a:ext cx="4175761" cy="2655275"/>
              </a:xfrm>
              <a:prstGeom prst="rect">
                <a:avLst/>
              </a:prstGeom>
              <a:solidFill>
                <a:srgbClr val="C7D4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33">
                <a:extLst>
                  <a:ext uri="{FF2B5EF4-FFF2-40B4-BE49-F238E27FC236}">
                    <a16:creationId xmlns:a16="http://schemas.microsoft.com/office/drawing/2014/main" id="{7A4DCB21-5A83-15F1-38F5-48CE88EC7A42}"/>
                  </a:ext>
                </a:extLst>
              </p:cNvPr>
              <p:cNvSpPr/>
              <p:nvPr/>
            </p:nvSpPr>
            <p:spPr>
              <a:xfrm>
                <a:off x="4632374" y="1821207"/>
                <a:ext cx="4175761" cy="2655274"/>
              </a:xfrm>
              <a:prstGeom prst="rect">
                <a:avLst/>
              </a:prstGeom>
              <a:solidFill>
                <a:srgbClr val="C7D4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Oval 34">
                <a:extLst>
                  <a:ext uri="{FF2B5EF4-FFF2-40B4-BE49-F238E27FC236}">
                    <a16:creationId xmlns:a16="http://schemas.microsoft.com/office/drawing/2014/main" id="{C2CBAE1D-3458-DBC3-A653-512256110084}"/>
                  </a:ext>
                </a:extLst>
              </p:cNvPr>
              <p:cNvSpPr/>
              <p:nvPr/>
            </p:nvSpPr>
            <p:spPr>
              <a:xfrm>
                <a:off x="4180835" y="2655593"/>
                <a:ext cx="811575" cy="879143"/>
              </a:xfrm>
              <a:prstGeom prst="ellipse">
                <a:avLst/>
              </a:prstGeom>
              <a:solidFill>
                <a:srgbClr val="C7D4CB"/>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tx1"/>
                    </a:solidFill>
                  </a:rPr>
                  <a:t>=</a:t>
                </a:r>
                <a:endParaRPr lang="en-US" sz="4800" b="1" dirty="0">
                  <a:solidFill>
                    <a:schemeClr val="tx1"/>
                  </a:solidFill>
                </a:endParaRPr>
              </a:p>
            </p:txBody>
          </p:sp>
        </p:grpSp>
        <p:sp>
          <p:nvSpPr>
            <p:cNvPr id="31" name="TextBox 30">
              <a:extLst>
                <a:ext uri="{FF2B5EF4-FFF2-40B4-BE49-F238E27FC236}">
                  <a16:creationId xmlns:a16="http://schemas.microsoft.com/office/drawing/2014/main" id="{202F9054-075A-D8B5-5F45-6E8F1744BA8F}"/>
                </a:ext>
              </a:extLst>
            </p:cNvPr>
            <p:cNvSpPr txBox="1"/>
            <p:nvPr/>
          </p:nvSpPr>
          <p:spPr>
            <a:xfrm>
              <a:off x="790215" y="1881162"/>
              <a:ext cx="3325552" cy="2428004"/>
            </a:xfrm>
            <a:prstGeom prst="rect">
              <a:avLst/>
            </a:prstGeom>
            <a:noFill/>
          </p:spPr>
          <p:txBody>
            <a:bodyPr wrap="square" rtlCol="0" anchor="ctr">
              <a:spAutoFit/>
            </a:bodyPr>
            <a:lstStyle/>
            <a:p>
              <a:pPr algn="ctr">
                <a:lnSpc>
                  <a:spcPct val="150000"/>
                </a:lnSpc>
              </a:pPr>
              <a:r>
                <a:rPr lang="en-US" sz="3600" b="1" dirty="0"/>
                <a:t>antecedent</a:t>
              </a:r>
            </a:p>
            <a:p>
              <a:pPr algn="ctr">
                <a:lnSpc>
                  <a:spcPct val="150000"/>
                </a:lnSpc>
              </a:pPr>
              <a:r>
                <a:rPr lang="en-US" sz="3600" dirty="0"/>
                <a:t>neutral</a:t>
              </a:r>
            </a:p>
            <a:p>
              <a:pPr algn="ctr">
                <a:lnSpc>
                  <a:spcPct val="150000"/>
                </a:lnSpc>
              </a:pPr>
              <a:r>
                <a:rPr lang="en-US" sz="3600" i="1" dirty="0"/>
                <a:t>cloud</a:t>
              </a:r>
            </a:p>
          </p:txBody>
        </p:sp>
        <p:sp>
          <p:nvSpPr>
            <p:cNvPr id="32" name="TextBox 31">
              <a:extLst>
                <a:ext uri="{FF2B5EF4-FFF2-40B4-BE49-F238E27FC236}">
                  <a16:creationId xmlns:a16="http://schemas.microsoft.com/office/drawing/2014/main" id="{2885A8D0-16AF-BBA8-DFA8-828F9A29C0F4}"/>
                </a:ext>
              </a:extLst>
            </p:cNvPr>
            <p:cNvSpPr txBox="1"/>
            <p:nvPr/>
          </p:nvSpPr>
          <p:spPr>
            <a:xfrm>
              <a:off x="5057477" y="1881162"/>
              <a:ext cx="3325552" cy="2428004"/>
            </a:xfrm>
            <a:prstGeom prst="rect">
              <a:avLst/>
            </a:prstGeom>
            <a:noFill/>
          </p:spPr>
          <p:txBody>
            <a:bodyPr wrap="square" rtlCol="0" anchor="ctr">
              <a:spAutoFit/>
            </a:bodyPr>
            <a:lstStyle/>
            <a:p>
              <a:pPr algn="ctr">
                <a:lnSpc>
                  <a:spcPct val="150000"/>
                </a:lnSpc>
              </a:pPr>
              <a:r>
                <a:rPr lang="en-US" sz="3600" b="1" dirty="0"/>
                <a:t>pronoun</a:t>
              </a:r>
            </a:p>
            <a:p>
              <a:pPr algn="ctr">
                <a:lnSpc>
                  <a:spcPct val="150000"/>
                </a:lnSpc>
              </a:pPr>
              <a:r>
                <a:rPr lang="en-US" sz="3600" dirty="0"/>
                <a:t>neutral</a:t>
              </a:r>
            </a:p>
            <a:p>
              <a:pPr algn="ctr">
                <a:lnSpc>
                  <a:spcPct val="150000"/>
                </a:lnSpc>
              </a:pPr>
              <a:r>
                <a:rPr lang="en-US" sz="3600" i="1" dirty="0"/>
                <a:t>it</a:t>
              </a:r>
            </a:p>
          </p:txBody>
        </p:sp>
      </p:grpSp>
    </p:spTree>
    <p:extLst>
      <p:ext uri="{BB962C8B-B14F-4D97-AF65-F5344CB8AC3E}">
        <p14:creationId xmlns:p14="http://schemas.microsoft.com/office/powerpoint/2010/main" val="34168614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3571</TotalTime>
  <Words>1802</Words>
  <Application>Microsoft Office PowerPoint</Application>
  <PresentationFormat>Widescreen</PresentationFormat>
  <Paragraphs>261</Paragraphs>
  <Slides>23</Slides>
  <Notes>23</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23</vt:i4>
      </vt:variant>
    </vt:vector>
  </HeadingPairs>
  <TitlesOfParts>
    <vt:vector size="31" baseType="lpstr">
      <vt:lpstr>Arial</vt:lpstr>
      <vt:lpstr>Calibri</vt:lpstr>
      <vt:lpstr>Calibri Light</vt:lpstr>
      <vt:lpstr>Century Gothic</vt:lpstr>
      <vt:lpstr>Symbol</vt:lpstr>
      <vt:lpstr>Office Theme</vt:lpstr>
      <vt:lpstr>1_Office Theme</vt:lpstr>
      <vt:lpstr>2_Office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Catherine Pressimone Beckowski</dc:creator>
  <cp:lastModifiedBy>Caitlin Edahl</cp:lastModifiedBy>
  <cp:revision>38</cp:revision>
  <dcterms:created xsi:type="dcterms:W3CDTF">2015-05-29T19:31:13Z</dcterms:created>
  <dcterms:modified xsi:type="dcterms:W3CDTF">2023-03-14T21:28:16Z</dcterms:modified>
</cp:coreProperties>
</file>