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modernComment_170_7BE8CE50.xml" ContentType="application/vnd.ms-powerpoint.comments+xml"/>
  <Override PartName="/ppt/notesSlides/notesSlide12.xml" ContentType="application/vnd.openxmlformats-officedocument.presentationml.notesSlide+xml"/>
  <Override PartName="/ppt/comments/modernComment_171_A94EFC85.xml" ContentType="application/vnd.ms-powerpoint.comments+xml"/>
  <Override PartName="/ppt/notesSlides/notesSlide13.xml" ContentType="application/vnd.openxmlformats-officedocument.presentationml.notesSlide+xml"/>
  <Override PartName="/ppt/comments/modernComment_172_FB8E8554.xml" ContentType="application/vnd.ms-powerpoint.comments+xml"/>
  <Override PartName="/ppt/notesSlides/notesSlide14.xml" ContentType="application/vnd.openxmlformats-officedocument.presentationml.notesSlide+xml"/>
  <Override PartName="/ppt/comments/modernComment_173_2D67CD4E.xml" ContentType="application/vnd.ms-powerpoint.comments+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8"/>
  </p:notesMasterIdLst>
  <p:sldIdLst>
    <p:sldId id="293" r:id="rId3"/>
    <p:sldId id="351" r:id="rId4"/>
    <p:sldId id="362" r:id="rId5"/>
    <p:sldId id="372" r:id="rId6"/>
    <p:sldId id="373" r:id="rId7"/>
    <p:sldId id="363" r:id="rId8"/>
    <p:sldId id="364" r:id="rId9"/>
    <p:sldId id="365" r:id="rId10"/>
    <p:sldId id="366" r:id="rId11"/>
    <p:sldId id="367" r:id="rId12"/>
    <p:sldId id="368" r:id="rId13"/>
    <p:sldId id="369" r:id="rId14"/>
    <p:sldId id="370" r:id="rId15"/>
    <p:sldId id="371" r:id="rId16"/>
    <p:sldId id="26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5F5F52-AB5E-D605-E4E1-0ECE0466F499}" name="Caitlin Edahl" initials="CE" userId="S::cedahl@hawkeslearning.com::f9c8dab7-bc9e-4aed-a3a5-891b49192fba" providerId="AD"/>
  <p188:author id="{B57B045A-0818-D692-AD59-0FA04F19CCBD}" name="Liz Fore" initials="LF" userId="S::efore@hawkeslearning.com::95371efa-4e6a-4b62-8da4-c4b42a86c1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C7D4CB"/>
    <a:srgbClr val="CCA49C"/>
    <a:srgbClr val="314C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47" autoAdjust="0"/>
    <p:restoredTop sz="80854" autoAdjust="0"/>
  </p:normalViewPr>
  <p:slideViewPr>
    <p:cSldViewPr>
      <p:cViewPr varScale="1">
        <p:scale>
          <a:sx n="64" d="100"/>
          <a:sy n="64" d="100"/>
        </p:scale>
        <p:origin x="624"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8/10/relationships/authors" Target="authors.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omments/modernComment_170_7BE8CE50.xml><?xml version="1.0" encoding="utf-8"?>
<p188:cmLst xmlns:a="http://schemas.openxmlformats.org/drawingml/2006/main" xmlns:r="http://schemas.openxmlformats.org/officeDocument/2006/relationships" xmlns:p188="http://schemas.microsoft.com/office/powerpoint/2018/8/main">
  <p188:cm id="{09FE5923-D66A-924E-9177-1D987D8B1A6A}" authorId="{B57B045A-0818-D692-AD59-0FA04F19CCBD}" status="resolved" created="2023-03-14T16:44:21.382" complete="100000">
    <ac:deMkLst xmlns:ac="http://schemas.microsoft.com/office/drawing/2013/main/command">
      <pc:docMk xmlns:pc="http://schemas.microsoft.com/office/powerpoint/2013/main/command"/>
      <pc:sldMk xmlns:pc="http://schemas.microsoft.com/office/powerpoint/2013/main/command" cId="2078854736" sldId="368"/>
      <ac:spMk id="9" creationId="{00000000-0000-0000-0000-000000000000}"/>
    </ac:deMkLst>
    <p188:replyLst>
      <p188:reply id="{169507B1-AADB-430F-AA46-2059A5F0B707}" authorId="{8C5F5F52-AB5E-D605-E4E1-0ECE0466F499}" created="2023-03-14T19:11:14.239">
        <p188:txBody>
          <a:bodyPr/>
          <a:lstStyle/>
          <a:p>
            <a:r>
              <a:rPr lang="en-US"/>
              <a:t>Done</a:t>
            </a:r>
          </a:p>
        </p188:txBody>
      </p188:reply>
    </p188:replyLst>
    <p188:txBody>
      <a:bodyPr/>
      <a:lstStyle/>
      <a:p>
        <a:r>
          <a:rPr lang="en-US"/>
          <a:t>These boxes should be the same green as the boxes on the previous slides. Change these boxes to the darker green and the text to white.</a:t>
        </a:r>
      </a:p>
    </p188:txBody>
  </p188:cm>
</p188:cmLst>
</file>

<file path=ppt/comments/modernComment_171_A94EFC85.xml><?xml version="1.0" encoding="utf-8"?>
<p188:cmLst xmlns:a="http://schemas.openxmlformats.org/drawingml/2006/main" xmlns:r="http://schemas.openxmlformats.org/officeDocument/2006/relationships" xmlns:p188="http://schemas.microsoft.com/office/powerpoint/2018/8/main">
  <p188:cm id="{24C531DF-D4EA-4F49-9B9A-8D59855E1B44}" authorId="{B57B045A-0818-D692-AD59-0FA04F19CCBD}" status="resolved" created="2023-03-14T16:44:41.082" complete="100000">
    <ac:deMkLst xmlns:ac="http://schemas.microsoft.com/office/drawing/2013/main/command">
      <pc:docMk xmlns:pc="http://schemas.microsoft.com/office/powerpoint/2013/main/command"/>
      <pc:sldMk xmlns:pc="http://schemas.microsoft.com/office/powerpoint/2013/main/command" cId="2840525957" sldId="369"/>
      <ac:spMk id="3" creationId="{18299784-61CA-8E11-0A79-4E3AF0AA8742}"/>
    </ac:deMkLst>
    <p188:replyLst>
      <p188:reply id="{4ECF0E91-E770-4DF0-8C11-571991FBF1FC}" authorId="{8C5F5F52-AB5E-D605-E4E1-0ECE0466F499}" created="2023-03-14T19:11:27.369">
        <p188:txBody>
          <a:bodyPr/>
          <a:lstStyle/>
          <a:p>
            <a:r>
              <a:rPr lang="en-US"/>
              <a:t>Done</a:t>
            </a:r>
          </a:p>
        </p188:txBody>
      </p188:reply>
    </p188:replyLst>
    <p188:txBody>
      <a:bodyPr/>
      <a:lstStyle/>
      <a:p>
        <a:r>
          <a:rPr lang="en-US"/>
          <a:t>These arrows are not a color that is ADA compliant, change to the darker green</a:t>
        </a:r>
      </a:p>
    </p188:txBody>
  </p188:cm>
  <p188:cm id="{3DCFD4BD-BF7D-D849-B162-0F77BB4F6DF9}" authorId="{B57B045A-0818-D692-AD59-0FA04F19CCBD}" status="resolved" created="2023-03-14T16:44:54.760" complete="100000">
    <ac:deMkLst xmlns:ac="http://schemas.microsoft.com/office/drawing/2013/main/command">
      <pc:docMk xmlns:pc="http://schemas.microsoft.com/office/powerpoint/2013/main/command"/>
      <pc:sldMk xmlns:pc="http://schemas.microsoft.com/office/powerpoint/2013/main/command" cId="2840525957" sldId="369"/>
      <ac:spMk id="7" creationId="{0946314C-E0A0-32CA-AA17-205E9F843489}"/>
    </ac:deMkLst>
    <p188:replyLst>
      <p188:reply id="{CE651979-5A6F-4555-91F7-B54B0C4C16AE}" authorId="{8C5F5F52-AB5E-D605-E4E1-0ECE0466F499}" created="2023-03-14T19:11:31.542">
        <p188:txBody>
          <a:bodyPr/>
          <a:lstStyle/>
          <a:p>
            <a:r>
              <a:rPr lang="en-US"/>
              <a:t>Done</a:t>
            </a:r>
          </a:p>
        </p188:txBody>
      </p188:reply>
    </p188:replyLst>
    <p188:txBody>
      <a:bodyPr/>
      <a:lstStyle/>
      <a:p>
        <a:r>
          <a:rPr lang="en-US"/>
          <a:t>Change this box to the darker green and the text to white.</a:t>
        </a:r>
      </a:p>
    </p188:txBody>
  </p188:cm>
</p188:cmLst>
</file>

<file path=ppt/comments/modernComment_172_FB8E8554.xml><?xml version="1.0" encoding="utf-8"?>
<p188:cmLst xmlns:a="http://schemas.openxmlformats.org/drawingml/2006/main" xmlns:r="http://schemas.openxmlformats.org/officeDocument/2006/relationships" xmlns:p188="http://schemas.microsoft.com/office/powerpoint/2018/8/main">
  <p188:cm id="{D430F169-E2BC-D24D-B060-6347A835FF06}" authorId="{B57B045A-0818-D692-AD59-0FA04F19CCBD}" status="resolved" created="2023-03-14T16:45:09.122" complete="100000">
    <ac:deMkLst xmlns:ac="http://schemas.microsoft.com/office/drawing/2013/main/command">
      <pc:docMk xmlns:pc="http://schemas.microsoft.com/office/powerpoint/2013/main/command"/>
      <pc:sldMk xmlns:pc="http://schemas.microsoft.com/office/powerpoint/2013/main/command" cId="4220421460" sldId="370"/>
      <ac:spMk id="7" creationId="{0946314C-E0A0-32CA-AA17-205E9F843489}"/>
    </ac:deMkLst>
    <p188:replyLst>
      <p188:reply id="{E7517155-E10D-4F56-9B8C-3050EBFA9219}" authorId="{8C5F5F52-AB5E-D605-E4E1-0ECE0466F499}" created="2023-03-14T19:11:47.995">
        <p188:txBody>
          <a:bodyPr/>
          <a:lstStyle/>
          <a:p>
            <a:r>
              <a:rPr lang="en-US"/>
              <a:t>Done</a:t>
            </a:r>
          </a:p>
        </p188:txBody>
      </p188:reply>
    </p188:replyLst>
    <p188:txBody>
      <a:bodyPr/>
      <a:lstStyle/>
      <a:p>
        <a:r>
          <a:rPr lang="en-US"/>
          <a:t>Change this box to the darker green and the text to white.</a:t>
        </a:r>
      </a:p>
    </p188:txBody>
  </p188:cm>
</p188:cmLst>
</file>

<file path=ppt/comments/modernComment_173_2D67CD4E.xml><?xml version="1.0" encoding="utf-8"?>
<p188:cmLst xmlns:a="http://schemas.openxmlformats.org/drawingml/2006/main" xmlns:r="http://schemas.openxmlformats.org/officeDocument/2006/relationships" xmlns:p188="http://schemas.microsoft.com/office/powerpoint/2018/8/main">
  <p188:cm id="{ECD6F166-5C51-C148-92A7-1EFF20C37E51}" authorId="{B57B045A-0818-D692-AD59-0FA04F19CCBD}" status="resolved" created="2023-03-14T16:45:21.646" complete="100000">
    <ac:deMkLst xmlns:ac="http://schemas.microsoft.com/office/drawing/2013/main/command">
      <pc:docMk xmlns:pc="http://schemas.microsoft.com/office/powerpoint/2013/main/command"/>
      <pc:sldMk xmlns:pc="http://schemas.microsoft.com/office/powerpoint/2013/main/command" cId="761777486" sldId="371"/>
      <ac:spMk id="7" creationId="{0946314C-E0A0-32CA-AA17-205E9F843489}"/>
    </ac:deMkLst>
    <p188:replyLst>
      <p188:reply id="{B1DA2DA5-855D-497D-BFB2-0F7FE5CBC618}" authorId="{8C5F5F52-AB5E-D605-E4E1-0ECE0466F499}" created="2023-03-14T19:11:58.867">
        <p188:txBody>
          <a:bodyPr/>
          <a:lstStyle/>
          <a:p>
            <a:r>
              <a:rPr lang="en-US"/>
              <a:t>Done</a:t>
            </a:r>
          </a:p>
        </p188:txBody>
      </p188:reply>
    </p188:replyLst>
    <p188:txBody>
      <a:bodyPr/>
      <a:lstStyle/>
      <a:p>
        <a:r>
          <a:rPr lang="en-US"/>
          <a:t>Change this box to the darker green and the text to white.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3BC8C3-96F9-4D32-946A-7B29F5F84B03}" type="datetimeFigureOut">
              <a:rPr lang="en-US" smtClean="0"/>
              <a:t>3/14/2023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DAA6AA-F565-4C8E-9455-DBF222A6DE6A}" type="slidenum">
              <a:rPr lang="en-US" smtClean="0"/>
              <a:t>‹#›</a:t>
            </a:fld>
            <a:endParaRPr lang="en-US"/>
          </a:p>
        </p:txBody>
      </p:sp>
    </p:spTree>
    <p:extLst>
      <p:ext uri="{BB962C8B-B14F-4D97-AF65-F5344CB8AC3E}">
        <p14:creationId xmlns:p14="http://schemas.microsoft.com/office/powerpoint/2010/main" val="3655971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Basic Verb Types and Tenses</a:t>
            </a:r>
          </a:p>
        </p:txBody>
      </p:sp>
      <p:sp>
        <p:nvSpPr>
          <p:cNvPr id="4" name="Slide Number Placeholder 3"/>
          <p:cNvSpPr>
            <a:spLocks noGrp="1"/>
          </p:cNvSpPr>
          <p:nvPr>
            <p:ph type="sldNum" sz="quarter" idx="5"/>
          </p:nvPr>
        </p:nvSpPr>
        <p:spPr/>
        <p:txBody>
          <a:bodyPr/>
          <a:lstStyle/>
          <a:p>
            <a:fld id="{1FDAA6AA-F565-4C8E-9455-DBF222A6DE6A}" type="slidenum">
              <a:rPr lang="en-US" smtClean="0"/>
              <a:t>1</a:t>
            </a:fld>
            <a:endParaRPr lang="en-US"/>
          </a:p>
        </p:txBody>
      </p:sp>
    </p:spTree>
    <p:extLst>
      <p:ext uri="{BB962C8B-B14F-4D97-AF65-F5344CB8AC3E}">
        <p14:creationId xmlns:p14="http://schemas.microsoft.com/office/powerpoint/2010/main" val="2518465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third verb type we’ll review is helping verbs.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 helping verb is added to a verbal to create a simple predicate that grammatically fits the sentence.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Marie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is running</a:t>
            </a:r>
            <a:r>
              <a:rPr lang="en-US" sz="1800" dirty="0">
                <a:effectLst/>
                <a:latin typeface="Calibri" panose="020F0502020204030204" pitchFamily="34" charset="0"/>
                <a:ea typeface="Calibri" panose="020F0502020204030204" pitchFamily="34" charset="0"/>
                <a:cs typeface="Times New Roman" panose="02020603050405020304" pitchFamily="18" charset="0"/>
              </a:rPr>
              <a:t> a marathon.</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Here, the helping verb “is” has been paired with the verbal “running” to clearly indicate what Marie is doing.</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Some verbs can function either as helping verbs or linking verbs.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door is swinging on its hinges.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Here, the verb “is” functions as a helping verb that’s working together with “swinging.” Now, consider this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door is shiny and red.</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sentence also uses the verb “is,” but here, it’s a linking verb that connects “door” to a description.</a:t>
            </a:r>
          </a:p>
        </p:txBody>
      </p:sp>
      <p:sp>
        <p:nvSpPr>
          <p:cNvPr id="4" name="Slide Number Placeholder 3"/>
          <p:cNvSpPr>
            <a:spLocks noGrp="1"/>
          </p:cNvSpPr>
          <p:nvPr>
            <p:ph type="sldNum" sz="quarter" idx="5"/>
          </p:nvPr>
        </p:nvSpPr>
        <p:spPr/>
        <p:txBody>
          <a:bodyPr/>
          <a:lstStyle/>
          <a:p>
            <a:fld id="{1FDAA6AA-F565-4C8E-9455-DBF222A6DE6A}" type="slidenum">
              <a:rPr lang="en-US" smtClean="0"/>
              <a:t>10</a:t>
            </a:fld>
            <a:endParaRPr lang="en-US"/>
          </a:p>
        </p:txBody>
      </p:sp>
    </p:spTree>
    <p:extLst>
      <p:ext uri="{BB962C8B-B14F-4D97-AF65-F5344CB8AC3E}">
        <p14:creationId xmlns:p14="http://schemas.microsoft.com/office/powerpoint/2010/main" val="1963792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Now that we’ve reviewed verb types, let’s go on to simple verb tenses: past, present, and future.</a:t>
            </a:r>
          </a:p>
        </p:txBody>
      </p:sp>
      <p:sp>
        <p:nvSpPr>
          <p:cNvPr id="4" name="Slide Number Placeholder 3"/>
          <p:cNvSpPr>
            <a:spLocks noGrp="1"/>
          </p:cNvSpPr>
          <p:nvPr>
            <p:ph type="sldNum" sz="quarter" idx="5"/>
          </p:nvPr>
        </p:nvSpPr>
        <p:spPr/>
        <p:txBody>
          <a:bodyPr/>
          <a:lstStyle/>
          <a:p>
            <a:fld id="{1FDAA6AA-F565-4C8E-9455-DBF222A6DE6A}" type="slidenum">
              <a:rPr lang="en-US" smtClean="0"/>
              <a:t>11</a:t>
            </a:fld>
            <a:endParaRPr lang="en-US"/>
          </a:p>
        </p:txBody>
      </p:sp>
    </p:spTree>
    <p:extLst>
      <p:ext uri="{BB962C8B-B14F-4D97-AF65-F5344CB8AC3E}">
        <p14:creationId xmlns:p14="http://schemas.microsoft.com/office/powerpoint/2010/main" val="25280401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past tense is used to report an event or reflect on a past experience.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Alma made sixty-five tortillas for the party.</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verb “made” is in the past tense.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 English, there are regular and irregular verbs. With irregular verbs, the spelling can change completely, and unfortunately, there’s no consistent pattern. In the previous example, “made”, m-a-d-e, is an irregular verb; the base form is “make,” m-a-k-e.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With regular verbs, the past tense is formed simply by adding e-d or D if it already ends with an E. For instance, the past-tense form of “call,” c-a-l-l, is “called”: c-a-l-l-e-d.</a:t>
            </a:r>
          </a:p>
        </p:txBody>
      </p:sp>
      <p:sp>
        <p:nvSpPr>
          <p:cNvPr id="4" name="Slide Number Placeholder 3"/>
          <p:cNvSpPr>
            <a:spLocks noGrp="1"/>
          </p:cNvSpPr>
          <p:nvPr>
            <p:ph type="sldNum" sz="quarter" idx="5"/>
          </p:nvPr>
        </p:nvSpPr>
        <p:spPr/>
        <p:txBody>
          <a:bodyPr/>
          <a:lstStyle/>
          <a:p>
            <a:fld id="{1FDAA6AA-F565-4C8E-9455-DBF222A6DE6A}" type="slidenum">
              <a:rPr lang="en-US" smtClean="0"/>
              <a:t>12</a:t>
            </a:fld>
            <a:endParaRPr lang="en-US"/>
          </a:p>
        </p:txBody>
      </p:sp>
    </p:spTree>
    <p:extLst>
      <p:ext uri="{BB962C8B-B14F-4D97-AF65-F5344CB8AC3E}">
        <p14:creationId xmlns:p14="http://schemas.microsoft.com/office/powerpoint/2010/main" val="11626687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next simple tense is present tense, which is used for events or actions that are currently happening and for habits, general truths, or any other action that does not change.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Moons orbit around planets.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Here, “orbit” is a present-tense verb that describes a general truth.</a:t>
            </a:r>
          </a:p>
        </p:txBody>
      </p:sp>
      <p:sp>
        <p:nvSpPr>
          <p:cNvPr id="4" name="Slide Number Placeholder 3"/>
          <p:cNvSpPr>
            <a:spLocks noGrp="1"/>
          </p:cNvSpPr>
          <p:nvPr>
            <p:ph type="sldNum" sz="quarter" idx="5"/>
          </p:nvPr>
        </p:nvSpPr>
        <p:spPr/>
        <p:txBody>
          <a:bodyPr/>
          <a:lstStyle/>
          <a:p>
            <a:fld id="{1FDAA6AA-F565-4C8E-9455-DBF222A6DE6A}" type="slidenum">
              <a:rPr lang="en-US" smtClean="0"/>
              <a:t>13</a:t>
            </a:fld>
            <a:endParaRPr lang="en-US"/>
          </a:p>
        </p:txBody>
      </p:sp>
    </p:spTree>
    <p:extLst>
      <p:ext uri="{BB962C8B-B14F-4D97-AF65-F5344CB8AC3E}">
        <p14:creationId xmlns:p14="http://schemas.microsoft.com/office/powerpoint/2010/main" val="20045755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final simple tense is future tense, which describes plans, instructions, or things that have not taken place yet.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new season will stream on August 21</a:t>
            </a:r>
            <a:r>
              <a:rPr lang="en-US" sz="1800" baseline="30000" dirty="0">
                <a:effectLst/>
                <a:latin typeface="Calibri" panose="020F0502020204030204" pitchFamily="34" charset="0"/>
                <a:ea typeface="Calibri" panose="020F0502020204030204" pitchFamily="34" charset="0"/>
                <a:cs typeface="Times New Roman" panose="02020603050405020304" pitchFamily="18" charset="0"/>
              </a:rPr>
              <a:t>st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helping verb “will,” paired with the main verb “stream,” indicates a future event.</a:t>
            </a:r>
          </a:p>
        </p:txBody>
      </p:sp>
      <p:sp>
        <p:nvSpPr>
          <p:cNvPr id="4" name="Slide Number Placeholder 3"/>
          <p:cNvSpPr>
            <a:spLocks noGrp="1"/>
          </p:cNvSpPr>
          <p:nvPr>
            <p:ph type="sldNum" sz="quarter" idx="5"/>
          </p:nvPr>
        </p:nvSpPr>
        <p:spPr/>
        <p:txBody>
          <a:bodyPr/>
          <a:lstStyle/>
          <a:p>
            <a:fld id="{1FDAA6AA-F565-4C8E-9455-DBF222A6DE6A}" type="slidenum">
              <a:rPr lang="en-US" smtClean="0"/>
              <a:t>14</a:t>
            </a:fld>
            <a:endParaRPr lang="en-US"/>
          </a:p>
        </p:txBody>
      </p:sp>
    </p:spTree>
    <p:extLst>
      <p:ext uri="{BB962C8B-B14F-4D97-AF65-F5344CB8AC3E}">
        <p14:creationId xmlns:p14="http://schemas.microsoft.com/office/powerpoint/2010/main" val="6929617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Verb types and tenses are the building blocks of effective communication; everything else you’ll learn about verbs is built upon these concepts.</a:t>
            </a:r>
          </a:p>
        </p:txBody>
      </p:sp>
      <p:sp>
        <p:nvSpPr>
          <p:cNvPr id="4" name="Slide Number Placeholder 3"/>
          <p:cNvSpPr>
            <a:spLocks noGrp="1"/>
          </p:cNvSpPr>
          <p:nvPr>
            <p:ph type="sldNum" sz="quarter" idx="10"/>
          </p:nvPr>
        </p:nvSpPr>
        <p:spPr/>
        <p:txBody>
          <a:bodyPr/>
          <a:lstStyle/>
          <a:p>
            <a:fld id="{1FDAA6AA-F565-4C8E-9455-DBF222A6DE6A}" type="slidenum">
              <a:rPr lang="en-US" smtClean="0"/>
              <a:t>15</a:t>
            </a:fld>
            <a:endParaRPr lang="en-US"/>
          </a:p>
        </p:txBody>
      </p:sp>
    </p:spTree>
    <p:extLst>
      <p:ext uri="{BB962C8B-B14F-4D97-AF65-F5344CB8AC3E}">
        <p14:creationId xmlns:p14="http://schemas.microsoft.com/office/powerpoint/2010/main" val="2769776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Imagine trying to talk without words like “went,” “saw,” “talked,” or “texted.” You probably wouldn’t be able to say much. That’s because verbs represent actions, relationships, or states of being and are essential for communication.</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video will review the following topics:</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Verb Types and</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Simple Verb Tenses</a:t>
            </a:r>
          </a:p>
        </p:txBody>
      </p:sp>
      <p:sp>
        <p:nvSpPr>
          <p:cNvPr id="4" name="Slide Number Placeholder 3"/>
          <p:cNvSpPr>
            <a:spLocks noGrp="1"/>
          </p:cNvSpPr>
          <p:nvPr>
            <p:ph type="sldNum" sz="quarter" idx="5"/>
          </p:nvPr>
        </p:nvSpPr>
        <p:spPr/>
        <p:txBody>
          <a:bodyPr/>
          <a:lstStyle/>
          <a:p>
            <a:fld id="{1FDAA6AA-F565-4C8E-9455-DBF222A6DE6A}" type="slidenum">
              <a:rPr lang="en-US" smtClean="0"/>
              <a:t>2</a:t>
            </a:fld>
            <a:endParaRPr lang="en-US"/>
          </a:p>
        </p:txBody>
      </p:sp>
    </p:spTree>
    <p:extLst>
      <p:ext uri="{BB962C8B-B14F-4D97-AF65-F5344CB8AC3E}">
        <p14:creationId xmlns:p14="http://schemas.microsoft.com/office/powerpoint/2010/main" val="313538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Verb Types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There are three main verb types: action, linking, and helping.</a:t>
            </a:r>
          </a:p>
        </p:txBody>
      </p:sp>
      <p:sp>
        <p:nvSpPr>
          <p:cNvPr id="4" name="Slide Number Placeholder 3"/>
          <p:cNvSpPr>
            <a:spLocks noGrp="1"/>
          </p:cNvSpPr>
          <p:nvPr>
            <p:ph type="sldNum" sz="quarter" idx="5"/>
          </p:nvPr>
        </p:nvSpPr>
        <p:spPr/>
        <p:txBody>
          <a:bodyPr/>
          <a:lstStyle/>
          <a:p>
            <a:fld id="{1FDAA6AA-F565-4C8E-9455-DBF222A6DE6A}" type="slidenum">
              <a:rPr lang="en-US" smtClean="0"/>
              <a:t>3</a:t>
            </a:fld>
            <a:endParaRPr lang="en-US"/>
          </a:p>
        </p:txBody>
      </p:sp>
    </p:spTree>
    <p:extLst>
      <p:ext uri="{BB962C8B-B14F-4D97-AF65-F5344CB8AC3E}">
        <p14:creationId xmlns:p14="http://schemas.microsoft.com/office/powerpoint/2010/main" val="2222429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Sometimes, a verb is a single word. Other times, it can be multiple words. Consider this sentence: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rain will fall sometime before sunrise.</a:t>
            </a:r>
          </a:p>
          <a:p>
            <a:pPr marL="0" marR="0" algn="just">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Whether one word, two words, or more, any verbs and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verbals</a:t>
            </a:r>
            <a:r>
              <a:rPr lang="en-US" sz="1800" dirty="0">
                <a:effectLst/>
                <a:latin typeface="Calibri" panose="020F0502020204030204" pitchFamily="34" charset="0"/>
                <a:ea typeface="Calibri" panose="020F0502020204030204" pitchFamily="34" charset="0"/>
                <a:cs typeface="Times New Roman" panose="02020603050405020304" pitchFamily="18" charset="0"/>
              </a:rPr>
              <a:t> (which we’ll cover in another lesson) that work together to indicate the subject’s action or state of being are called the simple predicate.</a:t>
            </a:r>
          </a:p>
        </p:txBody>
      </p:sp>
      <p:sp>
        <p:nvSpPr>
          <p:cNvPr id="4" name="Slide Number Placeholder 3"/>
          <p:cNvSpPr>
            <a:spLocks noGrp="1"/>
          </p:cNvSpPr>
          <p:nvPr>
            <p:ph type="sldNum" sz="quarter" idx="5"/>
          </p:nvPr>
        </p:nvSpPr>
        <p:spPr/>
        <p:txBody>
          <a:bodyPr/>
          <a:lstStyle/>
          <a:p>
            <a:fld id="{1FDAA6AA-F565-4C8E-9455-DBF222A6DE6A}" type="slidenum">
              <a:rPr lang="en-US" smtClean="0"/>
              <a:t>4</a:t>
            </a:fld>
            <a:endParaRPr lang="en-US"/>
          </a:p>
        </p:txBody>
      </p:sp>
    </p:spTree>
    <p:extLst>
      <p:ext uri="{BB962C8B-B14F-4D97-AF65-F5344CB8AC3E}">
        <p14:creationId xmlns:p14="http://schemas.microsoft.com/office/powerpoint/2010/main" val="1551728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In addition to a simple predicate, there is a complete predicate, which expands beyond verbs and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verbals</a:t>
            </a:r>
            <a:r>
              <a:rPr lang="en-US" sz="1800" dirty="0">
                <a:effectLst/>
                <a:latin typeface="Calibri" panose="020F0502020204030204" pitchFamily="34" charset="0"/>
                <a:ea typeface="Calibri" panose="020F0502020204030204" pitchFamily="34" charset="0"/>
                <a:cs typeface="Times New Roman" panose="02020603050405020304" pitchFamily="18" charset="0"/>
              </a:rPr>
              <a:t> to include any other descriptions, modifiers, and/or objects that help express a complete thought about the subject. In the previous sentence, the complete predicate includes the verbs “will fall,” the adverb “sometime,” and the prepositional phrase “before sunrise.”</a:t>
            </a:r>
          </a:p>
        </p:txBody>
      </p:sp>
      <p:sp>
        <p:nvSpPr>
          <p:cNvPr id="4" name="Slide Number Placeholder 3"/>
          <p:cNvSpPr>
            <a:spLocks noGrp="1"/>
          </p:cNvSpPr>
          <p:nvPr>
            <p:ph type="sldNum" sz="quarter" idx="5"/>
          </p:nvPr>
        </p:nvSpPr>
        <p:spPr/>
        <p:txBody>
          <a:bodyPr/>
          <a:lstStyle/>
          <a:p>
            <a:fld id="{1FDAA6AA-F565-4C8E-9455-DBF222A6DE6A}" type="slidenum">
              <a:rPr lang="en-US" smtClean="0"/>
              <a:t>5</a:t>
            </a:fld>
            <a:endParaRPr lang="en-US"/>
          </a:p>
        </p:txBody>
      </p:sp>
    </p:spTree>
    <p:extLst>
      <p:ext uri="{BB962C8B-B14F-4D97-AF65-F5344CB8AC3E}">
        <p14:creationId xmlns:p14="http://schemas.microsoft.com/office/powerpoint/2010/main" val="2560838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Action verbs show physical or mental action. Here’s an example: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My sister bakes the best chocolate chip cookies I’ve ever had.</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action verb is “bakes.”</a:t>
            </a:r>
          </a:p>
        </p:txBody>
      </p:sp>
      <p:sp>
        <p:nvSpPr>
          <p:cNvPr id="4" name="Slide Number Placeholder 3"/>
          <p:cNvSpPr>
            <a:spLocks noGrp="1"/>
          </p:cNvSpPr>
          <p:nvPr>
            <p:ph type="sldNum" sz="quarter" idx="5"/>
          </p:nvPr>
        </p:nvSpPr>
        <p:spPr/>
        <p:txBody>
          <a:bodyPr/>
          <a:lstStyle/>
          <a:p>
            <a:fld id="{1FDAA6AA-F565-4C8E-9455-DBF222A6DE6A}" type="slidenum">
              <a:rPr lang="en-US" smtClean="0"/>
              <a:t>6</a:t>
            </a:fld>
            <a:endParaRPr lang="en-US"/>
          </a:p>
        </p:txBody>
      </p:sp>
    </p:spTree>
    <p:extLst>
      <p:ext uri="{BB962C8B-B14F-4D97-AF65-F5344CB8AC3E}">
        <p14:creationId xmlns:p14="http://schemas.microsoft.com/office/powerpoint/2010/main" val="2307533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Often, sentences with action verbs also include direct objects and indirect objects. Direct objects receive the action of the verb.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Harmony accidentally threw the ball over the fence.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Ball</a:t>
            </a:r>
            <a:r>
              <a:rPr lang="en-US" sz="1800" dirty="0">
                <a:effectLst/>
                <a:latin typeface="Calibri" panose="020F0502020204030204" pitchFamily="34" charset="0"/>
                <a:ea typeface="Calibri" panose="020F0502020204030204" pitchFamily="34" charset="0"/>
                <a:cs typeface="Times New Roman" panose="02020603050405020304" pitchFamily="18" charset="0"/>
              </a:rPr>
              <a:t> is the direct object of the verb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threw</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p>
        </p:txBody>
      </p:sp>
      <p:sp>
        <p:nvSpPr>
          <p:cNvPr id="4" name="Slide Number Placeholder 3"/>
          <p:cNvSpPr>
            <a:spLocks noGrp="1"/>
          </p:cNvSpPr>
          <p:nvPr>
            <p:ph type="sldNum" sz="quarter" idx="5"/>
          </p:nvPr>
        </p:nvSpPr>
        <p:spPr/>
        <p:txBody>
          <a:bodyPr/>
          <a:lstStyle/>
          <a:p>
            <a:fld id="{1FDAA6AA-F565-4C8E-9455-DBF222A6DE6A}" type="slidenum">
              <a:rPr lang="en-US" smtClean="0"/>
              <a:t>7</a:t>
            </a:fld>
            <a:endParaRPr lang="en-US"/>
          </a:p>
        </p:txBody>
      </p:sp>
    </p:spTree>
    <p:extLst>
      <p:ext uri="{BB962C8B-B14F-4D97-AF65-F5344CB8AC3E}">
        <p14:creationId xmlns:p14="http://schemas.microsoft.com/office/powerpoint/2010/main" val="18184217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Indirect objects receive the direct object.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My roommate made me breakfast.</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“Me” is the indirect object because it’s receiving “breakfast,” which in turn is the direct object of the verb “made.”</a:t>
            </a:r>
          </a:p>
        </p:txBody>
      </p:sp>
      <p:sp>
        <p:nvSpPr>
          <p:cNvPr id="4" name="Slide Number Placeholder 3"/>
          <p:cNvSpPr>
            <a:spLocks noGrp="1"/>
          </p:cNvSpPr>
          <p:nvPr>
            <p:ph type="sldNum" sz="quarter" idx="5"/>
          </p:nvPr>
        </p:nvSpPr>
        <p:spPr/>
        <p:txBody>
          <a:bodyPr/>
          <a:lstStyle/>
          <a:p>
            <a:fld id="{1FDAA6AA-F565-4C8E-9455-DBF222A6DE6A}" type="slidenum">
              <a:rPr lang="en-US" smtClean="0"/>
              <a:t>8</a:t>
            </a:fld>
            <a:endParaRPr lang="en-US"/>
          </a:p>
        </p:txBody>
      </p:sp>
    </p:spTree>
    <p:extLst>
      <p:ext uri="{BB962C8B-B14F-4D97-AF65-F5344CB8AC3E}">
        <p14:creationId xmlns:p14="http://schemas.microsoft.com/office/powerpoint/2010/main" val="2409263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Our next verb type is linking verbs. They link the subject of a sentence to a description.</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Some linking verbs are forms of the word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be</a:t>
            </a:r>
            <a:r>
              <a:rPr lang="en-US" sz="1800" dirty="0">
                <a:effectLst/>
                <a:latin typeface="Calibri" panose="020F0502020204030204" pitchFamily="34" charset="0"/>
                <a:ea typeface="Calibri" panose="020F0502020204030204" pitchFamily="34" charset="0"/>
                <a:cs typeface="Times New Roman" panose="02020603050405020304" pitchFamily="18" charset="0"/>
              </a:rPr>
              <a:t>. Other linking verbs can function as action verbs, depending on how they’re used in a sentence.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garden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smelled</a:t>
            </a:r>
            <a:r>
              <a:rPr lang="en-US" sz="1800" dirty="0">
                <a:effectLst/>
                <a:latin typeface="Calibri" panose="020F0502020204030204" pitchFamily="34" charset="0"/>
                <a:ea typeface="Calibri" panose="020F0502020204030204" pitchFamily="34" charset="0"/>
                <a:cs typeface="Times New Roman" panose="02020603050405020304" pitchFamily="18" charset="0"/>
              </a:rPr>
              <a:t> like roses.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verb,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smelled,</a:t>
            </a:r>
            <a:r>
              <a:rPr lang="en-US" sz="1800" dirty="0">
                <a:effectLst/>
                <a:latin typeface="Calibri" panose="020F0502020204030204" pitchFamily="34" charset="0"/>
                <a:ea typeface="Calibri" panose="020F0502020204030204" pitchFamily="34" charset="0"/>
                <a:cs typeface="Times New Roman" panose="02020603050405020304" pitchFamily="18" charset="0"/>
              </a:rPr>
              <a:t> links the subject, “garden,” to the description, “like roses.” Now, consider this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dog smelled the trash can.</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sentence uses the same verb, “smelled,” but here it’s functioning as an action verb that indicates what the dog was doing.</a:t>
            </a:r>
          </a:p>
        </p:txBody>
      </p:sp>
      <p:sp>
        <p:nvSpPr>
          <p:cNvPr id="4" name="Slide Number Placeholder 3"/>
          <p:cNvSpPr>
            <a:spLocks noGrp="1"/>
          </p:cNvSpPr>
          <p:nvPr>
            <p:ph type="sldNum" sz="quarter" idx="5"/>
          </p:nvPr>
        </p:nvSpPr>
        <p:spPr/>
        <p:txBody>
          <a:bodyPr/>
          <a:lstStyle/>
          <a:p>
            <a:fld id="{1FDAA6AA-F565-4C8E-9455-DBF222A6DE6A}" type="slidenum">
              <a:rPr lang="en-US" smtClean="0"/>
              <a:t>9</a:t>
            </a:fld>
            <a:endParaRPr lang="en-US"/>
          </a:p>
        </p:txBody>
      </p:sp>
    </p:spTree>
    <p:extLst>
      <p:ext uri="{BB962C8B-B14F-4D97-AF65-F5344CB8AC3E}">
        <p14:creationId xmlns:p14="http://schemas.microsoft.com/office/powerpoint/2010/main" val="2797133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75674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266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76734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12048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1215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1262763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7717243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3/14/2023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9075406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3/14/2023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307062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3/14/2023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562165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3720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75681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295686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4433460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43634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7437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83775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3606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41477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2251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590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8889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7C8C5-FF2F-4E2D-8173-D04F3DE74409}" type="datetimeFigureOut">
              <a:rPr lang="en-US" smtClean="0">
                <a:solidFill>
                  <a:prstClr val="black">
                    <a:tint val="75000"/>
                  </a:prstClr>
                </a:solidFill>
              </a:rPr>
              <a:pPr/>
              <a:t>3/14/2023</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E26B-0325-49CC-AE5B-6FC0E1631B8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3597348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3/14/2023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75781430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microsoft.com/office/2018/10/relationships/comments" Target="../comments/modernComment_170_7BE8CE50.xml"/><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microsoft.com/office/2018/10/relationships/comments" Target="../comments/modernComment_171_A94EFC85.xm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microsoft.com/office/2018/10/relationships/comments" Target="../comments/modernComment_172_FB8E8554.xml"/><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microsoft.com/office/2018/10/relationships/comments" Target="../comments/modernComment_173_2D67CD4E.xml"/><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Basic Verb Types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and Tenses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Verb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46314C-E0A0-32CA-AA17-205E9F843489}"/>
              </a:ext>
            </a:extLst>
          </p:cNvPr>
          <p:cNvSpPr/>
          <p:nvPr/>
        </p:nvSpPr>
        <p:spPr>
          <a:xfrm>
            <a:off x="2066922" y="1786889"/>
            <a:ext cx="8058154" cy="73152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Helping verb</a:t>
            </a:r>
            <a:r>
              <a:rPr lang="en-US" sz="2400" dirty="0">
                <a:solidFill>
                  <a:schemeClr val="bg1"/>
                </a:solidFill>
              </a:rPr>
              <a:t>: added to verbal to create simple predicate</a:t>
            </a:r>
          </a:p>
        </p:txBody>
      </p:sp>
      <p:sp>
        <p:nvSpPr>
          <p:cNvPr id="2" name="TextBox 1">
            <a:extLst>
              <a:ext uri="{FF2B5EF4-FFF2-40B4-BE49-F238E27FC236}">
                <a16:creationId xmlns:a16="http://schemas.microsoft.com/office/drawing/2014/main" id="{BC30B912-062A-0858-67AD-4B20F009E2D3}"/>
              </a:ext>
            </a:extLst>
          </p:cNvPr>
          <p:cNvSpPr txBox="1"/>
          <p:nvPr/>
        </p:nvSpPr>
        <p:spPr>
          <a:xfrm>
            <a:off x="3867409" y="2863804"/>
            <a:ext cx="4457182" cy="523220"/>
          </a:xfrm>
          <a:prstGeom prst="rect">
            <a:avLst/>
          </a:prstGeom>
          <a:noFill/>
        </p:spPr>
        <p:txBody>
          <a:bodyPr wrap="none" rtlCol="0">
            <a:spAutoFit/>
          </a:bodyPr>
          <a:lstStyle/>
          <a:p>
            <a:r>
              <a:rPr lang="en-US" sz="2800" dirty="0"/>
              <a:t>Marie </a:t>
            </a:r>
            <a:r>
              <a:rPr lang="en-US" sz="2800" b="1" dirty="0">
                <a:solidFill>
                  <a:srgbClr val="386546"/>
                </a:solidFill>
              </a:rPr>
              <a:t>is running </a:t>
            </a:r>
            <a:r>
              <a:rPr lang="en-US" sz="2800" dirty="0"/>
              <a:t>a marathon.</a:t>
            </a:r>
          </a:p>
        </p:txBody>
      </p:sp>
      <p:sp>
        <p:nvSpPr>
          <p:cNvPr id="6" name="TextBox 5">
            <a:extLst>
              <a:ext uri="{FF2B5EF4-FFF2-40B4-BE49-F238E27FC236}">
                <a16:creationId xmlns:a16="http://schemas.microsoft.com/office/drawing/2014/main" id="{F552ABAA-4A07-1D90-4FC8-DEE72F1FEE60}"/>
              </a:ext>
            </a:extLst>
          </p:cNvPr>
          <p:cNvSpPr txBox="1"/>
          <p:nvPr/>
        </p:nvSpPr>
        <p:spPr>
          <a:xfrm>
            <a:off x="3198764" y="3870302"/>
            <a:ext cx="6479787" cy="523220"/>
          </a:xfrm>
          <a:prstGeom prst="rect">
            <a:avLst/>
          </a:prstGeom>
          <a:noFill/>
        </p:spPr>
        <p:txBody>
          <a:bodyPr wrap="none" rtlCol="0">
            <a:spAutoFit/>
          </a:bodyPr>
          <a:lstStyle/>
          <a:p>
            <a:r>
              <a:rPr lang="en-US" sz="2800" b="1" dirty="0"/>
              <a:t>Helping</a:t>
            </a:r>
            <a:r>
              <a:rPr lang="en-US" sz="2800" dirty="0"/>
              <a:t>: The door </a:t>
            </a:r>
            <a:r>
              <a:rPr lang="en-US" sz="2800" b="1" dirty="0">
                <a:solidFill>
                  <a:srgbClr val="386546"/>
                </a:solidFill>
              </a:rPr>
              <a:t>is</a:t>
            </a:r>
            <a:r>
              <a:rPr lang="en-US" sz="2800" dirty="0"/>
              <a:t> </a:t>
            </a:r>
            <a:r>
              <a:rPr lang="en-US" sz="2800" b="1" dirty="0">
                <a:solidFill>
                  <a:srgbClr val="386546"/>
                </a:solidFill>
              </a:rPr>
              <a:t>swinging</a:t>
            </a:r>
            <a:r>
              <a:rPr lang="en-US" sz="2800" dirty="0"/>
              <a:t> on its hinges.</a:t>
            </a:r>
          </a:p>
        </p:txBody>
      </p:sp>
      <p:sp>
        <p:nvSpPr>
          <p:cNvPr id="8" name="TextBox 7">
            <a:extLst>
              <a:ext uri="{FF2B5EF4-FFF2-40B4-BE49-F238E27FC236}">
                <a16:creationId xmlns:a16="http://schemas.microsoft.com/office/drawing/2014/main" id="{733350C6-DFA7-4F61-06FE-6B1929E5A9D0}"/>
              </a:ext>
            </a:extLst>
          </p:cNvPr>
          <p:cNvSpPr txBox="1"/>
          <p:nvPr/>
        </p:nvSpPr>
        <p:spPr>
          <a:xfrm>
            <a:off x="3198764" y="4615190"/>
            <a:ext cx="5169813" cy="523220"/>
          </a:xfrm>
          <a:prstGeom prst="rect">
            <a:avLst/>
          </a:prstGeom>
          <a:noFill/>
        </p:spPr>
        <p:txBody>
          <a:bodyPr wrap="none" rtlCol="0">
            <a:spAutoFit/>
          </a:bodyPr>
          <a:lstStyle/>
          <a:p>
            <a:r>
              <a:rPr lang="en-US" sz="2800" b="1" dirty="0"/>
              <a:t>Linking</a:t>
            </a:r>
            <a:r>
              <a:rPr lang="en-US" sz="2800" dirty="0"/>
              <a:t>: The door </a:t>
            </a:r>
            <a:r>
              <a:rPr lang="en-US" sz="2800" b="1" dirty="0">
                <a:solidFill>
                  <a:srgbClr val="386546"/>
                </a:solidFill>
              </a:rPr>
              <a:t>is</a:t>
            </a:r>
            <a:r>
              <a:rPr lang="en-US" sz="2800" dirty="0"/>
              <a:t> shiny and red.</a:t>
            </a:r>
          </a:p>
        </p:txBody>
      </p:sp>
    </p:spTree>
    <p:extLst>
      <p:ext uri="{BB962C8B-B14F-4D97-AF65-F5344CB8AC3E}">
        <p14:creationId xmlns:p14="http://schemas.microsoft.com/office/powerpoint/2010/main" val="251527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Simple Verb Tenses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673291" y="1617739"/>
            <a:ext cx="2080340" cy="161791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chemeClr val="bg1"/>
                </a:solidFill>
                <a:effectLst/>
                <a:uLnTx/>
                <a:uFillTx/>
                <a:latin typeface="Calibri" panose="020F0502020204030204"/>
                <a:ea typeface="+mn-ea"/>
                <a:cs typeface="+mn-cs"/>
              </a:rPr>
              <a:t>Past</a:t>
            </a:r>
          </a:p>
        </p:txBody>
      </p:sp>
      <p:sp>
        <p:nvSpPr>
          <p:cNvPr id="12" name="Rectangle 11"/>
          <p:cNvSpPr/>
          <p:nvPr/>
        </p:nvSpPr>
        <p:spPr>
          <a:xfrm>
            <a:off x="7438363" y="1612192"/>
            <a:ext cx="2080340" cy="161791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chemeClr val="bg1"/>
                </a:solidFill>
                <a:effectLst/>
                <a:uLnTx/>
                <a:uFillTx/>
                <a:latin typeface="Calibri" panose="020F0502020204030204"/>
                <a:ea typeface="+mn-ea"/>
                <a:cs typeface="+mn-cs"/>
              </a:rPr>
              <a:t>Future</a:t>
            </a:r>
          </a:p>
        </p:txBody>
      </p:sp>
      <p:sp>
        <p:nvSpPr>
          <p:cNvPr id="24" name="Rectangle 23"/>
          <p:cNvSpPr/>
          <p:nvPr/>
        </p:nvSpPr>
        <p:spPr>
          <a:xfrm>
            <a:off x="5055827" y="1612192"/>
            <a:ext cx="2080340" cy="161791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dirty="0">
                <a:solidFill>
                  <a:schemeClr val="bg1"/>
                </a:solidFill>
                <a:latin typeface="Calibri" panose="020F0502020204030204"/>
              </a:rPr>
              <a:t>Present</a:t>
            </a:r>
            <a:endParaRPr kumimoji="0" lang="en-US" sz="28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8854736"/>
      </p:ext>
    </p:extLst>
  </p:cSld>
  <p:clrMapOvr>
    <a:masterClrMapping/>
  </p:clrMapOvr>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Simple Verb Tenses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46314C-E0A0-32CA-AA17-205E9F843489}"/>
              </a:ext>
            </a:extLst>
          </p:cNvPr>
          <p:cNvSpPr/>
          <p:nvPr/>
        </p:nvSpPr>
        <p:spPr>
          <a:xfrm>
            <a:off x="2066922" y="1786889"/>
            <a:ext cx="8058154" cy="73152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Past tense</a:t>
            </a:r>
            <a:r>
              <a:rPr lang="en-US" sz="2400" dirty="0">
                <a:solidFill>
                  <a:schemeClr val="bg1"/>
                </a:solidFill>
              </a:rPr>
              <a:t>: reports on event or reflects on experience</a:t>
            </a:r>
          </a:p>
        </p:txBody>
      </p:sp>
      <p:sp>
        <p:nvSpPr>
          <p:cNvPr id="2" name="TextBox 1">
            <a:extLst>
              <a:ext uri="{FF2B5EF4-FFF2-40B4-BE49-F238E27FC236}">
                <a16:creationId xmlns:a16="http://schemas.microsoft.com/office/drawing/2014/main" id="{BC30B912-062A-0858-67AD-4B20F009E2D3}"/>
              </a:ext>
            </a:extLst>
          </p:cNvPr>
          <p:cNvSpPr txBox="1"/>
          <p:nvPr/>
        </p:nvSpPr>
        <p:spPr>
          <a:xfrm>
            <a:off x="2898040" y="3167390"/>
            <a:ext cx="6395918" cy="523220"/>
          </a:xfrm>
          <a:prstGeom prst="rect">
            <a:avLst/>
          </a:prstGeom>
          <a:noFill/>
        </p:spPr>
        <p:txBody>
          <a:bodyPr wrap="none" rtlCol="0">
            <a:spAutoFit/>
          </a:bodyPr>
          <a:lstStyle/>
          <a:p>
            <a:r>
              <a:rPr lang="en-US" sz="2800" dirty="0"/>
              <a:t>Alma </a:t>
            </a:r>
            <a:r>
              <a:rPr lang="en-US" sz="2800" b="1" dirty="0">
                <a:solidFill>
                  <a:srgbClr val="386546"/>
                </a:solidFill>
              </a:rPr>
              <a:t>made</a:t>
            </a:r>
            <a:r>
              <a:rPr lang="en-US" sz="2800" dirty="0"/>
              <a:t> sixty-five tortillas for the party.</a:t>
            </a:r>
          </a:p>
        </p:txBody>
      </p:sp>
      <p:sp>
        <p:nvSpPr>
          <p:cNvPr id="3" name="Arrow: Bent-Up 2">
            <a:extLst>
              <a:ext uri="{FF2B5EF4-FFF2-40B4-BE49-F238E27FC236}">
                <a16:creationId xmlns:a16="http://schemas.microsoft.com/office/drawing/2014/main" id="{18299784-61CA-8E11-0A79-4E3AF0AA8742}"/>
              </a:ext>
            </a:extLst>
          </p:cNvPr>
          <p:cNvSpPr/>
          <p:nvPr/>
        </p:nvSpPr>
        <p:spPr>
          <a:xfrm rot="5400000">
            <a:off x="4081790" y="3716921"/>
            <a:ext cx="523220" cy="457200"/>
          </a:xfrm>
          <a:prstGeom prst="bentUpArrow">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1C1D9EEF-15F4-04F7-3801-E0CE933A568C}"/>
              </a:ext>
            </a:extLst>
          </p:cNvPr>
          <p:cNvSpPr txBox="1"/>
          <p:nvPr/>
        </p:nvSpPr>
        <p:spPr>
          <a:xfrm>
            <a:off x="4485871" y="3805026"/>
            <a:ext cx="2605778" cy="523220"/>
          </a:xfrm>
          <a:prstGeom prst="rect">
            <a:avLst/>
          </a:prstGeom>
          <a:noFill/>
        </p:spPr>
        <p:txBody>
          <a:bodyPr wrap="none" rtlCol="0">
            <a:spAutoFit/>
          </a:bodyPr>
          <a:lstStyle/>
          <a:p>
            <a:pPr algn="ctr"/>
            <a:r>
              <a:rPr lang="en-US" sz="2800" b="1" dirty="0">
                <a:solidFill>
                  <a:srgbClr val="386546"/>
                </a:solidFill>
              </a:rPr>
              <a:t>make </a:t>
            </a:r>
            <a:r>
              <a:rPr lang="en-US" sz="2800" dirty="0"/>
              <a:t>(irregular)</a:t>
            </a:r>
            <a:endParaRPr lang="en-US" dirty="0"/>
          </a:p>
        </p:txBody>
      </p:sp>
      <p:sp>
        <p:nvSpPr>
          <p:cNvPr id="5" name="TextBox 4">
            <a:extLst>
              <a:ext uri="{FF2B5EF4-FFF2-40B4-BE49-F238E27FC236}">
                <a16:creationId xmlns:a16="http://schemas.microsoft.com/office/drawing/2014/main" id="{64159333-7CCC-A35A-7310-B970760F95ED}"/>
              </a:ext>
            </a:extLst>
          </p:cNvPr>
          <p:cNvSpPr txBox="1"/>
          <p:nvPr/>
        </p:nvSpPr>
        <p:spPr>
          <a:xfrm>
            <a:off x="3427304" y="4694344"/>
            <a:ext cx="687496" cy="523220"/>
          </a:xfrm>
          <a:prstGeom prst="rect">
            <a:avLst/>
          </a:prstGeom>
          <a:noFill/>
        </p:spPr>
        <p:txBody>
          <a:bodyPr wrap="none" rtlCol="0">
            <a:spAutoFit/>
          </a:bodyPr>
          <a:lstStyle/>
          <a:p>
            <a:pPr algn="ctr"/>
            <a:r>
              <a:rPr lang="en-US" sz="2800" b="1" dirty="0">
                <a:solidFill>
                  <a:srgbClr val="386546"/>
                </a:solidFill>
              </a:rPr>
              <a:t>call</a:t>
            </a:r>
          </a:p>
        </p:txBody>
      </p:sp>
      <p:sp>
        <p:nvSpPr>
          <p:cNvPr id="9" name="TextBox 8">
            <a:extLst>
              <a:ext uri="{FF2B5EF4-FFF2-40B4-BE49-F238E27FC236}">
                <a16:creationId xmlns:a16="http://schemas.microsoft.com/office/drawing/2014/main" id="{746EDDF5-7EEE-339E-F641-E26C91C64D99}"/>
              </a:ext>
            </a:extLst>
          </p:cNvPr>
          <p:cNvSpPr txBox="1"/>
          <p:nvPr/>
        </p:nvSpPr>
        <p:spPr>
          <a:xfrm>
            <a:off x="4485871" y="4694344"/>
            <a:ext cx="2471318" cy="523220"/>
          </a:xfrm>
          <a:prstGeom prst="rect">
            <a:avLst/>
          </a:prstGeom>
          <a:noFill/>
        </p:spPr>
        <p:txBody>
          <a:bodyPr wrap="none" rtlCol="0">
            <a:spAutoFit/>
          </a:bodyPr>
          <a:lstStyle/>
          <a:p>
            <a:pPr algn="ctr"/>
            <a:r>
              <a:rPr lang="en-US" sz="2800" b="1" dirty="0">
                <a:solidFill>
                  <a:srgbClr val="386546"/>
                </a:solidFill>
              </a:rPr>
              <a:t>call</a:t>
            </a:r>
            <a:r>
              <a:rPr lang="en-US" sz="2800" b="1" u="sng" dirty="0">
                <a:solidFill>
                  <a:srgbClr val="386546"/>
                </a:solidFill>
              </a:rPr>
              <a:t>ed</a:t>
            </a:r>
            <a:r>
              <a:rPr lang="en-US" sz="2800" b="1" dirty="0">
                <a:solidFill>
                  <a:srgbClr val="386546"/>
                </a:solidFill>
              </a:rPr>
              <a:t> </a:t>
            </a:r>
            <a:r>
              <a:rPr lang="en-US" sz="2800" dirty="0"/>
              <a:t>(regular)</a:t>
            </a:r>
          </a:p>
        </p:txBody>
      </p:sp>
      <p:sp>
        <p:nvSpPr>
          <p:cNvPr id="6" name="Arrow: Right 5">
            <a:extLst>
              <a:ext uri="{FF2B5EF4-FFF2-40B4-BE49-F238E27FC236}">
                <a16:creationId xmlns:a16="http://schemas.microsoft.com/office/drawing/2014/main" id="{619E896A-03C8-712B-6F5B-479687EBF0C0}"/>
              </a:ext>
            </a:extLst>
          </p:cNvPr>
          <p:cNvSpPr/>
          <p:nvPr/>
        </p:nvSpPr>
        <p:spPr>
          <a:xfrm>
            <a:off x="4104871" y="4858232"/>
            <a:ext cx="464617" cy="247168"/>
          </a:xfrm>
          <a:prstGeom prst="rightArrow">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0525957"/>
      </p:ext>
    </p:extLst>
  </p:cSld>
  <p:clrMapOvr>
    <a:masterClrMapping/>
  </p:clrMapOvr>
  <p:extLst>
    <p:ext uri="{6950BFC3-D8DA-4A85-94F7-54DA5524770B}">
      <p188:commentRel xmlns:p188="http://schemas.microsoft.com/office/powerpoint/2018/8/main" r:id="rId3"/>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Simple Verb Tenses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46314C-E0A0-32CA-AA17-205E9F843489}"/>
              </a:ext>
            </a:extLst>
          </p:cNvPr>
          <p:cNvSpPr/>
          <p:nvPr/>
        </p:nvSpPr>
        <p:spPr>
          <a:xfrm>
            <a:off x="2066922" y="1301797"/>
            <a:ext cx="8058154" cy="2179964"/>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rPr>
              <a:t>Present tense</a:t>
            </a:r>
            <a:endParaRPr lang="en-US" sz="2400" dirty="0">
              <a:solidFill>
                <a:schemeClr val="bg1"/>
              </a:solidFill>
            </a:endParaRPr>
          </a:p>
          <a:p>
            <a:pPr marL="342900" indent="-342900">
              <a:buFont typeface="Arial" panose="020B0604020202020204" pitchFamily="34" charset="0"/>
              <a:buChar char="•"/>
            </a:pPr>
            <a:r>
              <a:rPr lang="en-US" sz="2400" dirty="0">
                <a:solidFill>
                  <a:schemeClr val="bg1"/>
                </a:solidFill>
              </a:rPr>
              <a:t>Events or actions that are currently happening</a:t>
            </a:r>
          </a:p>
          <a:p>
            <a:pPr marL="342900" indent="-342900">
              <a:buFont typeface="Arial" panose="020B0604020202020204" pitchFamily="34" charset="0"/>
              <a:buChar char="•"/>
            </a:pPr>
            <a:r>
              <a:rPr lang="en-US" sz="2400" dirty="0">
                <a:solidFill>
                  <a:schemeClr val="bg1"/>
                </a:solidFill>
              </a:rPr>
              <a:t>Habits</a:t>
            </a:r>
          </a:p>
          <a:p>
            <a:pPr marL="342900" indent="-342900">
              <a:buFont typeface="Arial" panose="020B0604020202020204" pitchFamily="34" charset="0"/>
              <a:buChar char="•"/>
            </a:pPr>
            <a:r>
              <a:rPr lang="en-US" sz="2400" dirty="0">
                <a:solidFill>
                  <a:schemeClr val="bg1"/>
                </a:solidFill>
              </a:rPr>
              <a:t>General truths</a:t>
            </a:r>
          </a:p>
          <a:p>
            <a:pPr marL="342900" indent="-342900">
              <a:buFont typeface="Arial" panose="020B0604020202020204" pitchFamily="34" charset="0"/>
              <a:buChar char="•"/>
            </a:pPr>
            <a:r>
              <a:rPr lang="en-US" sz="2400" dirty="0">
                <a:solidFill>
                  <a:schemeClr val="bg1"/>
                </a:solidFill>
              </a:rPr>
              <a:t>Unchanging actions</a:t>
            </a:r>
          </a:p>
        </p:txBody>
      </p:sp>
      <p:sp>
        <p:nvSpPr>
          <p:cNvPr id="2" name="TextBox 1">
            <a:extLst>
              <a:ext uri="{FF2B5EF4-FFF2-40B4-BE49-F238E27FC236}">
                <a16:creationId xmlns:a16="http://schemas.microsoft.com/office/drawing/2014/main" id="{BC30B912-062A-0858-67AD-4B20F009E2D3}"/>
              </a:ext>
            </a:extLst>
          </p:cNvPr>
          <p:cNvSpPr txBox="1"/>
          <p:nvPr/>
        </p:nvSpPr>
        <p:spPr>
          <a:xfrm>
            <a:off x="3916395" y="3886200"/>
            <a:ext cx="4359207" cy="523220"/>
          </a:xfrm>
          <a:prstGeom prst="rect">
            <a:avLst/>
          </a:prstGeom>
          <a:noFill/>
        </p:spPr>
        <p:txBody>
          <a:bodyPr wrap="none" rtlCol="0">
            <a:spAutoFit/>
          </a:bodyPr>
          <a:lstStyle/>
          <a:p>
            <a:r>
              <a:rPr lang="en-US" sz="2800" dirty="0"/>
              <a:t>Moons </a:t>
            </a:r>
            <a:r>
              <a:rPr lang="en-US" sz="2800" b="1" dirty="0">
                <a:solidFill>
                  <a:srgbClr val="386546"/>
                </a:solidFill>
              </a:rPr>
              <a:t>orbit</a:t>
            </a:r>
            <a:r>
              <a:rPr lang="en-US" sz="2800" dirty="0"/>
              <a:t> around planets.</a:t>
            </a:r>
          </a:p>
        </p:txBody>
      </p:sp>
    </p:spTree>
    <p:extLst>
      <p:ext uri="{BB962C8B-B14F-4D97-AF65-F5344CB8AC3E}">
        <p14:creationId xmlns:p14="http://schemas.microsoft.com/office/powerpoint/2010/main" val="4220421460"/>
      </p:ext>
    </p:extLst>
  </p:cSld>
  <p:clrMapOvr>
    <a:masterClrMapping/>
  </p:clrMapOvr>
  <p:extLst>
    <p:ext uri="{6950BFC3-D8DA-4A85-94F7-54DA5524770B}">
      <p188:commentRel xmlns:p188="http://schemas.microsoft.com/office/powerpoint/2018/8/main" r:id="rId3"/>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Simple Verb Tenses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46314C-E0A0-32CA-AA17-205E9F843489}"/>
              </a:ext>
            </a:extLst>
          </p:cNvPr>
          <p:cNvSpPr/>
          <p:nvPr/>
        </p:nvSpPr>
        <p:spPr>
          <a:xfrm>
            <a:off x="2066922" y="1301797"/>
            <a:ext cx="8058154" cy="2179964"/>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rPr>
              <a:t>Future tense</a:t>
            </a:r>
            <a:endParaRPr lang="en-US" sz="2400" dirty="0">
              <a:solidFill>
                <a:schemeClr val="bg1"/>
              </a:solidFill>
            </a:endParaRPr>
          </a:p>
          <a:p>
            <a:pPr marL="342900" indent="-342900">
              <a:buFont typeface="Arial" panose="020B0604020202020204" pitchFamily="34" charset="0"/>
              <a:buChar char="•"/>
            </a:pPr>
            <a:r>
              <a:rPr lang="en-US" sz="2400" dirty="0">
                <a:solidFill>
                  <a:schemeClr val="bg1"/>
                </a:solidFill>
              </a:rPr>
              <a:t>Plans</a:t>
            </a:r>
          </a:p>
          <a:p>
            <a:pPr marL="342900" indent="-342900">
              <a:buFont typeface="Arial" panose="020B0604020202020204" pitchFamily="34" charset="0"/>
              <a:buChar char="•"/>
            </a:pPr>
            <a:r>
              <a:rPr lang="en-US" sz="2400" dirty="0">
                <a:solidFill>
                  <a:schemeClr val="bg1"/>
                </a:solidFill>
              </a:rPr>
              <a:t>Instructions</a:t>
            </a:r>
          </a:p>
          <a:p>
            <a:pPr marL="342900" indent="-342900">
              <a:buFont typeface="Arial" panose="020B0604020202020204" pitchFamily="34" charset="0"/>
              <a:buChar char="•"/>
            </a:pPr>
            <a:r>
              <a:rPr lang="en-US" sz="2400" dirty="0">
                <a:solidFill>
                  <a:schemeClr val="bg1"/>
                </a:solidFill>
              </a:rPr>
              <a:t>Things that have not taken place</a:t>
            </a:r>
          </a:p>
        </p:txBody>
      </p:sp>
      <p:sp>
        <p:nvSpPr>
          <p:cNvPr id="2" name="TextBox 1">
            <a:extLst>
              <a:ext uri="{FF2B5EF4-FFF2-40B4-BE49-F238E27FC236}">
                <a16:creationId xmlns:a16="http://schemas.microsoft.com/office/drawing/2014/main" id="{BC30B912-062A-0858-67AD-4B20F009E2D3}"/>
              </a:ext>
            </a:extLst>
          </p:cNvPr>
          <p:cNvSpPr txBox="1"/>
          <p:nvPr/>
        </p:nvSpPr>
        <p:spPr>
          <a:xfrm>
            <a:off x="2949208" y="3886200"/>
            <a:ext cx="6293582" cy="523220"/>
          </a:xfrm>
          <a:prstGeom prst="rect">
            <a:avLst/>
          </a:prstGeom>
          <a:noFill/>
        </p:spPr>
        <p:txBody>
          <a:bodyPr wrap="none" rtlCol="0">
            <a:spAutoFit/>
          </a:bodyPr>
          <a:lstStyle/>
          <a:p>
            <a:r>
              <a:rPr lang="en-US" sz="2800" dirty="0"/>
              <a:t>The new season </a:t>
            </a:r>
            <a:r>
              <a:rPr lang="en-US" sz="2800" b="1" dirty="0">
                <a:solidFill>
                  <a:srgbClr val="386546"/>
                </a:solidFill>
              </a:rPr>
              <a:t>will stream</a:t>
            </a:r>
            <a:r>
              <a:rPr lang="en-US" sz="2800" dirty="0"/>
              <a:t> on August 21.</a:t>
            </a:r>
          </a:p>
        </p:txBody>
      </p:sp>
    </p:spTree>
    <p:extLst>
      <p:ext uri="{BB962C8B-B14F-4D97-AF65-F5344CB8AC3E}">
        <p14:creationId xmlns:p14="http://schemas.microsoft.com/office/powerpoint/2010/main" val="761777486"/>
      </p:ext>
    </p:extLst>
  </p:cSld>
  <p:clrMapOvr>
    <a:masterClrMapping/>
  </p:clrMapOvr>
  <p:extLst>
    <p:ext uri="{6950BFC3-D8DA-4A85-94F7-54DA5524770B}">
      <p188:commentRel xmlns:p188="http://schemas.microsoft.com/office/powerpoint/2018/8/main" r:id="rId3"/>
    </p:ext>
  </p:extLst>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701784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830997"/>
          </a:xfrm>
          <a:prstGeom prst="rect">
            <a:avLst/>
          </a:prstGeom>
          <a:noFill/>
        </p:spPr>
        <p:txBody>
          <a:bodyPr wrap="square" rtlCol="0">
            <a:spAutoFit/>
          </a:bodyPr>
          <a:lstStyle/>
          <a:p>
            <a:pPr marL="285750" indent="-285750">
              <a:buFont typeface="Arial" panose="020B0604020202020204" pitchFamily="34" charset="0"/>
              <a:buChar char="•"/>
            </a:pPr>
            <a:r>
              <a:rPr lang="en-US" sz="2400" dirty="0"/>
              <a:t>Verb Types</a:t>
            </a:r>
          </a:p>
          <a:p>
            <a:pPr marL="285750" indent="-285750">
              <a:buFont typeface="Arial" panose="020B0604020202020204" pitchFamily="34" charset="0"/>
              <a:buChar char="•"/>
            </a:pPr>
            <a:r>
              <a:rPr lang="en-US" sz="2400" dirty="0"/>
              <a:t>Simple Verb Tenses</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Verb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673291" y="1617739"/>
            <a:ext cx="2080340" cy="161791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Action</a:t>
            </a:r>
          </a:p>
        </p:txBody>
      </p:sp>
      <p:sp>
        <p:nvSpPr>
          <p:cNvPr id="12" name="Rectangle 11"/>
          <p:cNvSpPr/>
          <p:nvPr/>
        </p:nvSpPr>
        <p:spPr>
          <a:xfrm>
            <a:off x="7438363" y="1612192"/>
            <a:ext cx="2080340" cy="161791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Helping</a:t>
            </a:r>
          </a:p>
        </p:txBody>
      </p:sp>
      <p:sp>
        <p:nvSpPr>
          <p:cNvPr id="24" name="Rectangle 23"/>
          <p:cNvSpPr/>
          <p:nvPr/>
        </p:nvSpPr>
        <p:spPr>
          <a:xfrm>
            <a:off x="5055827" y="1612192"/>
            <a:ext cx="2080340" cy="161791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dirty="0">
                <a:solidFill>
                  <a:prstClr val="white"/>
                </a:solidFill>
                <a:latin typeface="Calibri" panose="020F0502020204030204"/>
              </a:rPr>
              <a:t>Linking</a:t>
            </a:r>
            <a:endPar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6616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Verb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709BF07-789B-B96D-A26E-F5001F6557B3}"/>
              </a:ext>
            </a:extLst>
          </p:cNvPr>
          <p:cNvSpPr txBox="1"/>
          <p:nvPr/>
        </p:nvSpPr>
        <p:spPr>
          <a:xfrm>
            <a:off x="2963411" y="1752601"/>
            <a:ext cx="6265177" cy="523220"/>
          </a:xfrm>
          <a:prstGeom prst="rect">
            <a:avLst/>
          </a:prstGeom>
          <a:noFill/>
        </p:spPr>
        <p:txBody>
          <a:bodyPr wrap="none" rtlCol="0">
            <a:spAutoFit/>
          </a:bodyPr>
          <a:lstStyle/>
          <a:p>
            <a:pPr algn="ctr"/>
            <a:r>
              <a:rPr lang="en-US" sz="2800" dirty="0"/>
              <a:t>The rain </a:t>
            </a:r>
            <a:r>
              <a:rPr lang="en-US" sz="2800" b="1" dirty="0">
                <a:solidFill>
                  <a:srgbClr val="386546"/>
                </a:solidFill>
              </a:rPr>
              <a:t>will fall</a:t>
            </a:r>
            <a:r>
              <a:rPr lang="en-US" sz="2800" dirty="0"/>
              <a:t> sometime before sunrise.</a:t>
            </a:r>
          </a:p>
        </p:txBody>
      </p:sp>
      <p:sp>
        <p:nvSpPr>
          <p:cNvPr id="3" name="Right Brace 2">
            <a:extLst>
              <a:ext uri="{FF2B5EF4-FFF2-40B4-BE49-F238E27FC236}">
                <a16:creationId xmlns:a16="http://schemas.microsoft.com/office/drawing/2014/main" id="{DB1D7882-5421-03CB-D9FC-F839CE605E91}"/>
              </a:ext>
            </a:extLst>
          </p:cNvPr>
          <p:cNvSpPr/>
          <p:nvPr/>
        </p:nvSpPr>
        <p:spPr>
          <a:xfrm rot="5400000">
            <a:off x="4728961" y="1818123"/>
            <a:ext cx="234718" cy="1005840"/>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TextBox 3">
            <a:extLst>
              <a:ext uri="{FF2B5EF4-FFF2-40B4-BE49-F238E27FC236}">
                <a16:creationId xmlns:a16="http://schemas.microsoft.com/office/drawing/2014/main" id="{BCD442A6-544B-4D23-320D-C903AF2CD276}"/>
              </a:ext>
            </a:extLst>
          </p:cNvPr>
          <p:cNvSpPr txBox="1"/>
          <p:nvPr/>
        </p:nvSpPr>
        <p:spPr>
          <a:xfrm>
            <a:off x="3696357" y="2496071"/>
            <a:ext cx="2299925" cy="461665"/>
          </a:xfrm>
          <a:prstGeom prst="rect">
            <a:avLst/>
          </a:prstGeom>
          <a:noFill/>
        </p:spPr>
        <p:txBody>
          <a:bodyPr wrap="none" rtlCol="0">
            <a:spAutoFit/>
          </a:bodyPr>
          <a:lstStyle/>
          <a:p>
            <a:r>
              <a:rPr lang="en-US" sz="2400" b="1" dirty="0"/>
              <a:t>simple predicate</a:t>
            </a:r>
          </a:p>
        </p:txBody>
      </p:sp>
      <p:sp>
        <p:nvSpPr>
          <p:cNvPr id="5" name="Rectangle 4">
            <a:extLst>
              <a:ext uri="{FF2B5EF4-FFF2-40B4-BE49-F238E27FC236}">
                <a16:creationId xmlns:a16="http://schemas.microsoft.com/office/drawing/2014/main" id="{87E9D54A-C77E-9817-5057-7E54C5A96893}"/>
              </a:ext>
            </a:extLst>
          </p:cNvPr>
          <p:cNvSpPr/>
          <p:nvPr/>
        </p:nvSpPr>
        <p:spPr>
          <a:xfrm>
            <a:off x="1524001" y="3583204"/>
            <a:ext cx="9144000" cy="96129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Simple predicate</a:t>
            </a:r>
            <a:r>
              <a:rPr lang="en-US" sz="2400" dirty="0">
                <a:solidFill>
                  <a:schemeClr val="bg1"/>
                </a:solidFill>
              </a:rPr>
              <a:t>: multiple verbs and/or verbals that work together to indicate the subject’s action or state of being</a:t>
            </a:r>
          </a:p>
        </p:txBody>
      </p:sp>
    </p:spTree>
    <p:extLst>
      <p:ext uri="{BB962C8B-B14F-4D97-AF65-F5344CB8AC3E}">
        <p14:creationId xmlns:p14="http://schemas.microsoft.com/office/powerpoint/2010/main" val="3345993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Verb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709BF07-789B-B96D-A26E-F5001F6557B3}"/>
              </a:ext>
            </a:extLst>
          </p:cNvPr>
          <p:cNvSpPr txBox="1"/>
          <p:nvPr/>
        </p:nvSpPr>
        <p:spPr>
          <a:xfrm>
            <a:off x="2896470" y="1752601"/>
            <a:ext cx="6399060" cy="523220"/>
          </a:xfrm>
          <a:prstGeom prst="rect">
            <a:avLst/>
          </a:prstGeom>
          <a:noFill/>
        </p:spPr>
        <p:txBody>
          <a:bodyPr wrap="none" rtlCol="0">
            <a:spAutoFit/>
          </a:bodyPr>
          <a:lstStyle/>
          <a:p>
            <a:pPr algn="ctr"/>
            <a:r>
              <a:rPr lang="en-US" sz="2800" dirty="0"/>
              <a:t>The rain </a:t>
            </a:r>
            <a:r>
              <a:rPr lang="en-US" sz="2800" b="1" dirty="0">
                <a:solidFill>
                  <a:srgbClr val="386546"/>
                </a:solidFill>
              </a:rPr>
              <a:t>will fall</a:t>
            </a:r>
            <a:r>
              <a:rPr lang="en-US" sz="2800" dirty="0"/>
              <a:t> </a:t>
            </a:r>
            <a:r>
              <a:rPr lang="en-US" sz="2800" b="1" dirty="0">
                <a:solidFill>
                  <a:srgbClr val="386546"/>
                </a:solidFill>
              </a:rPr>
              <a:t>sometime before sunrise</a:t>
            </a:r>
            <a:r>
              <a:rPr lang="en-US" sz="2800" dirty="0"/>
              <a:t>.</a:t>
            </a:r>
          </a:p>
        </p:txBody>
      </p:sp>
      <p:sp>
        <p:nvSpPr>
          <p:cNvPr id="3" name="Right Brace 2">
            <a:extLst>
              <a:ext uri="{FF2B5EF4-FFF2-40B4-BE49-F238E27FC236}">
                <a16:creationId xmlns:a16="http://schemas.microsoft.com/office/drawing/2014/main" id="{DB1D7882-5421-03CB-D9FC-F839CE605E91}"/>
              </a:ext>
            </a:extLst>
          </p:cNvPr>
          <p:cNvSpPr/>
          <p:nvPr/>
        </p:nvSpPr>
        <p:spPr>
          <a:xfrm rot="5400000">
            <a:off x="6603481" y="-60255"/>
            <a:ext cx="234718" cy="4754880"/>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TextBox 3">
            <a:extLst>
              <a:ext uri="{FF2B5EF4-FFF2-40B4-BE49-F238E27FC236}">
                <a16:creationId xmlns:a16="http://schemas.microsoft.com/office/drawing/2014/main" id="{BCD442A6-544B-4D23-320D-C903AF2CD276}"/>
              </a:ext>
            </a:extLst>
          </p:cNvPr>
          <p:cNvSpPr txBox="1"/>
          <p:nvPr/>
        </p:nvSpPr>
        <p:spPr>
          <a:xfrm>
            <a:off x="5395829" y="2467847"/>
            <a:ext cx="2650021" cy="461665"/>
          </a:xfrm>
          <a:prstGeom prst="rect">
            <a:avLst/>
          </a:prstGeom>
          <a:noFill/>
        </p:spPr>
        <p:txBody>
          <a:bodyPr wrap="none" rtlCol="0">
            <a:spAutoFit/>
          </a:bodyPr>
          <a:lstStyle/>
          <a:p>
            <a:r>
              <a:rPr lang="en-US" sz="2400" b="1" dirty="0"/>
              <a:t>complete predicate</a:t>
            </a:r>
          </a:p>
        </p:txBody>
      </p:sp>
      <p:sp>
        <p:nvSpPr>
          <p:cNvPr id="5" name="Rectangle 4">
            <a:extLst>
              <a:ext uri="{FF2B5EF4-FFF2-40B4-BE49-F238E27FC236}">
                <a16:creationId xmlns:a16="http://schemas.microsoft.com/office/drawing/2014/main" id="{87E9D54A-C77E-9817-5057-7E54C5A96893}"/>
              </a:ext>
            </a:extLst>
          </p:cNvPr>
          <p:cNvSpPr/>
          <p:nvPr/>
        </p:nvSpPr>
        <p:spPr>
          <a:xfrm>
            <a:off x="1219199" y="3518396"/>
            <a:ext cx="9753599" cy="96129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Complete predicate</a:t>
            </a:r>
            <a:r>
              <a:rPr lang="en-US" sz="2400" dirty="0">
                <a:solidFill>
                  <a:schemeClr val="bg1"/>
                </a:solidFill>
              </a:rPr>
              <a:t>: all verbs, verbals, descriptions, modifiers, and/or objects that work together to express a complete thought about the subject</a:t>
            </a:r>
          </a:p>
        </p:txBody>
      </p:sp>
    </p:spTree>
    <p:extLst>
      <p:ext uri="{BB962C8B-B14F-4D97-AF65-F5344CB8AC3E}">
        <p14:creationId xmlns:p14="http://schemas.microsoft.com/office/powerpoint/2010/main" val="3796647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Verb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46314C-E0A0-32CA-AA17-205E9F843489}"/>
              </a:ext>
            </a:extLst>
          </p:cNvPr>
          <p:cNvSpPr/>
          <p:nvPr/>
        </p:nvSpPr>
        <p:spPr>
          <a:xfrm>
            <a:off x="2066922" y="1786889"/>
            <a:ext cx="8058154" cy="73152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Action verb</a:t>
            </a:r>
            <a:r>
              <a:rPr lang="en-US" sz="2400" dirty="0">
                <a:solidFill>
                  <a:schemeClr val="bg1"/>
                </a:solidFill>
              </a:rPr>
              <a:t>: shows physical or mental action</a:t>
            </a:r>
          </a:p>
        </p:txBody>
      </p:sp>
      <p:sp>
        <p:nvSpPr>
          <p:cNvPr id="2" name="TextBox 1">
            <a:extLst>
              <a:ext uri="{FF2B5EF4-FFF2-40B4-BE49-F238E27FC236}">
                <a16:creationId xmlns:a16="http://schemas.microsoft.com/office/drawing/2014/main" id="{BC30B912-062A-0858-67AD-4B20F009E2D3}"/>
              </a:ext>
            </a:extLst>
          </p:cNvPr>
          <p:cNvSpPr txBox="1"/>
          <p:nvPr/>
        </p:nvSpPr>
        <p:spPr>
          <a:xfrm>
            <a:off x="1532218" y="3167390"/>
            <a:ext cx="9127563" cy="523220"/>
          </a:xfrm>
          <a:prstGeom prst="rect">
            <a:avLst/>
          </a:prstGeom>
          <a:noFill/>
        </p:spPr>
        <p:txBody>
          <a:bodyPr wrap="none" rtlCol="0">
            <a:spAutoFit/>
          </a:bodyPr>
          <a:lstStyle/>
          <a:p>
            <a:r>
              <a:rPr lang="en-US" sz="2800" dirty="0"/>
              <a:t>My sister </a:t>
            </a:r>
            <a:r>
              <a:rPr lang="en-US" sz="2800" b="1" dirty="0">
                <a:solidFill>
                  <a:srgbClr val="386546"/>
                </a:solidFill>
              </a:rPr>
              <a:t>bakes</a:t>
            </a:r>
            <a:r>
              <a:rPr lang="en-US" sz="2800" dirty="0"/>
              <a:t> the best chocolate chip cookies I’ve ever had.</a:t>
            </a:r>
          </a:p>
        </p:txBody>
      </p:sp>
    </p:spTree>
    <p:extLst>
      <p:ext uri="{BB962C8B-B14F-4D97-AF65-F5344CB8AC3E}">
        <p14:creationId xmlns:p14="http://schemas.microsoft.com/office/powerpoint/2010/main" val="3210536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Verb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46314C-E0A0-32CA-AA17-205E9F843489}"/>
              </a:ext>
            </a:extLst>
          </p:cNvPr>
          <p:cNvSpPr/>
          <p:nvPr/>
        </p:nvSpPr>
        <p:spPr>
          <a:xfrm>
            <a:off x="2066922" y="1786889"/>
            <a:ext cx="8058154" cy="73152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Direct object</a:t>
            </a:r>
            <a:r>
              <a:rPr lang="en-US" sz="2400" dirty="0">
                <a:solidFill>
                  <a:schemeClr val="bg1"/>
                </a:solidFill>
              </a:rPr>
              <a:t>: receives action of verb</a:t>
            </a:r>
          </a:p>
        </p:txBody>
      </p:sp>
      <p:sp>
        <p:nvSpPr>
          <p:cNvPr id="2" name="TextBox 1">
            <a:extLst>
              <a:ext uri="{FF2B5EF4-FFF2-40B4-BE49-F238E27FC236}">
                <a16:creationId xmlns:a16="http://schemas.microsoft.com/office/drawing/2014/main" id="{BC30B912-062A-0858-67AD-4B20F009E2D3}"/>
              </a:ext>
            </a:extLst>
          </p:cNvPr>
          <p:cNvSpPr txBox="1"/>
          <p:nvPr/>
        </p:nvSpPr>
        <p:spPr>
          <a:xfrm>
            <a:off x="2235615" y="3167390"/>
            <a:ext cx="7720768" cy="523220"/>
          </a:xfrm>
          <a:prstGeom prst="rect">
            <a:avLst/>
          </a:prstGeom>
          <a:noFill/>
        </p:spPr>
        <p:txBody>
          <a:bodyPr wrap="none" rtlCol="0">
            <a:spAutoFit/>
          </a:bodyPr>
          <a:lstStyle/>
          <a:p>
            <a:r>
              <a:rPr lang="en-US" sz="2800" dirty="0"/>
              <a:t>Harmony accidentally </a:t>
            </a:r>
            <a:r>
              <a:rPr lang="en-US" sz="2800" u="sng" dirty="0"/>
              <a:t>threw</a:t>
            </a:r>
            <a:r>
              <a:rPr lang="en-US" sz="2800" dirty="0"/>
              <a:t> the </a:t>
            </a:r>
            <a:r>
              <a:rPr lang="en-US" sz="2800" b="1" dirty="0">
                <a:solidFill>
                  <a:srgbClr val="386546"/>
                </a:solidFill>
              </a:rPr>
              <a:t>ball</a:t>
            </a:r>
            <a:r>
              <a:rPr lang="en-US" sz="2800" dirty="0"/>
              <a:t> over the fence.</a:t>
            </a:r>
          </a:p>
        </p:txBody>
      </p:sp>
      <p:sp>
        <p:nvSpPr>
          <p:cNvPr id="3" name="Arrow: Curved Up 2">
            <a:extLst>
              <a:ext uri="{FF2B5EF4-FFF2-40B4-BE49-F238E27FC236}">
                <a16:creationId xmlns:a16="http://schemas.microsoft.com/office/drawing/2014/main" id="{C8BAD284-0934-AC9D-8AA5-E73B30BDB1BD}"/>
              </a:ext>
            </a:extLst>
          </p:cNvPr>
          <p:cNvSpPr/>
          <p:nvPr/>
        </p:nvSpPr>
        <p:spPr>
          <a:xfrm>
            <a:off x="5890009" y="3690610"/>
            <a:ext cx="1447800" cy="523220"/>
          </a:xfrm>
          <a:prstGeom prst="curvedUpArrow">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37178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Verb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46314C-E0A0-32CA-AA17-205E9F843489}"/>
              </a:ext>
            </a:extLst>
          </p:cNvPr>
          <p:cNvSpPr/>
          <p:nvPr/>
        </p:nvSpPr>
        <p:spPr>
          <a:xfrm>
            <a:off x="2066922" y="1786889"/>
            <a:ext cx="8058154" cy="73152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Indirect object</a:t>
            </a:r>
            <a:r>
              <a:rPr lang="en-US" sz="2400" dirty="0">
                <a:solidFill>
                  <a:schemeClr val="bg1"/>
                </a:solidFill>
              </a:rPr>
              <a:t>: receives direct object</a:t>
            </a:r>
          </a:p>
        </p:txBody>
      </p:sp>
      <p:sp>
        <p:nvSpPr>
          <p:cNvPr id="2" name="TextBox 1">
            <a:extLst>
              <a:ext uri="{FF2B5EF4-FFF2-40B4-BE49-F238E27FC236}">
                <a16:creationId xmlns:a16="http://schemas.microsoft.com/office/drawing/2014/main" id="{BC30B912-062A-0858-67AD-4B20F009E2D3}"/>
              </a:ext>
            </a:extLst>
          </p:cNvPr>
          <p:cNvSpPr txBox="1"/>
          <p:nvPr/>
        </p:nvSpPr>
        <p:spPr>
          <a:xfrm>
            <a:off x="3470857" y="3167389"/>
            <a:ext cx="5250283" cy="523220"/>
          </a:xfrm>
          <a:prstGeom prst="rect">
            <a:avLst/>
          </a:prstGeom>
          <a:noFill/>
        </p:spPr>
        <p:txBody>
          <a:bodyPr wrap="none" rtlCol="0">
            <a:spAutoFit/>
          </a:bodyPr>
          <a:lstStyle/>
          <a:p>
            <a:r>
              <a:rPr lang="en-US" sz="2800" dirty="0"/>
              <a:t>My roommate </a:t>
            </a:r>
            <a:r>
              <a:rPr lang="en-US" sz="2800" u="sng" dirty="0"/>
              <a:t>made</a:t>
            </a:r>
            <a:r>
              <a:rPr lang="en-US" sz="2800" dirty="0"/>
              <a:t> </a:t>
            </a:r>
            <a:r>
              <a:rPr lang="en-US" sz="2800" b="1" dirty="0">
                <a:solidFill>
                  <a:srgbClr val="386546"/>
                </a:solidFill>
              </a:rPr>
              <a:t>me</a:t>
            </a:r>
            <a:r>
              <a:rPr lang="en-US" sz="2800" dirty="0"/>
              <a:t> </a:t>
            </a:r>
            <a:r>
              <a:rPr lang="en-US" sz="2800" u="sng" dirty="0"/>
              <a:t>breakfast</a:t>
            </a:r>
            <a:r>
              <a:rPr lang="en-US" sz="2800" dirty="0"/>
              <a:t>.</a:t>
            </a:r>
          </a:p>
        </p:txBody>
      </p:sp>
      <p:sp>
        <p:nvSpPr>
          <p:cNvPr id="3" name="Arrow: Curved Up 2">
            <a:extLst>
              <a:ext uri="{FF2B5EF4-FFF2-40B4-BE49-F238E27FC236}">
                <a16:creationId xmlns:a16="http://schemas.microsoft.com/office/drawing/2014/main" id="{C8BAD284-0934-AC9D-8AA5-E73B30BDB1BD}"/>
              </a:ext>
            </a:extLst>
          </p:cNvPr>
          <p:cNvSpPr/>
          <p:nvPr/>
        </p:nvSpPr>
        <p:spPr>
          <a:xfrm>
            <a:off x="5890008" y="3690610"/>
            <a:ext cx="2034791" cy="523220"/>
          </a:xfrm>
          <a:prstGeom prst="curvedUpArrow">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Arrow: Curved Up 7">
            <a:extLst>
              <a:ext uri="{FF2B5EF4-FFF2-40B4-BE49-F238E27FC236}">
                <a16:creationId xmlns:a16="http://schemas.microsoft.com/office/drawing/2014/main" id="{6C526370-8AC9-F154-593E-AAC3634D00E0}"/>
              </a:ext>
            </a:extLst>
          </p:cNvPr>
          <p:cNvSpPr/>
          <p:nvPr/>
        </p:nvSpPr>
        <p:spPr>
          <a:xfrm flipH="1" flipV="1">
            <a:off x="6781800" y="2743200"/>
            <a:ext cx="1143000" cy="523220"/>
          </a:xfrm>
          <a:prstGeom prst="curvedUpArrow">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84242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Verb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46314C-E0A0-32CA-AA17-205E9F843489}"/>
              </a:ext>
            </a:extLst>
          </p:cNvPr>
          <p:cNvSpPr/>
          <p:nvPr/>
        </p:nvSpPr>
        <p:spPr>
          <a:xfrm>
            <a:off x="2066922" y="1786889"/>
            <a:ext cx="8058154" cy="73152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Linking verb</a:t>
            </a:r>
            <a:r>
              <a:rPr lang="en-US" sz="2400" dirty="0">
                <a:solidFill>
                  <a:schemeClr val="bg1"/>
                </a:solidFill>
              </a:rPr>
              <a:t>: links subject to description</a:t>
            </a:r>
          </a:p>
        </p:txBody>
      </p:sp>
      <p:sp>
        <p:nvSpPr>
          <p:cNvPr id="2" name="TextBox 1">
            <a:extLst>
              <a:ext uri="{FF2B5EF4-FFF2-40B4-BE49-F238E27FC236}">
                <a16:creationId xmlns:a16="http://schemas.microsoft.com/office/drawing/2014/main" id="{BC30B912-062A-0858-67AD-4B20F009E2D3}"/>
              </a:ext>
            </a:extLst>
          </p:cNvPr>
          <p:cNvSpPr txBox="1"/>
          <p:nvPr/>
        </p:nvSpPr>
        <p:spPr>
          <a:xfrm>
            <a:off x="3204053" y="3167390"/>
            <a:ext cx="5783891" cy="523220"/>
          </a:xfrm>
          <a:prstGeom prst="rect">
            <a:avLst/>
          </a:prstGeom>
          <a:noFill/>
        </p:spPr>
        <p:txBody>
          <a:bodyPr wrap="none" rtlCol="0">
            <a:spAutoFit/>
          </a:bodyPr>
          <a:lstStyle/>
          <a:p>
            <a:r>
              <a:rPr lang="en-US" sz="2800" b="1" dirty="0"/>
              <a:t>Linking</a:t>
            </a:r>
            <a:r>
              <a:rPr lang="en-US" sz="2800" dirty="0"/>
              <a:t>: The garden </a:t>
            </a:r>
            <a:r>
              <a:rPr lang="en-US" sz="2800" b="1" dirty="0">
                <a:solidFill>
                  <a:srgbClr val="386546"/>
                </a:solidFill>
              </a:rPr>
              <a:t>smelled</a:t>
            </a:r>
            <a:r>
              <a:rPr lang="en-US" sz="2800" dirty="0"/>
              <a:t> like roses.</a:t>
            </a:r>
          </a:p>
        </p:txBody>
      </p:sp>
      <p:sp>
        <p:nvSpPr>
          <p:cNvPr id="6" name="TextBox 5">
            <a:extLst>
              <a:ext uri="{FF2B5EF4-FFF2-40B4-BE49-F238E27FC236}">
                <a16:creationId xmlns:a16="http://schemas.microsoft.com/office/drawing/2014/main" id="{2542767B-E574-70D7-F6AC-80CB70FD6CF3}"/>
              </a:ext>
            </a:extLst>
          </p:cNvPr>
          <p:cNvSpPr txBox="1"/>
          <p:nvPr/>
        </p:nvSpPr>
        <p:spPr>
          <a:xfrm>
            <a:off x="3204053" y="4077981"/>
            <a:ext cx="5794471" cy="523220"/>
          </a:xfrm>
          <a:prstGeom prst="rect">
            <a:avLst/>
          </a:prstGeom>
          <a:noFill/>
        </p:spPr>
        <p:txBody>
          <a:bodyPr wrap="none" rtlCol="0">
            <a:spAutoFit/>
          </a:bodyPr>
          <a:lstStyle/>
          <a:p>
            <a:r>
              <a:rPr lang="en-US" sz="2800" b="1" dirty="0"/>
              <a:t>Action</a:t>
            </a:r>
            <a:r>
              <a:rPr lang="en-US" sz="2800" dirty="0"/>
              <a:t>: The dog </a:t>
            </a:r>
            <a:r>
              <a:rPr lang="en-US" sz="2800" b="1" dirty="0">
                <a:solidFill>
                  <a:srgbClr val="386546"/>
                </a:solidFill>
              </a:rPr>
              <a:t>smelled</a:t>
            </a:r>
            <a:r>
              <a:rPr lang="en-US" sz="2800" dirty="0"/>
              <a:t> the trash can.</a:t>
            </a:r>
          </a:p>
        </p:txBody>
      </p:sp>
    </p:spTree>
    <p:extLst>
      <p:ext uri="{BB962C8B-B14F-4D97-AF65-F5344CB8AC3E}">
        <p14:creationId xmlns:p14="http://schemas.microsoft.com/office/powerpoint/2010/main" val="20559225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TotalTime>
  <Words>1231</Words>
  <Application>Microsoft Office PowerPoint</Application>
  <PresentationFormat>Widescreen</PresentationFormat>
  <Paragraphs>155</Paragraphs>
  <Slides>15</Slides>
  <Notes>15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Calibri Light</vt:lpstr>
      <vt:lpstr>Century Gothic</vt:lpstr>
      <vt:lpstr>Symbol</vt:lpstr>
      <vt:lpstr>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Caitlin Edahl</cp:lastModifiedBy>
  <cp:revision>12</cp:revision>
  <dcterms:created xsi:type="dcterms:W3CDTF">2015-06-23T17:16:01Z</dcterms:created>
  <dcterms:modified xsi:type="dcterms:W3CDTF">2023-03-14T19:12:04Z</dcterms:modified>
</cp:coreProperties>
</file>