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179_80E79554.xml" ContentType="application/vnd.ms-powerpoint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2"/>
  </p:notesMasterIdLst>
  <p:sldIdLst>
    <p:sldId id="293" r:id="rId3"/>
    <p:sldId id="351" r:id="rId4"/>
    <p:sldId id="373" r:id="rId5"/>
    <p:sldId id="374" r:id="rId6"/>
    <p:sldId id="376" r:id="rId7"/>
    <p:sldId id="375" r:id="rId8"/>
    <p:sldId id="377" r:id="rId9"/>
    <p:sldId id="378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C5F5F52-AB5E-D605-E4E1-0ECE0466F499}" name="Caitlin Edahl" initials="CE" userId="S::cedahl@hawkeslearning.com::f9c8dab7-bc9e-4aed-a3a5-891b49192fba" providerId="AD"/>
  <p188:author id="{B57B045A-0818-D692-AD59-0FA04F19CCBD}" name="Liz Fore" initials="LF" userId="S::efore@hawkeslearning.com::95371efa-4e6a-4b62-8da4-c4b42a86c1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CCA49C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81371" autoAdjust="0"/>
  </p:normalViewPr>
  <p:slideViewPr>
    <p:cSldViewPr>
      <p:cViewPr varScale="1">
        <p:scale>
          <a:sx n="48" d="100"/>
          <a:sy n="48" d="100"/>
        </p:scale>
        <p:origin x="53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omments/modernComment_179_80E7955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60A36BC-FFD9-FA44-AF75-EAED2465A167}" authorId="{B57B045A-0818-D692-AD59-0FA04F19CCBD}" status="resolved" created="2023-03-14T16:42:21.071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162660692" sldId="377"/>
      <ac:spMk id="20" creationId="{EDFA952E-3C69-4463-E4E9-6CFB21BB1FA9}"/>
    </ac:deMkLst>
    <p188:replyLst>
      <p188:reply id="{7BC6EE31-A7E6-4C0B-BEB1-DD999386F0E7}" authorId="{8C5F5F52-AB5E-D605-E4E1-0ECE0466F499}" created="2023-03-14T19:18:33.131">
        <p188:txBody>
          <a:bodyPr/>
          <a:lstStyle/>
          <a:p>
            <a:r>
              <a:rPr lang="en-US"/>
              <a:t>Done</a:t>
            </a:r>
          </a:p>
        </p188:txBody>
      </p188:reply>
    </p188:replyLst>
    <p188:txBody>
      <a:bodyPr/>
      <a:lstStyle/>
      <a:p>
        <a:r>
          <a:rPr lang="en-US"/>
          <a:t>The color on the arrow is not ADA compliant, this needs to be changed to black or the dark green color that is used in the text.
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BC8C3-96F9-4D32-946A-7B29F5F84B03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AA6AA-F565-4C8E-9455-DBF222A6D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 Forms and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4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base form is the simplest form of a verb. It can be altered to create a verbal: a verb form that functions as another part of speech. This video will review the three types of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verbals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Infinitives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Gerunds, and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38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Infinitives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word “to” (t-o) + the base form creates an infinitive: a verbal that can function as a noun, adjective, or adverb. For instance, “to marry” is an infinitive. Here’s how it can be used in a sentence: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marry was Edwina’s primary goal.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Here, “to marry” is functioning as a noun and the subject of the sentence.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25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next verbal is gerunds. Gerunds always function as nouns. They’re formed by adding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-n-g to the base form of a verb. Here’s an example: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Surfing is her favorite activity.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I-n-g has been added to the verb “surf” to create the gerund “surfing,” which functions as a noun and the subject of the sentence.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98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Participles are the last verbal we’ll review. There are past participles and present participles.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28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past participle is a verb form used to show completed mental or physical action. Past participles commonly function in one of two ways: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adjectives that express an action or state of being, 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combined with the correct form of the helping verb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they form the perfect tense. (We’ll review perfect tense later.)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past participle can end in e-d, e-n, D, T, N, or n-e. Here’s an example: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Gerald was tired after working two full shifts.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sentence uses the past participle “tired” as an adjective, which is linked to the subject “Gerald” by the verb “was.” The participle was formed by adding D to the verb “tire.”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64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how verbs can be regular or irregular? This also applies to participles. A regular past participle is formed by adding e-d or D to the end of a verb, as in the previous example with “tired.” As a result, past-tense verbs and past participles tend to be spelled the same. However, irregular past participles may be more similar to the base form or the past-tense form. For instance, the irregular verb “eat,” e-a-t, becomes “ate,” a-t-e in the past tense. Further, the past participle is “eaten,” e-a-t-e-n.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65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move on to present participles, which can function in one of two ways: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adjectives that express an action or state of being, 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combined with the correct form of the helping verb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they form the progressive tense, which we’ll review later.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 participles are formed by adding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-n-g to a verb’s base form. Here’s an example: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Glimmering water surrounded the boat.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-n-g has been added to the verb “glimmer” to form the present participle “glimmering,” which is functioning as an adjective that describes “water.”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88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 forms and functions are essential for communication because they’re key components of complete and descriptive sentences.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AA6AA-F565-4C8E-9455-DBF222A6DE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7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67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6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73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76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24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40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0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16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2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568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86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460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3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43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77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0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77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25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8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7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1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79_80E7955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Forms and Functions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Infinitives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Gerunds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Participles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Infinitives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Infinitive</a:t>
            </a:r>
            <a:r>
              <a:rPr lang="en-US" sz="2400" dirty="0">
                <a:solidFill>
                  <a:schemeClr val="bg1"/>
                </a:solidFill>
              </a:rPr>
              <a:t>: verbal that functions as noun, adjective, or adverb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3465694" y="3027360"/>
            <a:ext cx="2323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to</a:t>
            </a:r>
            <a:r>
              <a:rPr lang="en-US" sz="2800" dirty="0"/>
              <a:t> + base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A226F2-7B6E-296D-B3CB-9FA170B97487}"/>
              </a:ext>
            </a:extLst>
          </p:cNvPr>
          <p:cNvSpPr txBox="1"/>
          <p:nvPr/>
        </p:nvSpPr>
        <p:spPr>
          <a:xfrm>
            <a:off x="6477000" y="3027360"/>
            <a:ext cx="1472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to marry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583FED82-2FC4-4BF6-3263-D875D94246C1}"/>
              </a:ext>
            </a:extLst>
          </p:cNvPr>
          <p:cNvSpPr/>
          <p:nvPr/>
        </p:nvSpPr>
        <p:spPr>
          <a:xfrm>
            <a:off x="5863690" y="3165386"/>
            <a:ext cx="464617" cy="24716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86546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3127813" y="3935947"/>
            <a:ext cx="5471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To marry </a:t>
            </a:r>
            <a:r>
              <a:rPr lang="en-US" sz="2800" dirty="0"/>
              <a:t>was Edwina’s primary goal.</a:t>
            </a:r>
          </a:p>
        </p:txBody>
      </p:sp>
    </p:spTree>
    <p:extLst>
      <p:ext uri="{BB962C8B-B14F-4D97-AF65-F5344CB8AC3E}">
        <p14:creationId xmlns:p14="http://schemas.microsoft.com/office/powerpoint/2010/main" val="4255490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Gerunds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2" y="1786889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Gerund</a:t>
            </a:r>
            <a:r>
              <a:rPr lang="en-US" sz="2400" dirty="0">
                <a:solidFill>
                  <a:schemeClr val="bg1"/>
                </a:solidFill>
              </a:rPr>
              <a:t>: verbal that functions as noun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0B912-062A-0858-67AD-4B20F009E2D3}"/>
              </a:ext>
            </a:extLst>
          </p:cNvPr>
          <p:cNvSpPr txBox="1"/>
          <p:nvPr/>
        </p:nvSpPr>
        <p:spPr>
          <a:xfrm>
            <a:off x="4819624" y="2999900"/>
            <a:ext cx="2552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/>
              <a:t>-ing</a:t>
            </a:r>
            <a:r>
              <a:rPr lang="en-US" sz="2800" dirty="0"/>
              <a:t> + base form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5C8DC-D452-9234-E7B1-F5C136738FD9}"/>
              </a:ext>
            </a:extLst>
          </p:cNvPr>
          <p:cNvSpPr txBox="1"/>
          <p:nvPr/>
        </p:nvSpPr>
        <p:spPr>
          <a:xfrm>
            <a:off x="3837464" y="3816372"/>
            <a:ext cx="4517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Surf</a:t>
            </a:r>
            <a:r>
              <a:rPr lang="en-US" sz="2800" b="1" u="sng" dirty="0">
                <a:solidFill>
                  <a:srgbClr val="386546"/>
                </a:solidFill>
              </a:rPr>
              <a:t>ing</a:t>
            </a:r>
            <a:r>
              <a:rPr lang="en-US" sz="2800" b="1" dirty="0">
                <a:solidFill>
                  <a:srgbClr val="386546"/>
                </a:solidFill>
              </a:rPr>
              <a:t> </a:t>
            </a:r>
            <a:r>
              <a:rPr lang="en-US" sz="2800" dirty="0"/>
              <a:t>is her favorite activity.</a:t>
            </a:r>
          </a:p>
        </p:txBody>
      </p:sp>
    </p:spTree>
    <p:extLst>
      <p:ext uri="{BB962C8B-B14F-4D97-AF65-F5344CB8AC3E}">
        <p14:creationId xmlns:p14="http://schemas.microsoft.com/office/powerpoint/2010/main" val="273002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Participles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82DFFE91-F97E-034D-D3AA-5909C8C33FE6}"/>
              </a:ext>
            </a:extLst>
          </p:cNvPr>
          <p:cNvGrpSpPr/>
          <p:nvPr/>
        </p:nvGrpSpPr>
        <p:grpSpPr>
          <a:xfrm>
            <a:off x="3864562" y="1600200"/>
            <a:ext cx="4462876" cy="1623460"/>
            <a:chOff x="4018264" y="1600200"/>
            <a:chExt cx="4462876" cy="1623460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4018264" y="160574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Past participles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00800" y="160020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>
                  <a:solidFill>
                    <a:schemeClr val="bg1"/>
                  </a:solidFill>
                  <a:latin typeface="Calibri" panose="020F0502020204030204"/>
                </a:rPr>
                <a:t>Present participles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057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Participles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3" y="1419381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Past participle</a:t>
            </a:r>
            <a:r>
              <a:rPr lang="en-US" sz="2400" dirty="0">
                <a:solidFill>
                  <a:schemeClr val="bg1"/>
                </a:solidFill>
              </a:rPr>
              <a:t>: verbal that shows completed action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FD17B77-CB05-9BA0-CBD7-0E6806F0017E}"/>
              </a:ext>
            </a:extLst>
          </p:cNvPr>
          <p:cNvGrpSpPr/>
          <p:nvPr/>
        </p:nvGrpSpPr>
        <p:grpSpPr>
          <a:xfrm>
            <a:off x="3048001" y="2305875"/>
            <a:ext cx="2634553" cy="1017227"/>
            <a:chOff x="3048000" y="2673383"/>
            <a:chExt cx="2634553" cy="1017227"/>
          </a:xfrm>
        </p:grpSpPr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8CE3CFB4-254B-F1CA-B29B-486B91804EE5}"/>
                </a:ext>
              </a:extLst>
            </p:cNvPr>
            <p:cNvSpPr/>
            <p:nvPr/>
          </p:nvSpPr>
          <p:spPr>
            <a:xfrm>
              <a:off x="3048000" y="2811409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497A6A79-64B9-1848-CE80-91A2AFD33EE2}"/>
                </a:ext>
              </a:extLst>
            </p:cNvPr>
            <p:cNvSpPr/>
            <p:nvPr/>
          </p:nvSpPr>
          <p:spPr>
            <a:xfrm>
              <a:off x="3048000" y="3305416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0AF198-3734-A4CE-B610-314CFE59FC6D}"/>
                </a:ext>
              </a:extLst>
            </p:cNvPr>
            <p:cNvSpPr txBox="1"/>
            <p:nvPr/>
          </p:nvSpPr>
          <p:spPr>
            <a:xfrm>
              <a:off x="3581400" y="2673383"/>
              <a:ext cx="15004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adjective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B722118-9B6A-DEEC-BDA5-79B06E8B9CD4}"/>
                </a:ext>
              </a:extLst>
            </p:cNvPr>
            <p:cNvSpPr txBox="1"/>
            <p:nvPr/>
          </p:nvSpPr>
          <p:spPr>
            <a:xfrm>
              <a:off x="3581400" y="3167390"/>
              <a:ext cx="21011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perfect tense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F49D810-35CF-3BEF-3CA6-B7D3D235CFD1}"/>
              </a:ext>
            </a:extLst>
          </p:cNvPr>
          <p:cNvSpPr/>
          <p:nvPr/>
        </p:nvSpPr>
        <p:spPr>
          <a:xfrm>
            <a:off x="3048001" y="3458616"/>
            <a:ext cx="464617" cy="24716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86546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07D72D-12B5-4F02-DEA4-A25FFBEF1293}"/>
              </a:ext>
            </a:extLst>
          </p:cNvPr>
          <p:cNvSpPr txBox="1"/>
          <p:nvPr/>
        </p:nvSpPr>
        <p:spPr>
          <a:xfrm>
            <a:off x="3581401" y="3320590"/>
            <a:ext cx="3305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-ed, -en, -d, -t, -n, -ne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482B8B-612D-B5A6-F82F-EE293D7A87F5}"/>
              </a:ext>
            </a:extLst>
          </p:cNvPr>
          <p:cNvSpPr txBox="1"/>
          <p:nvPr/>
        </p:nvSpPr>
        <p:spPr>
          <a:xfrm>
            <a:off x="2628103" y="4102908"/>
            <a:ext cx="6935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Gerald </a:t>
            </a:r>
            <a:r>
              <a:rPr lang="en-US" sz="2800" b="1" dirty="0">
                <a:solidFill>
                  <a:srgbClr val="386546"/>
                </a:solidFill>
              </a:rPr>
              <a:t>was tire</a:t>
            </a:r>
            <a:r>
              <a:rPr lang="en-US" sz="2800" b="1" u="sng" dirty="0">
                <a:solidFill>
                  <a:srgbClr val="386546"/>
                </a:solidFill>
              </a:rPr>
              <a:t>d</a:t>
            </a:r>
            <a:r>
              <a:rPr lang="en-US" sz="2800" dirty="0"/>
              <a:t> after working two full shifts.</a:t>
            </a:r>
          </a:p>
        </p:txBody>
      </p:sp>
    </p:spTree>
    <p:extLst>
      <p:ext uri="{BB962C8B-B14F-4D97-AF65-F5344CB8AC3E}">
        <p14:creationId xmlns:p14="http://schemas.microsoft.com/office/powerpoint/2010/main" val="324245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Participles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EB01009-FD8C-863D-1BF7-3573CDC518DB}"/>
              </a:ext>
            </a:extLst>
          </p:cNvPr>
          <p:cNvSpPr txBox="1"/>
          <p:nvPr/>
        </p:nvSpPr>
        <p:spPr>
          <a:xfrm>
            <a:off x="5505994" y="2013383"/>
            <a:ext cx="70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tire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0A5B8D-29FE-109A-D5F4-A57E54DA49C4}"/>
              </a:ext>
            </a:extLst>
          </p:cNvPr>
          <p:cNvSpPr txBox="1"/>
          <p:nvPr/>
        </p:nvSpPr>
        <p:spPr>
          <a:xfrm>
            <a:off x="6829003" y="1990382"/>
            <a:ext cx="895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tire</a:t>
            </a:r>
            <a:r>
              <a:rPr lang="en-US" sz="2800" b="1" u="sng" dirty="0">
                <a:solidFill>
                  <a:srgbClr val="386546"/>
                </a:solidFill>
              </a:rPr>
              <a:t>d</a:t>
            </a:r>
            <a:endParaRPr lang="en-US" sz="2800" dirty="0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EDFA952E-3C69-4463-E4E9-6CFB21BB1FA9}"/>
              </a:ext>
            </a:extLst>
          </p:cNvPr>
          <p:cNvSpPr/>
          <p:nvPr/>
        </p:nvSpPr>
        <p:spPr>
          <a:xfrm>
            <a:off x="6263974" y="2151409"/>
            <a:ext cx="464617" cy="24716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6951384-40AC-5A82-6CA4-CB589D6D16E7}"/>
              </a:ext>
            </a:extLst>
          </p:cNvPr>
          <p:cNvSpPr txBox="1"/>
          <p:nvPr/>
        </p:nvSpPr>
        <p:spPr>
          <a:xfrm>
            <a:off x="5509155" y="2763280"/>
            <a:ext cx="665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eat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EA13CA-0B70-DF38-DCCF-5841DFB8825A}"/>
              </a:ext>
            </a:extLst>
          </p:cNvPr>
          <p:cNvSpPr txBox="1"/>
          <p:nvPr/>
        </p:nvSpPr>
        <p:spPr>
          <a:xfrm>
            <a:off x="6829003" y="2783655"/>
            <a:ext cx="1034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eaten</a:t>
            </a:r>
            <a:endParaRPr lang="en-US" sz="2800" dirty="0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CA44E40E-4750-88EA-0335-F1D5740CA30B}"/>
              </a:ext>
            </a:extLst>
          </p:cNvPr>
          <p:cNvSpPr/>
          <p:nvPr/>
        </p:nvSpPr>
        <p:spPr>
          <a:xfrm rot="18973330">
            <a:off x="6726528" y="3305415"/>
            <a:ext cx="464617" cy="24716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BD20D1-CC45-C787-0DB7-6623C9032A27}"/>
              </a:ext>
            </a:extLst>
          </p:cNvPr>
          <p:cNvSpPr txBox="1"/>
          <p:nvPr/>
        </p:nvSpPr>
        <p:spPr>
          <a:xfrm>
            <a:off x="6161042" y="3468882"/>
            <a:ext cx="661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4D57DC-0AE4-0787-F0A3-D3A192E23110}"/>
              </a:ext>
            </a:extLst>
          </p:cNvPr>
          <p:cNvSpPr txBox="1"/>
          <p:nvPr/>
        </p:nvSpPr>
        <p:spPr>
          <a:xfrm>
            <a:off x="4086204" y="1990382"/>
            <a:ext cx="1415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Regular</a:t>
            </a:r>
            <a:r>
              <a:rPr lang="en-US" sz="2800" dirty="0"/>
              <a:t>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D0AF62-57C6-59F3-42E6-5938E6ADB293}"/>
              </a:ext>
            </a:extLst>
          </p:cNvPr>
          <p:cNvSpPr txBox="1"/>
          <p:nvPr/>
        </p:nvSpPr>
        <p:spPr>
          <a:xfrm>
            <a:off x="3934304" y="2767952"/>
            <a:ext cx="1567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Irregular</a:t>
            </a:r>
            <a:r>
              <a:rPr lang="en-US" sz="2800" dirty="0"/>
              <a:t>: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D63149AE-F8DB-8DBA-B3E2-E713030FF7B8}"/>
              </a:ext>
            </a:extLst>
          </p:cNvPr>
          <p:cNvSpPr/>
          <p:nvPr/>
        </p:nvSpPr>
        <p:spPr>
          <a:xfrm rot="3202478">
            <a:off x="5847339" y="3322457"/>
            <a:ext cx="464617" cy="24716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6069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black"/>
                </a:solidFill>
                <a:latin typeface="Century Gothic" panose="020B0502020202020204" pitchFamily="34" charset="0"/>
              </a:rPr>
              <a:t>Participles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946314C-E0A0-32CA-AA17-205E9F843489}"/>
              </a:ext>
            </a:extLst>
          </p:cNvPr>
          <p:cNvSpPr/>
          <p:nvPr/>
        </p:nvSpPr>
        <p:spPr>
          <a:xfrm>
            <a:off x="2066923" y="1419381"/>
            <a:ext cx="8058154" cy="73152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Present participle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FD17B77-CB05-9BA0-CBD7-0E6806F0017E}"/>
              </a:ext>
            </a:extLst>
          </p:cNvPr>
          <p:cNvGrpSpPr/>
          <p:nvPr/>
        </p:nvGrpSpPr>
        <p:grpSpPr>
          <a:xfrm>
            <a:off x="3048001" y="2305875"/>
            <a:ext cx="3266584" cy="1017227"/>
            <a:chOff x="3048000" y="2673383"/>
            <a:chExt cx="3266584" cy="1017227"/>
          </a:xfrm>
        </p:grpSpPr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8CE3CFB4-254B-F1CA-B29B-486B91804EE5}"/>
                </a:ext>
              </a:extLst>
            </p:cNvPr>
            <p:cNvSpPr/>
            <p:nvPr/>
          </p:nvSpPr>
          <p:spPr>
            <a:xfrm>
              <a:off x="3048000" y="2811409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497A6A79-64B9-1848-CE80-91A2AFD33EE2}"/>
                </a:ext>
              </a:extLst>
            </p:cNvPr>
            <p:cNvSpPr/>
            <p:nvPr/>
          </p:nvSpPr>
          <p:spPr>
            <a:xfrm>
              <a:off x="3048000" y="3305416"/>
              <a:ext cx="464617" cy="247168"/>
            </a:xfrm>
            <a:prstGeom prst="right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86546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0AF198-3734-A4CE-B610-314CFE59FC6D}"/>
                </a:ext>
              </a:extLst>
            </p:cNvPr>
            <p:cNvSpPr txBox="1"/>
            <p:nvPr/>
          </p:nvSpPr>
          <p:spPr>
            <a:xfrm>
              <a:off x="3581400" y="2673383"/>
              <a:ext cx="15004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adjective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B722118-9B6A-DEEC-BDA5-79B06E8B9CD4}"/>
                </a:ext>
              </a:extLst>
            </p:cNvPr>
            <p:cNvSpPr txBox="1"/>
            <p:nvPr/>
          </p:nvSpPr>
          <p:spPr>
            <a:xfrm>
              <a:off x="3581400" y="3167390"/>
              <a:ext cx="27331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progressive tense</a:t>
              </a:r>
            </a:p>
          </p:txBody>
        </p:sp>
      </p:grp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F49D810-35CF-3BEF-3CA6-B7D3D235CFD1}"/>
              </a:ext>
            </a:extLst>
          </p:cNvPr>
          <p:cNvSpPr/>
          <p:nvPr/>
        </p:nvSpPr>
        <p:spPr>
          <a:xfrm>
            <a:off x="3048001" y="3458616"/>
            <a:ext cx="464617" cy="247168"/>
          </a:xfrm>
          <a:prstGeom prst="right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86546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07D72D-12B5-4F02-DEA4-A25FFBEF1293}"/>
              </a:ext>
            </a:extLst>
          </p:cNvPr>
          <p:cNvSpPr txBox="1"/>
          <p:nvPr/>
        </p:nvSpPr>
        <p:spPr>
          <a:xfrm>
            <a:off x="3581401" y="3320590"/>
            <a:ext cx="2546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-ing </a:t>
            </a:r>
            <a:r>
              <a:rPr lang="en-US" sz="2800" dirty="0"/>
              <a:t>+ base form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482B8B-612D-B5A6-F82F-EE293D7A87F5}"/>
              </a:ext>
            </a:extLst>
          </p:cNvPr>
          <p:cNvSpPr txBox="1"/>
          <p:nvPr/>
        </p:nvSpPr>
        <p:spPr>
          <a:xfrm>
            <a:off x="3095563" y="4166932"/>
            <a:ext cx="6000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Glimmer</a:t>
            </a:r>
            <a:r>
              <a:rPr lang="en-US" sz="2800" b="1" u="sng" dirty="0">
                <a:solidFill>
                  <a:srgbClr val="386546"/>
                </a:solidFill>
              </a:rPr>
              <a:t>ing</a:t>
            </a:r>
            <a:r>
              <a:rPr lang="en-US" sz="2800" dirty="0"/>
              <a:t> water surrounded the boat.</a:t>
            </a:r>
          </a:p>
        </p:txBody>
      </p:sp>
    </p:spTree>
    <p:extLst>
      <p:ext uri="{BB962C8B-B14F-4D97-AF65-F5344CB8AC3E}">
        <p14:creationId xmlns:p14="http://schemas.microsoft.com/office/powerpoint/2010/main" val="1247516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84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723</Words>
  <Application>Microsoft Office PowerPoint</Application>
  <PresentationFormat>Widescreen</PresentationFormat>
  <Paragraphs>86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Symbol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10</cp:revision>
  <dcterms:created xsi:type="dcterms:W3CDTF">2015-06-23T17:16:01Z</dcterms:created>
  <dcterms:modified xsi:type="dcterms:W3CDTF">2023-03-14T19:22:18Z</dcterms:modified>
</cp:coreProperties>
</file>