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3"/>
  </p:notesMasterIdLst>
  <p:sldIdLst>
    <p:sldId id="293" r:id="rId3"/>
    <p:sldId id="351" r:id="rId4"/>
    <p:sldId id="379" r:id="rId5"/>
    <p:sldId id="380" r:id="rId6"/>
    <p:sldId id="381" r:id="rId7"/>
    <p:sldId id="382" r:id="rId8"/>
    <p:sldId id="383" r:id="rId9"/>
    <p:sldId id="384" r:id="rId10"/>
    <p:sldId id="385"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C7D4CB"/>
    <a:srgbClr val="CCA49C"/>
    <a:srgbClr val="314C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44" autoAdjust="0"/>
    <p:restoredTop sz="79172" autoAdjust="0"/>
  </p:normalViewPr>
  <p:slideViewPr>
    <p:cSldViewPr>
      <p:cViewPr varScale="1">
        <p:scale>
          <a:sx n="63" d="100"/>
          <a:sy n="63" d="100"/>
        </p:scale>
        <p:origin x="1493"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3BC8C3-96F9-4D32-946A-7B29F5F84B03}" type="datetimeFigureOut">
              <a:rPr lang="en-US" smtClean="0"/>
              <a:t>3/20/2023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DAA6AA-F565-4C8E-9455-DBF222A6DE6A}" type="slidenum">
              <a:rPr lang="en-US" smtClean="0"/>
              <a:t>‹#›</a:t>
            </a:fld>
            <a:endParaRPr lang="en-US"/>
          </a:p>
        </p:txBody>
      </p:sp>
    </p:spTree>
    <p:extLst>
      <p:ext uri="{BB962C8B-B14F-4D97-AF65-F5344CB8AC3E}">
        <p14:creationId xmlns:p14="http://schemas.microsoft.com/office/powerpoint/2010/main" val="3655971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Perfect and Progressive Tenses</a:t>
            </a:r>
          </a:p>
        </p:txBody>
      </p:sp>
      <p:sp>
        <p:nvSpPr>
          <p:cNvPr id="4" name="Slide Number Placeholder 3"/>
          <p:cNvSpPr>
            <a:spLocks noGrp="1"/>
          </p:cNvSpPr>
          <p:nvPr>
            <p:ph type="sldNum" sz="quarter" idx="5"/>
          </p:nvPr>
        </p:nvSpPr>
        <p:spPr/>
        <p:txBody>
          <a:bodyPr/>
          <a:lstStyle/>
          <a:p>
            <a:fld id="{1FDAA6AA-F565-4C8E-9455-DBF222A6DE6A}" type="slidenum">
              <a:rPr lang="en-US" smtClean="0"/>
              <a:t>1</a:t>
            </a:fld>
            <a:endParaRPr lang="en-US"/>
          </a:p>
        </p:txBody>
      </p:sp>
    </p:spTree>
    <p:extLst>
      <p:ext uri="{BB962C8B-B14F-4D97-AF65-F5344CB8AC3E}">
        <p14:creationId xmlns:p14="http://schemas.microsoft.com/office/powerpoint/2010/main" val="39987331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Verbs can be complex, but it’s because they’re so essential. </a:t>
            </a:r>
            <a:r>
              <a:rPr lang="en-US" sz="1800">
                <a:effectLst/>
                <a:latin typeface="Calibri" panose="020F0502020204030204" pitchFamily="34" charset="0"/>
                <a:ea typeface="Calibri" panose="020F0502020204030204" pitchFamily="34" charset="0"/>
                <a:cs typeface="Times New Roman" panose="02020603050405020304" pitchFamily="18" charset="0"/>
              </a:rPr>
              <a:t>By mastering this information, you will be well prepared to use verbs for effective communication.</a:t>
            </a:r>
          </a:p>
        </p:txBody>
      </p:sp>
      <p:sp>
        <p:nvSpPr>
          <p:cNvPr id="4" name="Slide Number Placeholder 3"/>
          <p:cNvSpPr>
            <a:spLocks noGrp="1"/>
          </p:cNvSpPr>
          <p:nvPr>
            <p:ph type="sldNum" sz="quarter" idx="10"/>
          </p:nvPr>
        </p:nvSpPr>
        <p:spPr/>
        <p:txBody>
          <a:bodyPr/>
          <a:lstStyle/>
          <a:p>
            <a:fld id="{1FDAA6AA-F565-4C8E-9455-DBF222A6DE6A}" type="slidenum">
              <a:rPr lang="en-US" smtClean="0"/>
              <a:t>10</a:t>
            </a:fld>
            <a:endParaRPr lang="en-US"/>
          </a:p>
        </p:txBody>
      </p:sp>
    </p:spTree>
    <p:extLst>
      <p:ext uri="{BB962C8B-B14F-4D97-AF65-F5344CB8AC3E}">
        <p14:creationId xmlns:p14="http://schemas.microsoft.com/office/powerpoint/2010/main" val="2769776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simple verb tenses (past, present, and future) are useful for indicating </a:t>
            </a:r>
            <a:r>
              <a:rPr lang="en-US" sz="1800">
                <a:effectLst/>
                <a:latin typeface="Calibri" panose="020F0502020204030204" pitchFamily="34" charset="0"/>
                <a:ea typeface="Calibri" panose="020F0502020204030204" pitchFamily="34" charset="0"/>
                <a:cs typeface="Times New Roman" panose="02020603050405020304" pitchFamily="18" charset="0"/>
              </a:rPr>
              <a:t>when actions take </a:t>
            </a:r>
            <a:r>
              <a:rPr lang="en-US" sz="1800" dirty="0">
                <a:effectLst/>
                <a:latin typeface="Calibri" panose="020F0502020204030204" pitchFamily="34" charset="0"/>
                <a:ea typeface="Calibri" panose="020F0502020204030204" pitchFamily="34" charset="0"/>
                <a:cs typeface="Times New Roman" panose="02020603050405020304" pitchFamily="18" charset="0"/>
              </a:rPr>
              <a:t>place. However, they’re not always enough on their own. The perfect and progressive tenses build upon the simple tenses so that you can speak and write more specifically about when actions or events occur.</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video will review:</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Perfect Tense and</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Progressive Tense</a:t>
            </a:r>
          </a:p>
        </p:txBody>
      </p:sp>
      <p:sp>
        <p:nvSpPr>
          <p:cNvPr id="4" name="Slide Number Placeholder 3"/>
          <p:cNvSpPr>
            <a:spLocks noGrp="1"/>
          </p:cNvSpPr>
          <p:nvPr>
            <p:ph type="sldNum" sz="quarter" idx="5"/>
          </p:nvPr>
        </p:nvSpPr>
        <p:spPr/>
        <p:txBody>
          <a:bodyPr/>
          <a:lstStyle/>
          <a:p>
            <a:fld id="{1FDAA6AA-F565-4C8E-9455-DBF222A6DE6A}" type="slidenum">
              <a:rPr lang="en-US" smtClean="0"/>
              <a:t>2</a:t>
            </a:fld>
            <a:endParaRPr lang="en-US"/>
          </a:p>
        </p:txBody>
      </p:sp>
    </p:spTree>
    <p:extLst>
      <p:ext uri="{BB962C8B-B14F-4D97-AF65-F5344CB8AC3E}">
        <p14:creationId xmlns:p14="http://schemas.microsoft.com/office/powerpoint/2010/main" val="897234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Perfect Tense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three perfect tenses: past-perfect, present-perfect, and future-perfect. There are also three progressive tenses: past-progressive, present-progressive, and future-progressive. Let’s start with the perfect tenses.</a:t>
            </a:r>
          </a:p>
        </p:txBody>
      </p:sp>
      <p:sp>
        <p:nvSpPr>
          <p:cNvPr id="4" name="Slide Number Placeholder 3"/>
          <p:cNvSpPr>
            <a:spLocks noGrp="1"/>
          </p:cNvSpPr>
          <p:nvPr>
            <p:ph type="sldNum" sz="quarter" idx="5"/>
          </p:nvPr>
        </p:nvSpPr>
        <p:spPr/>
        <p:txBody>
          <a:bodyPr/>
          <a:lstStyle/>
          <a:p>
            <a:fld id="{1FDAA6AA-F565-4C8E-9455-DBF222A6DE6A}" type="slidenum">
              <a:rPr lang="en-US" smtClean="0"/>
              <a:t>3</a:t>
            </a:fld>
            <a:endParaRPr lang="en-US"/>
          </a:p>
        </p:txBody>
      </p:sp>
    </p:spTree>
    <p:extLst>
      <p:ext uri="{BB962C8B-B14F-4D97-AF65-F5344CB8AC3E}">
        <p14:creationId xmlns:p14="http://schemas.microsoft.com/office/powerpoint/2010/main" val="1322992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Past-perfect tense describes a past action that was completed before another action that was also completed in the past. It’s formed by combining “had” (the past-tense form of “have”) with a past participle.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After she had practiced for hours, Kara could finally play the whole song.</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“had” is combined with the past participle “practiced.” This helps us know that, while both the practicing and the playing happened in the past, the practicing was completed first.</a:t>
            </a:r>
          </a:p>
        </p:txBody>
      </p:sp>
      <p:sp>
        <p:nvSpPr>
          <p:cNvPr id="4" name="Slide Number Placeholder 3"/>
          <p:cNvSpPr>
            <a:spLocks noGrp="1"/>
          </p:cNvSpPr>
          <p:nvPr>
            <p:ph type="sldNum" sz="quarter" idx="5"/>
          </p:nvPr>
        </p:nvSpPr>
        <p:spPr/>
        <p:txBody>
          <a:bodyPr/>
          <a:lstStyle/>
          <a:p>
            <a:fld id="{1FDAA6AA-F565-4C8E-9455-DBF222A6DE6A}" type="slidenum">
              <a:rPr lang="en-US" smtClean="0"/>
              <a:t>4</a:t>
            </a:fld>
            <a:endParaRPr lang="en-US"/>
          </a:p>
        </p:txBody>
      </p:sp>
    </p:spTree>
    <p:extLst>
      <p:ext uri="{BB962C8B-B14F-4D97-AF65-F5344CB8AC3E}">
        <p14:creationId xmlns:p14="http://schemas.microsoft.com/office/powerpoint/2010/main" val="1641373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Present-perfect tense describes an action that began in the past and continues in the present. It’s formed by combining the correct form of the helping verb “have” with a past participle. The only time you use “has” instead of “have” is with third-person singular nouns. Let’s review some examples: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have watched Shark Week every year since it started.</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subject, “we,” is plural, so the helping verb “have” is combined with the past participle “watched.” This indicates that the speakers began watching Shark Week in the past and continue to do so now. Here’s another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dough has risen for two days.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subject, “dough,” is third-person singular, so the helping verb “has” is combined with the past participle “risen.” This indicates that the dough began rising in the past and continues to do so.</a:t>
            </a:r>
          </a:p>
        </p:txBody>
      </p:sp>
      <p:sp>
        <p:nvSpPr>
          <p:cNvPr id="4" name="Slide Number Placeholder 3"/>
          <p:cNvSpPr>
            <a:spLocks noGrp="1"/>
          </p:cNvSpPr>
          <p:nvPr>
            <p:ph type="sldNum" sz="quarter" idx="5"/>
          </p:nvPr>
        </p:nvSpPr>
        <p:spPr/>
        <p:txBody>
          <a:bodyPr/>
          <a:lstStyle/>
          <a:p>
            <a:fld id="{1FDAA6AA-F565-4C8E-9455-DBF222A6DE6A}" type="slidenum">
              <a:rPr lang="en-US" smtClean="0"/>
              <a:t>5</a:t>
            </a:fld>
            <a:endParaRPr lang="en-US"/>
          </a:p>
        </p:txBody>
      </p:sp>
    </p:spTree>
    <p:extLst>
      <p:ext uri="{BB962C8B-B14F-4D97-AF65-F5344CB8AC3E}">
        <p14:creationId xmlns:p14="http://schemas.microsoft.com/office/powerpoint/2010/main" val="4226576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Future-perfect tense indicates a future action that will be completed before another future action. It’s formed by combining “will have” with a past participle.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By tomorrow evening, I will have completed five marathons.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past participle “completed” is combined with “will have” to indicate that crossing the finish line is a future event that must be finished before the second future event: doing five marathons.</a:t>
            </a:r>
          </a:p>
        </p:txBody>
      </p:sp>
      <p:sp>
        <p:nvSpPr>
          <p:cNvPr id="4" name="Slide Number Placeholder 3"/>
          <p:cNvSpPr>
            <a:spLocks noGrp="1"/>
          </p:cNvSpPr>
          <p:nvPr>
            <p:ph type="sldNum" sz="quarter" idx="5"/>
          </p:nvPr>
        </p:nvSpPr>
        <p:spPr/>
        <p:txBody>
          <a:bodyPr/>
          <a:lstStyle/>
          <a:p>
            <a:fld id="{1FDAA6AA-F565-4C8E-9455-DBF222A6DE6A}" type="slidenum">
              <a:rPr lang="en-US" smtClean="0"/>
              <a:t>6</a:t>
            </a:fld>
            <a:endParaRPr lang="en-US"/>
          </a:p>
        </p:txBody>
      </p:sp>
    </p:spTree>
    <p:extLst>
      <p:ext uri="{BB962C8B-B14F-4D97-AF65-F5344CB8AC3E}">
        <p14:creationId xmlns:p14="http://schemas.microsoft.com/office/powerpoint/2010/main" val="2294058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We’ve reviewed the perfect tenses. Now, let’s cover the progressive tenses. Past-progressive tense can describe three types of actions:</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An action that was already in progress in the past</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Multiple actions that happened at the same time in the past, or</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An action that took place over time in the past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It’s formed by using the past-tense form of the verb “be” with a present participle.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 was trying to sleep.</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“Was,” the past-tense form of “be,” is combined with “trying,” a present participle. This indicates that the action took place over time in the past.</a:t>
            </a:r>
          </a:p>
        </p:txBody>
      </p:sp>
      <p:sp>
        <p:nvSpPr>
          <p:cNvPr id="4" name="Slide Number Placeholder 3"/>
          <p:cNvSpPr>
            <a:spLocks noGrp="1"/>
          </p:cNvSpPr>
          <p:nvPr>
            <p:ph type="sldNum" sz="quarter" idx="5"/>
          </p:nvPr>
        </p:nvSpPr>
        <p:spPr/>
        <p:txBody>
          <a:bodyPr/>
          <a:lstStyle/>
          <a:p>
            <a:fld id="{1FDAA6AA-F565-4C8E-9455-DBF222A6DE6A}" type="slidenum">
              <a:rPr lang="en-US" smtClean="0"/>
              <a:t>7</a:t>
            </a:fld>
            <a:endParaRPr lang="en-US"/>
          </a:p>
        </p:txBody>
      </p:sp>
    </p:spTree>
    <p:extLst>
      <p:ext uri="{BB962C8B-B14F-4D97-AF65-F5344CB8AC3E}">
        <p14:creationId xmlns:p14="http://schemas.microsoft.com/office/powerpoint/2010/main" val="3437335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Present-progressive tense can also describe three types of actions:</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 recurring action</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An ongoing action, or</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An action that will happen in the near future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It’s formed using the present-tense form of the verb “be” and a present participle.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going to be warm tomorrow.</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“Is,” the present-tense form of “be,” is combined with “going,” a present participle. This indicates that the event will happen in the near future.</a:t>
            </a:r>
          </a:p>
        </p:txBody>
      </p:sp>
      <p:sp>
        <p:nvSpPr>
          <p:cNvPr id="4" name="Slide Number Placeholder 3"/>
          <p:cNvSpPr>
            <a:spLocks noGrp="1"/>
          </p:cNvSpPr>
          <p:nvPr>
            <p:ph type="sldNum" sz="quarter" idx="5"/>
          </p:nvPr>
        </p:nvSpPr>
        <p:spPr/>
        <p:txBody>
          <a:bodyPr/>
          <a:lstStyle/>
          <a:p>
            <a:fld id="{1FDAA6AA-F565-4C8E-9455-DBF222A6DE6A}" type="slidenum">
              <a:rPr lang="en-US" smtClean="0"/>
              <a:t>8</a:t>
            </a:fld>
            <a:endParaRPr lang="en-US"/>
          </a:p>
        </p:txBody>
      </p:sp>
    </p:spTree>
    <p:extLst>
      <p:ext uri="{BB962C8B-B14F-4D97-AF65-F5344CB8AC3E}">
        <p14:creationId xmlns:p14="http://schemas.microsoft.com/office/powerpoint/2010/main" val="35635218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future-progressive tense describes events that will happen in the future. It is formed by combining the verb phrase “will be” and a present participle. Here’s an example: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eggs will be hatching in July.</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“Will be” is combined with the present participle “hatching” to indicate a future event.</a:t>
            </a:r>
          </a:p>
        </p:txBody>
      </p:sp>
      <p:sp>
        <p:nvSpPr>
          <p:cNvPr id="4" name="Slide Number Placeholder 3"/>
          <p:cNvSpPr>
            <a:spLocks noGrp="1"/>
          </p:cNvSpPr>
          <p:nvPr>
            <p:ph type="sldNum" sz="quarter" idx="5"/>
          </p:nvPr>
        </p:nvSpPr>
        <p:spPr/>
        <p:txBody>
          <a:bodyPr/>
          <a:lstStyle/>
          <a:p>
            <a:fld id="{1FDAA6AA-F565-4C8E-9455-DBF222A6DE6A}" type="slidenum">
              <a:rPr lang="en-US" smtClean="0"/>
              <a:t>9</a:t>
            </a:fld>
            <a:endParaRPr lang="en-US"/>
          </a:p>
        </p:txBody>
      </p:sp>
    </p:spTree>
    <p:extLst>
      <p:ext uri="{BB962C8B-B14F-4D97-AF65-F5344CB8AC3E}">
        <p14:creationId xmlns:p14="http://schemas.microsoft.com/office/powerpoint/2010/main" val="2393782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75674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266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6734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12048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215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26276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71724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07540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30706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562165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3720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75681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95686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43346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43634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7437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3775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3606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1477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2251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59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3/20/2023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889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7C8C5-FF2F-4E2D-8173-D04F3DE74409}" type="datetimeFigureOut">
              <a:rPr lang="en-US" smtClean="0">
                <a:solidFill>
                  <a:prstClr val="black">
                    <a:tint val="75000"/>
                  </a:prstClr>
                </a:solidFill>
              </a:rPr>
              <a:pPr/>
              <a:t>3/20/2023</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E26B-0325-49CC-AE5B-6FC0E1631B8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359734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3/20/2023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75781430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Perfect and Progressive Tenses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70178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107996"/>
          </a:xfrm>
          <a:prstGeom prst="rect">
            <a:avLst/>
          </a:prstGeom>
          <a:noFill/>
        </p:spPr>
        <p:txBody>
          <a:bodyPr wrap="square" rtlCol="0">
            <a:spAutoFit/>
          </a:bodyPr>
          <a:lstStyle/>
          <a:p>
            <a:pPr marL="285750" indent="-285750">
              <a:buFont typeface="Arial" panose="020B0604020202020204" pitchFamily="34" charset="0"/>
              <a:buChar char="•"/>
            </a:pPr>
            <a:r>
              <a:rPr lang="en-US" sz="2400" dirty="0"/>
              <a:t>Perfect Tense</a:t>
            </a:r>
          </a:p>
          <a:p>
            <a:pPr marL="285750" indent="-285750">
              <a:buFont typeface="Arial" panose="020B0604020202020204" pitchFamily="34" charset="0"/>
              <a:buChar char="•"/>
            </a:pPr>
            <a:r>
              <a:rPr lang="en-US" sz="2400" dirty="0"/>
              <a:t>Progressive Tense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Perfect and Progressive Tenses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8BDBE6C7-722F-144A-4430-0DF31F44B213}"/>
              </a:ext>
            </a:extLst>
          </p:cNvPr>
          <p:cNvGrpSpPr/>
          <p:nvPr/>
        </p:nvGrpSpPr>
        <p:grpSpPr>
          <a:xfrm>
            <a:off x="1881188" y="1612191"/>
            <a:ext cx="8429623" cy="3252040"/>
            <a:chOff x="-90506" y="1821206"/>
            <a:chExt cx="9354257" cy="3298655"/>
          </a:xfrm>
          <a:solidFill>
            <a:srgbClr val="386546"/>
          </a:solidFill>
        </p:grpSpPr>
        <p:grpSp>
          <p:nvGrpSpPr>
            <p:cNvPr id="10" name="Group 9">
              <a:extLst>
                <a:ext uri="{FF2B5EF4-FFF2-40B4-BE49-F238E27FC236}">
                  <a16:creationId xmlns:a16="http://schemas.microsoft.com/office/drawing/2014/main" id="{A386983E-B594-CD4E-7B96-0A3089490822}"/>
                </a:ext>
              </a:extLst>
            </p:cNvPr>
            <p:cNvGrpSpPr/>
            <p:nvPr/>
          </p:nvGrpSpPr>
          <p:grpSpPr>
            <a:xfrm>
              <a:off x="-90506" y="1821206"/>
              <a:ext cx="9354257" cy="3298655"/>
              <a:chOff x="-90506" y="1821206"/>
              <a:chExt cx="9354257" cy="3298655"/>
            </a:xfrm>
            <a:grpFill/>
          </p:grpSpPr>
          <p:sp>
            <p:nvSpPr>
              <p:cNvPr id="14" name="Rectangle 13">
                <a:extLst>
                  <a:ext uri="{FF2B5EF4-FFF2-40B4-BE49-F238E27FC236}">
                    <a16:creationId xmlns:a16="http://schemas.microsoft.com/office/drawing/2014/main" id="{B9343E31-FCCA-1626-9FF7-4CA7A43899CB}"/>
                  </a:ext>
                </a:extLst>
              </p:cNvPr>
              <p:cNvSpPr/>
              <p:nvPr/>
            </p:nvSpPr>
            <p:spPr>
              <a:xfrm>
                <a:off x="-90506" y="1821206"/>
                <a:ext cx="4631377"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2313B5A-E31B-5189-97AB-2629E2F340EC}"/>
                  </a:ext>
                </a:extLst>
              </p:cNvPr>
              <p:cNvSpPr/>
              <p:nvPr/>
            </p:nvSpPr>
            <p:spPr>
              <a:xfrm>
                <a:off x="4632374" y="1821206"/>
                <a:ext cx="4631377" cy="329865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06DD5F8-EF4E-6837-3B15-60DBECF37045}"/>
                  </a:ext>
                </a:extLst>
              </p:cNvPr>
              <p:cNvSpPr/>
              <p:nvPr/>
            </p:nvSpPr>
            <p:spPr>
              <a:xfrm>
                <a:off x="4206109" y="3036198"/>
                <a:ext cx="751943" cy="740213"/>
              </a:xfrm>
              <a:prstGeom prst="ellipse">
                <a:avLst/>
              </a:prstGeom>
              <a:solidFill>
                <a:srgbClr val="C7D4CB"/>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&amp;</a:t>
                </a:r>
                <a:endParaRPr lang="en-US" sz="4000" b="1" dirty="0">
                  <a:solidFill>
                    <a:schemeClr val="tx1"/>
                  </a:solidFill>
                </a:endParaRPr>
              </a:p>
            </p:txBody>
          </p:sp>
        </p:grpSp>
        <p:sp>
          <p:nvSpPr>
            <p:cNvPr id="11" name="TextBox 10">
              <a:extLst>
                <a:ext uri="{FF2B5EF4-FFF2-40B4-BE49-F238E27FC236}">
                  <a16:creationId xmlns:a16="http://schemas.microsoft.com/office/drawing/2014/main" id="{3816E413-40CB-5961-9018-7AE472D7242A}"/>
                </a:ext>
              </a:extLst>
            </p:cNvPr>
            <p:cNvSpPr txBox="1"/>
            <p:nvPr/>
          </p:nvSpPr>
          <p:spPr>
            <a:xfrm>
              <a:off x="562406" y="2836060"/>
              <a:ext cx="3325552" cy="1592160"/>
            </a:xfrm>
            <a:prstGeom prst="rect">
              <a:avLst/>
            </a:prstGeom>
            <a:noFill/>
          </p:spPr>
          <p:txBody>
            <a:bodyPr wrap="square" rtlCol="0" anchor="ctr">
              <a:spAutoFit/>
            </a:bodyPr>
            <a:lstStyle/>
            <a:p>
              <a:pPr algn="ctr"/>
              <a:r>
                <a:rPr lang="en-US" sz="3200" dirty="0"/>
                <a:t>Past-perfect</a:t>
              </a:r>
            </a:p>
            <a:p>
              <a:pPr algn="ctr"/>
              <a:r>
                <a:rPr lang="en-US" sz="3200" dirty="0"/>
                <a:t>Present-perfect</a:t>
              </a:r>
            </a:p>
            <a:p>
              <a:pPr algn="ctr"/>
              <a:r>
                <a:rPr lang="en-US" sz="3200" dirty="0"/>
                <a:t>Future-perfect</a:t>
              </a:r>
            </a:p>
          </p:txBody>
        </p:sp>
      </p:grpSp>
      <p:sp>
        <p:nvSpPr>
          <p:cNvPr id="2" name="TextBox 1">
            <a:extLst>
              <a:ext uri="{FF2B5EF4-FFF2-40B4-BE49-F238E27FC236}">
                <a16:creationId xmlns:a16="http://schemas.microsoft.com/office/drawing/2014/main" id="{D1C90871-45B8-C66D-5822-E4AB86436665}"/>
              </a:ext>
            </a:extLst>
          </p:cNvPr>
          <p:cNvSpPr txBox="1"/>
          <p:nvPr/>
        </p:nvSpPr>
        <p:spPr>
          <a:xfrm>
            <a:off x="3271827" y="1816120"/>
            <a:ext cx="1392304" cy="584775"/>
          </a:xfrm>
          <a:prstGeom prst="rect">
            <a:avLst/>
          </a:prstGeom>
          <a:noFill/>
        </p:spPr>
        <p:txBody>
          <a:bodyPr wrap="none" rtlCol="0">
            <a:spAutoFit/>
          </a:bodyPr>
          <a:lstStyle/>
          <a:p>
            <a:pPr algn="ctr"/>
            <a:r>
              <a:rPr lang="en-US" sz="3200" b="1" dirty="0"/>
              <a:t>Perfect</a:t>
            </a:r>
            <a:endParaRPr lang="en-US" b="1" dirty="0"/>
          </a:p>
        </p:txBody>
      </p:sp>
      <p:sp>
        <p:nvSpPr>
          <p:cNvPr id="17" name="TextBox 16">
            <a:extLst>
              <a:ext uri="{FF2B5EF4-FFF2-40B4-BE49-F238E27FC236}">
                <a16:creationId xmlns:a16="http://schemas.microsoft.com/office/drawing/2014/main" id="{AAE2BA7C-C2C5-6586-7D49-B279887165AD}"/>
              </a:ext>
            </a:extLst>
          </p:cNvPr>
          <p:cNvSpPr txBox="1"/>
          <p:nvPr/>
        </p:nvSpPr>
        <p:spPr>
          <a:xfrm>
            <a:off x="7158151" y="1816119"/>
            <a:ext cx="2131737" cy="584775"/>
          </a:xfrm>
          <a:prstGeom prst="rect">
            <a:avLst/>
          </a:prstGeom>
          <a:noFill/>
        </p:spPr>
        <p:txBody>
          <a:bodyPr wrap="none" rtlCol="0">
            <a:spAutoFit/>
          </a:bodyPr>
          <a:lstStyle/>
          <a:p>
            <a:pPr algn="ctr"/>
            <a:r>
              <a:rPr lang="en-US" sz="3200" b="1" dirty="0"/>
              <a:t>Progressive</a:t>
            </a:r>
            <a:endParaRPr lang="en-US" b="1" dirty="0"/>
          </a:p>
        </p:txBody>
      </p:sp>
      <p:sp>
        <p:nvSpPr>
          <p:cNvPr id="18" name="TextBox 17">
            <a:extLst>
              <a:ext uri="{FF2B5EF4-FFF2-40B4-BE49-F238E27FC236}">
                <a16:creationId xmlns:a16="http://schemas.microsoft.com/office/drawing/2014/main" id="{A5E64B60-4220-1E7D-7DCE-36BED081ED37}"/>
              </a:ext>
            </a:extLst>
          </p:cNvPr>
          <p:cNvSpPr txBox="1"/>
          <p:nvPr/>
        </p:nvSpPr>
        <p:spPr>
          <a:xfrm>
            <a:off x="6525817" y="2612704"/>
            <a:ext cx="3599828" cy="1569660"/>
          </a:xfrm>
          <a:prstGeom prst="rect">
            <a:avLst/>
          </a:prstGeom>
          <a:noFill/>
        </p:spPr>
        <p:txBody>
          <a:bodyPr wrap="square" rtlCol="0" anchor="ctr">
            <a:spAutoFit/>
          </a:bodyPr>
          <a:lstStyle/>
          <a:p>
            <a:pPr algn="ctr"/>
            <a:r>
              <a:rPr lang="en-US" sz="3200" dirty="0"/>
              <a:t>Past-progressive</a:t>
            </a:r>
          </a:p>
          <a:p>
            <a:pPr algn="ctr"/>
            <a:r>
              <a:rPr lang="en-US" sz="3200" dirty="0"/>
              <a:t>Present-progressive</a:t>
            </a:r>
          </a:p>
          <a:p>
            <a:pPr algn="ctr"/>
            <a:r>
              <a:rPr lang="en-US" sz="3200" dirty="0"/>
              <a:t>Future-progressive</a:t>
            </a:r>
          </a:p>
        </p:txBody>
      </p:sp>
    </p:spTree>
    <p:extLst>
      <p:ext uri="{BB962C8B-B14F-4D97-AF65-F5344CB8AC3E}">
        <p14:creationId xmlns:p14="http://schemas.microsoft.com/office/powerpoint/2010/main" val="1189605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Perfect Tense</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1452560" y="1571700"/>
            <a:ext cx="9286878" cy="994409"/>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Past-perfect</a:t>
            </a:r>
            <a:r>
              <a:rPr lang="en-US" sz="2400" dirty="0">
                <a:solidFill>
                  <a:schemeClr val="tx1"/>
                </a:solidFill>
              </a:rPr>
              <a:t>: past action completed before another past action</a:t>
            </a:r>
          </a:p>
        </p:txBody>
      </p:sp>
      <p:sp>
        <p:nvSpPr>
          <p:cNvPr id="2" name="TextBox 1">
            <a:extLst>
              <a:ext uri="{FF2B5EF4-FFF2-40B4-BE49-F238E27FC236}">
                <a16:creationId xmlns:a16="http://schemas.microsoft.com/office/drawing/2014/main" id="{BC30B912-062A-0858-67AD-4B20F009E2D3}"/>
              </a:ext>
            </a:extLst>
          </p:cNvPr>
          <p:cNvSpPr txBox="1"/>
          <p:nvPr/>
        </p:nvSpPr>
        <p:spPr>
          <a:xfrm>
            <a:off x="4520507" y="2999900"/>
            <a:ext cx="3150991" cy="523220"/>
          </a:xfrm>
          <a:prstGeom prst="rect">
            <a:avLst/>
          </a:prstGeom>
          <a:noFill/>
        </p:spPr>
        <p:txBody>
          <a:bodyPr wrap="none" rtlCol="0">
            <a:spAutoFit/>
          </a:bodyPr>
          <a:lstStyle/>
          <a:p>
            <a:pPr algn="ctr"/>
            <a:r>
              <a:rPr lang="en-US" sz="2800" i="1" dirty="0"/>
              <a:t>had</a:t>
            </a:r>
            <a:r>
              <a:rPr lang="en-US" sz="2800" dirty="0"/>
              <a:t> + past participle</a:t>
            </a:r>
          </a:p>
        </p:txBody>
      </p:sp>
      <p:sp>
        <p:nvSpPr>
          <p:cNvPr id="13" name="TextBox 12">
            <a:extLst>
              <a:ext uri="{FF2B5EF4-FFF2-40B4-BE49-F238E27FC236}">
                <a16:creationId xmlns:a16="http://schemas.microsoft.com/office/drawing/2014/main" id="{D3D5C8DC-D452-9234-E7B1-F5C136738FD9}"/>
              </a:ext>
            </a:extLst>
          </p:cNvPr>
          <p:cNvSpPr txBox="1"/>
          <p:nvPr/>
        </p:nvSpPr>
        <p:spPr>
          <a:xfrm>
            <a:off x="602076" y="3816372"/>
            <a:ext cx="10987880" cy="523220"/>
          </a:xfrm>
          <a:prstGeom prst="rect">
            <a:avLst/>
          </a:prstGeom>
          <a:noFill/>
        </p:spPr>
        <p:txBody>
          <a:bodyPr wrap="none" rtlCol="0">
            <a:spAutoFit/>
          </a:bodyPr>
          <a:lstStyle/>
          <a:p>
            <a:pPr algn="ctr"/>
            <a:r>
              <a:rPr lang="en-US" sz="2800" dirty="0"/>
              <a:t>After she </a:t>
            </a:r>
            <a:r>
              <a:rPr lang="en-US" sz="2800" b="1" dirty="0">
                <a:solidFill>
                  <a:srgbClr val="386546"/>
                </a:solidFill>
              </a:rPr>
              <a:t>had practiced</a:t>
            </a:r>
            <a:r>
              <a:rPr lang="en-US" sz="2800" dirty="0"/>
              <a:t> for hours, Kara could finally play the whole song.</a:t>
            </a:r>
          </a:p>
        </p:txBody>
      </p:sp>
    </p:spTree>
    <p:extLst>
      <p:ext uri="{BB962C8B-B14F-4D97-AF65-F5344CB8AC3E}">
        <p14:creationId xmlns:p14="http://schemas.microsoft.com/office/powerpoint/2010/main" val="707825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Perfect Tense</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1069180" y="1361661"/>
            <a:ext cx="10053640" cy="994409"/>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Present-perfect</a:t>
            </a:r>
            <a:r>
              <a:rPr lang="en-US" sz="2400" dirty="0">
                <a:solidFill>
                  <a:schemeClr val="tx1"/>
                </a:solidFill>
              </a:rPr>
              <a:t>: action that began in past and continues in present</a:t>
            </a:r>
          </a:p>
        </p:txBody>
      </p:sp>
      <p:sp>
        <p:nvSpPr>
          <p:cNvPr id="2" name="TextBox 1">
            <a:extLst>
              <a:ext uri="{FF2B5EF4-FFF2-40B4-BE49-F238E27FC236}">
                <a16:creationId xmlns:a16="http://schemas.microsoft.com/office/drawing/2014/main" id="{BC30B912-062A-0858-67AD-4B20F009E2D3}"/>
              </a:ext>
            </a:extLst>
          </p:cNvPr>
          <p:cNvSpPr txBox="1"/>
          <p:nvPr/>
        </p:nvSpPr>
        <p:spPr>
          <a:xfrm>
            <a:off x="4102922" y="2598211"/>
            <a:ext cx="3986156" cy="523220"/>
          </a:xfrm>
          <a:prstGeom prst="rect">
            <a:avLst/>
          </a:prstGeom>
          <a:noFill/>
        </p:spPr>
        <p:txBody>
          <a:bodyPr wrap="none" rtlCol="0">
            <a:spAutoFit/>
          </a:bodyPr>
          <a:lstStyle/>
          <a:p>
            <a:pPr algn="ctr"/>
            <a:r>
              <a:rPr lang="en-US" sz="2800" i="1" dirty="0"/>
              <a:t>have/has</a:t>
            </a:r>
            <a:r>
              <a:rPr lang="en-US" sz="2800" dirty="0"/>
              <a:t> + past participle</a:t>
            </a:r>
          </a:p>
        </p:txBody>
      </p:sp>
      <p:sp>
        <p:nvSpPr>
          <p:cNvPr id="13" name="TextBox 12">
            <a:extLst>
              <a:ext uri="{FF2B5EF4-FFF2-40B4-BE49-F238E27FC236}">
                <a16:creationId xmlns:a16="http://schemas.microsoft.com/office/drawing/2014/main" id="{D3D5C8DC-D452-9234-E7B1-F5C136738FD9}"/>
              </a:ext>
            </a:extLst>
          </p:cNvPr>
          <p:cNvSpPr txBox="1"/>
          <p:nvPr/>
        </p:nvSpPr>
        <p:spPr>
          <a:xfrm>
            <a:off x="1821251" y="3363572"/>
            <a:ext cx="8549520" cy="523220"/>
          </a:xfrm>
          <a:prstGeom prst="rect">
            <a:avLst/>
          </a:prstGeom>
          <a:noFill/>
        </p:spPr>
        <p:txBody>
          <a:bodyPr wrap="none" rtlCol="0">
            <a:spAutoFit/>
          </a:bodyPr>
          <a:lstStyle/>
          <a:p>
            <a:pPr algn="ctr"/>
            <a:r>
              <a:rPr lang="en-US" sz="2800" dirty="0"/>
              <a:t>We </a:t>
            </a:r>
            <a:r>
              <a:rPr lang="en-US" sz="2800" b="1" dirty="0">
                <a:solidFill>
                  <a:srgbClr val="386546"/>
                </a:solidFill>
              </a:rPr>
              <a:t>have recorded</a:t>
            </a:r>
            <a:r>
              <a:rPr lang="en-US" sz="2800" dirty="0"/>
              <a:t> Shark Week every year since it started.</a:t>
            </a:r>
          </a:p>
        </p:txBody>
      </p:sp>
      <p:sp>
        <p:nvSpPr>
          <p:cNvPr id="8" name="TextBox 7">
            <a:extLst>
              <a:ext uri="{FF2B5EF4-FFF2-40B4-BE49-F238E27FC236}">
                <a16:creationId xmlns:a16="http://schemas.microsoft.com/office/drawing/2014/main" id="{B379C577-369D-DE4F-461C-9EDC71485E86}"/>
              </a:ext>
            </a:extLst>
          </p:cNvPr>
          <p:cNvSpPr txBox="1"/>
          <p:nvPr/>
        </p:nvSpPr>
        <p:spPr>
          <a:xfrm>
            <a:off x="3555118" y="4128933"/>
            <a:ext cx="5081777" cy="523220"/>
          </a:xfrm>
          <a:prstGeom prst="rect">
            <a:avLst/>
          </a:prstGeom>
          <a:noFill/>
        </p:spPr>
        <p:txBody>
          <a:bodyPr wrap="none" rtlCol="0">
            <a:spAutoFit/>
          </a:bodyPr>
          <a:lstStyle/>
          <a:p>
            <a:pPr algn="ctr"/>
            <a:r>
              <a:rPr lang="en-US" sz="2800" dirty="0"/>
              <a:t>The dough </a:t>
            </a:r>
            <a:r>
              <a:rPr lang="en-US" sz="2800" b="1" dirty="0">
                <a:solidFill>
                  <a:srgbClr val="386546"/>
                </a:solidFill>
              </a:rPr>
              <a:t>has risen</a:t>
            </a:r>
            <a:r>
              <a:rPr lang="en-US" sz="2800" dirty="0"/>
              <a:t> for two days.</a:t>
            </a:r>
          </a:p>
        </p:txBody>
      </p:sp>
    </p:spTree>
    <p:extLst>
      <p:ext uri="{BB962C8B-B14F-4D97-AF65-F5344CB8AC3E}">
        <p14:creationId xmlns:p14="http://schemas.microsoft.com/office/powerpoint/2010/main" val="3020519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Perfect Tense</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946314C-E0A0-32CA-AA17-205E9F843489}"/>
              </a:ext>
            </a:extLst>
          </p:cNvPr>
          <p:cNvSpPr/>
          <p:nvPr/>
        </p:nvSpPr>
        <p:spPr>
          <a:xfrm>
            <a:off x="743545" y="1380050"/>
            <a:ext cx="10704910" cy="994409"/>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Future-perfect</a:t>
            </a:r>
            <a:r>
              <a:rPr lang="en-US" sz="2400" dirty="0">
                <a:solidFill>
                  <a:schemeClr val="tx1"/>
                </a:solidFill>
              </a:rPr>
              <a:t>: future action that will be completed before another future event</a:t>
            </a:r>
          </a:p>
        </p:txBody>
      </p:sp>
      <p:sp>
        <p:nvSpPr>
          <p:cNvPr id="2" name="TextBox 1">
            <a:extLst>
              <a:ext uri="{FF2B5EF4-FFF2-40B4-BE49-F238E27FC236}">
                <a16:creationId xmlns:a16="http://schemas.microsoft.com/office/drawing/2014/main" id="{BC30B912-062A-0858-67AD-4B20F009E2D3}"/>
              </a:ext>
            </a:extLst>
          </p:cNvPr>
          <p:cNvSpPr txBox="1"/>
          <p:nvPr/>
        </p:nvSpPr>
        <p:spPr>
          <a:xfrm>
            <a:off x="4123763" y="2598211"/>
            <a:ext cx="3944478" cy="523220"/>
          </a:xfrm>
          <a:prstGeom prst="rect">
            <a:avLst/>
          </a:prstGeom>
          <a:noFill/>
        </p:spPr>
        <p:txBody>
          <a:bodyPr wrap="none" rtlCol="0">
            <a:spAutoFit/>
          </a:bodyPr>
          <a:lstStyle/>
          <a:p>
            <a:pPr algn="ctr"/>
            <a:r>
              <a:rPr lang="en-US" sz="2800" i="1" dirty="0"/>
              <a:t>will have</a:t>
            </a:r>
            <a:r>
              <a:rPr lang="en-US" sz="2800" dirty="0"/>
              <a:t> + past participle</a:t>
            </a:r>
          </a:p>
        </p:txBody>
      </p:sp>
      <p:sp>
        <p:nvSpPr>
          <p:cNvPr id="13" name="TextBox 12">
            <a:extLst>
              <a:ext uri="{FF2B5EF4-FFF2-40B4-BE49-F238E27FC236}">
                <a16:creationId xmlns:a16="http://schemas.microsoft.com/office/drawing/2014/main" id="{D3D5C8DC-D452-9234-E7B1-F5C136738FD9}"/>
              </a:ext>
            </a:extLst>
          </p:cNvPr>
          <p:cNvSpPr txBox="1"/>
          <p:nvPr/>
        </p:nvSpPr>
        <p:spPr>
          <a:xfrm>
            <a:off x="1193914" y="3363572"/>
            <a:ext cx="9804223" cy="523220"/>
          </a:xfrm>
          <a:prstGeom prst="rect">
            <a:avLst/>
          </a:prstGeom>
          <a:noFill/>
        </p:spPr>
        <p:txBody>
          <a:bodyPr wrap="none" rtlCol="0">
            <a:spAutoFit/>
          </a:bodyPr>
          <a:lstStyle/>
          <a:p>
            <a:pPr algn="ctr"/>
            <a:r>
              <a:rPr lang="en-US" sz="2800" dirty="0"/>
              <a:t>When I cross the finish line, I </a:t>
            </a:r>
            <a:r>
              <a:rPr lang="en-US" sz="2800" b="1" dirty="0">
                <a:solidFill>
                  <a:srgbClr val="386546"/>
                </a:solidFill>
              </a:rPr>
              <a:t>will have completed</a:t>
            </a:r>
            <a:r>
              <a:rPr lang="en-US" sz="2800" dirty="0"/>
              <a:t> five marathons.</a:t>
            </a:r>
          </a:p>
        </p:txBody>
      </p:sp>
    </p:spTree>
    <p:extLst>
      <p:ext uri="{BB962C8B-B14F-4D97-AF65-F5344CB8AC3E}">
        <p14:creationId xmlns:p14="http://schemas.microsoft.com/office/powerpoint/2010/main" val="1578034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Progressive Tense</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C30B912-062A-0858-67AD-4B20F009E2D3}"/>
              </a:ext>
            </a:extLst>
          </p:cNvPr>
          <p:cNvSpPr txBox="1"/>
          <p:nvPr/>
        </p:nvSpPr>
        <p:spPr>
          <a:xfrm>
            <a:off x="3386767" y="3624163"/>
            <a:ext cx="5418471" cy="523220"/>
          </a:xfrm>
          <a:prstGeom prst="rect">
            <a:avLst/>
          </a:prstGeom>
          <a:noFill/>
        </p:spPr>
        <p:txBody>
          <a:bodyPr wrap="none" rtlCol="0">
            <a:spAutoFit/>
          </a:bodyPr>
          <a:lstStyle/>
          <a:p>
            <a:pPr algn="ctr"/>
            <a:r>
              <a:rPr lang="en-US" sz="2800" dirty="0"/>
              <a:t>Past tense of </a:t>
            </a:r>
            <a:r>
              <a:rPr lang="en-US" sz="2800" i="1" dirty="0"/>
              <a:t>be</a:t>
            </a:r>
            <a:r>
              <a:rPr lang="en-US" sz="2800" dirty="0"/>
              <a:t> + present participle</a:t>
            </a:r>
          </a:p>
        </p:txBody>
      </p:sp>
      <p:sp>
        <p:nvSpPr>
          <p:cNvPr id="13" name="TextBox 12">
            <a:extLst>
              <a:ext uri="{FF2B5EF4-FFF2-40B4-BE49-F238E27FC236}">
                <a16:creationId xmlns:a16="http://schemas.microsoft.com/office/drawing/2014/main" id="{D3D5C8DC-D452-9234-E7B1-F5C136738FD9}"/>
              </a:ext>
            </a:extLst>
          </p:cNvPr>
          <p:cNvSpPr txBox="1"/>
          <p:nvPr/>
        </p:nvSpPr>
        <p:spPr>
          <a:xfrm>
            <a:off x="4482898" y="4343399"/>
            <a:ext cx="3226204" cy="523220"/>
          </a:xfrm>
          <a:prstGeom prst="rect">
            <a:avLst/>
          </a:prstGeom>
          <a:noFill/>
        </p:spPr>
        <p:txBody>
          <a:bodyPr wrap="none" rtlCol="0">
            <a:spAutoFit/>
          </a:bodyPr>
          <a:lstStyle/>
          <a:p>
            <a:pPr algn="ctr"/>
            <a:r>
              <a:rPr lang="en-US" sz="2800" dirty="0"/>
              <a:t>I </a:t>
            </a:r>
            <a:r>
              <a:rPr lang="en-US" sz="2800" b="1" dirty="0">
                <a:solidFill>
                  <a:srgbClr val="386546"/>
                </a:solidFill>
              </a:rPr>
              <a:t>was trying</a:t>
            </a:r>
            <a:r>
              <a:rPr lang="en-US" sz="2800" dirty="0"/>
              <a:t> to sleep.</a:t>
            </a:r>
          </a:p>
        </p:txBody>
      </p:sp>
      <p:sp>
        <p:nvSpPr>
          <p:cNvPr id="8" name="Rectangle 7">
            <a:extLst>
              <a:ext uri="{FF2B5EF4-FFF2-40B4-BE49-F238E27FC236}">
                <a16:creationId xmlns:a16="http://schemas.microsoft.com/office/drawing/2014/main" id="{E8829C8A-35DB-1FEF-A88E-8CB3B72661B2}"/>
              </a:ext>
            </a:extLst>
          </p:cNvPr>
          <p:cNvSpPr/>
          <p:nvPr/>
        </p:nvSpPr>
        <p:spPr>
          <a:xfrm>
            <a:off x="2066923" y="1248183"/>
            <a:ext cx="8058154" cy="2179964"/>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Past-progressive</a:t>
            </a:r>
            <a:endParaRPr lang="en-US" sz="2400" dirty="0">
              <a:solidFill>
                <a:schemeClr val="tx1"/>
              </a:solidFill>
            </a:endParaRPr>
          </a:p>
          <a:p>
            <a:pPr marL="342900" indent="-342900">
              <a:buFont typeface="Arial" panose="020B0604020202020204" pitchFamily="34" charset="0"/>
              <a:buChar char="•"/>
            </a:pPr>
            <a:r>
              <a:rPr lang="en-US" sz="2400" dirty="0">
                <a:solidFill>
                  <a:schemeClr val="tx1"/>
                </a:solidFill>
              </a:rPr>
              <a:t>Past action in progress</a:t>
            </a:r>
          </a:p>
          <a:p>
            <a:pPr marL="342900" indent="-342900">
              <a:buFont typeface="Arial" panose="020B0604020202020204" pitchFamily="34" charset="0"/>
              <a:buChar char="•"/>
            </a:pPr>
            <a:r>
              <a:rPr lang="en-US" sz="2400" dirty="0">
                <a:solidFill>
                  <a:schemeClr val="tx1"/>
                </a:solidFill>
              </a:rPr>
              <a:t>Simultaneous past actions</a:t>
            </a:r>
          </a:p>
          <a:p>
            <a:pPr marL="342900" indent="-342900">
              <a:buFont typeface="Arial" panose="020B0604020202020204" pitchFamily="34" charset="0"/>
              <a:buChar char="•"/>
            </a:pPr>
            <a:r>
              <a:rPr lang="en-US" sz="2400" dirty="0">
                <a:solidFill>
                  <a:schemeClr val="tx1"/>
                </a:solidFill>
              </a:rPr>
              <a:t>Past action over time</a:t>
            </a:r>
          </a:p>
        </p:txBody>
      </p:sp>
    </p:spTree>
    <p:extLst>
      <p:ext uri="{BB962C8B-B14F-4D97-AF65-F5344CB8AC3E}">
        <p14:creationId xmlns:p14="http://schemas.microsoft.com/office/powerpoint/2010/main" val="2649947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Progressive Tense</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C30B912-062A-0858-67AD-4B20F009E2D3}"/>
              </a:ext>
            </a:extLst>
          </p:cNvPr>
          <p:cNvSpPr txBox="1"/>
          <p:nvPr/>
        </p:nvSpPr>
        <p:spPr>
          <a:xfrm>
            <a:off x="3164465" y="3624163"/>
            <a:ext cx="5863080" cy="523220"/>
          </a:xfrm>
          <a:prstGeom prst="rect">
            <a:avLst/>
          </a:prstGeom>
          <a:noFill/>
        </p:spPr>
        <p:txBody>
          <a:bodyPr wrap="none" rtlCol="0">
            <a:spAutoFit/>
          </a:bodyPr>
          <a:lstStyle/>
          <a:p>
            <a:pPr algn="ctr"/>
            <a:r>
              <a:rPr lang="en-US" sz="2800" dirty="0"/>
              <a:t>Present tense of </a:t>
            </a:r>
            <a:r>
              <a:rPr lang="en-US" sz="2800" i="1" dirty="0"/>
              <a:t>be</a:t>
            </a:r>
            <a:r>
              <a:rPr lang="en-US" sz="2800" dirty="0"/>
              <a:t> + present participle</a:t>
            </a:r>
          </a:p>
        </p:txBody>
      </p:sp>
      <p:sp>
        <p:nvSpPr>
          <p:cNvPr id="13" name="TextBox 12">
            <a:extLst>
              <a:ext uri="{FF2B5EF4-FFF2-40B4-BE49-F238E27FC236}">
                <a16:creationId xmlns:a16="http://schemas.microsoft.com/office/drawing/2014/main" id="{D3D5C8DC-D452-9234-E7B1-F5C136738FD9}"/>
              </a:ext>
            </a:extLst>
          </p:cNvPr>
          <p:cNvSpPr txBox="1"/>
          <p:nvPr/>
        </p:nvSpPr>
        <p:spPr>
          <a:xfrm>
            <a:off x="3621000" y="4343399"/>
            <a:ext cx="4950009" cy="523220"/>
          </a:xfrm>
          <a:prstGeom prst="rect">
            <a:avLst/>
          </a:prstGeom>
          <a:noFill/>
        </p:spPr>
        <p:txBody>
          <a:bodyPr wrap="none" rtlCol="0">
            <a:spAutoFit/>
          </a:bodyPr>
          <a:lstStyle/>
          <a:p>
            <a:pPr algn="ctr"/>
            <a:r>
              <a:rPr lang="en-US" sz="2800" dirty="0"/>
              <a:t>It </a:t>
            </a:r>
            <a:r>
              <a:rPr lang="en-US" sz="2800" b="1" dirty="0">
                <a:solidFill>
                  <a:srgbClr val="386546"/>
                </a:solidFill>
              </a:rPr>
              <a:t>is going</a:t>
            </a:r>
            <a:r>
              <a:rPr lang="en-US" sz="2800" dirty="0"/>
              <a:t> to be warm tomorrow.</a:t>
            </a:r>
          </a:p>
        </p:txBody>
      </p:sp>
      <p:sp>
        <p:nvSpPr>
          <p:cNvPr id="8" name="Rectangle 7">
            <a:extLst>
              <a:ext uri="{FF2B5EF4-FFF2-40B4-BE49-F238E27FC236}">
                <a16:creationId xmlns:a16="http://schemas.microsoft.com/office/drawing/2014/main" id="{E8829C8A-35DB-1FEF-A88E-8CB3B72661B2}"/>
              </a:ext>
            </a:extLst>
          </p:cNvPr>
          <p:cNvSpPr/>
          <p:nvPr/>
        </p:nvSpPr>
        <p:spPr>
          <a:xfrm>
            <a:off x="2066923" y="1249036"/>
            <a:ext cx="8058154" cy="2179964"/>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Present-progressive</a:t>
            </a:r>
            <a:endParaRPr lang="en-US" sz="2400" dirty="0">
              <a:solidFill>
                <a:schemeClr val="tx1"/>
              </a:solidFill>
            </a:endParaRPr>
          </a:p>
          <a:p>
            <a:pPr marL="342900" indent="-342900">
              <a:buFont typeface="Arial" panose="020B0604020202020204" pitchFamily="34" charset="0"/>
              <a:buChar char="•"/>
            </a:pPr>
            <a:r>
              <a:rPr lang="en-US" sz="2400" dirty="0">
                <a:solidFill>
                  <a:schemeClr val="tx1"/>
                </a:solidFill>
              </a:rPr>
              <a:t>Recurring action</a:t>
            </a:r>
          </a:p>
          <a:p>
            <a:pPr marL="342900" indent="-342900">
              <a:buFont typeface="Arial" panose="020B0604020202020204" pitchFamily="34" charset="0"/>
              <a:buChar char="•"/>
            </a:pPr>
            <a:r>
              <a:rPr lang="en-US" sz="2400" dirty="0">
                <a:solidFill>
                  <a:schemeClr val="tx1"/>
                </a:solidFill>
              </a:rPr>
              <a:t>Ongoing action</a:t>
            </a:r>
          </a:p>
          <a:p>
            <a:pPr marL="342900" indent="-342900">
              <a:buFont typeface="Arial" panose="020B0604020202020204" pitchFamily="34" charset="0"/>
              <a:buChar char="•"/>
            </a:pPr>
            <a:r>
              <a:rPr lang="en-US" sz="2400" dirty="0">
                <a:solidFill>
                  <a:schemeClr val="tx1"/>
                </a:solidFill>
              </a:rPr>
              <a:t>Near-future action</a:t>
            </a:r>
          </a:p>
        </p:txBody>
      </p:sp>
    </p:spTree>
    <p:extLst>
      <p:ext uri="{BB962C8B-B14F-4D97-AF65-F5344CB8AC3E}">
        <p14:creationId xmlns:p14="http://schemas.microsoft.com/office/powerpoint/2010/main" val="1221118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Progressive Tense</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C30B912-062A-0858-67AD-4B20F009E2D3}"/>
              </a:ext>
            </a:extLst>
          </p:cNvPr>
          <p:cNvSpPr txBox="1"/>
          <p:nvPr/>
        </p:nvSpPr>
        <p:spPr>
          <a:xfrm>
            <a:off x="4155367" y="2905780"/>
            <a:ext cx="4105547" cy="523220"/>
          </a:xfrm>
          <a:prstGeom prst="rect">
            <a:avLst/>
          </a:prstGeom>
          <a:noFill/>
        </p:spPr>
        <p:txBody>
          <a:bodyPr wrap="none" rtlCol="0">
            <a:spAutoFit/>
          </a:bodyPr>
          <a:lstStyle/>
          <a:p>
            <a:pPr algn="ctr"/>
            <a:r>
              <a:rPr lang="en-US" sz="2800" i="1" dirty="0"/>
              <a:t>will be</a:t>
            </a:r>
            <a:r>
              <a:rPr lang="en-US" sz="2800" dirty="0"/>
              <a:t> + present participle</a:t>
            </a:r>
          </a:p>
        </p:txBody>
      </p:sp>
      <p:sp>
        <p:nvSpPr>
          <p:cNvPr id="13" name="TextBox 12">
            <a:extLst>
              <a:ext uri="{FF2B5EF4-FFF2-40B4-BE49-F238E27FC236}">
                <a16:creationId xmlns:a16="http://schemas.microsoft.com/office/drawing/2014/main" id="{D3D5C8DC-D452-9234-E7B1-F5C136738FD9}"/>
              </a:ext>
            </a:extLst>
          </p:cNvPr>
          <p:cNvSpPr txBox="1"/>
          <p:nvPr/>
        </p:nvSpPr>
        <p:spPr>
          <a:xfrm>
            <a:off x="3734330" y="3625016"/>
            <a:ext cx="4947636" cy="523220"/>
          </a:xfrm>
          <a:prstGeom prst="rect">
            <a:avLst/>
          </a:prstGeom>
          <a:noFill/>
        </p:spPr>
        <p:txBody>
          <a:bodyPr wrap="none" rtlCol="0">
            <a:spAutoFit/>
          </a:bodyPr>
          <a:lstStyle/>
          <a:p>
            <a:pPr algn="ctr"/>
            <a:r>
              <a:rPr lang="en-US" sz="2800" dirty="0"/>
              <a:t>The eggs </a:t>
            </a:r>
            <a:r>
              <a:rPr lang="en-US" sz="2800" b="1" dirty="0">
                <a:solidFill>
                  <a:srgbClr val="386546"/>
                </a:solidFill>
              </a:rPr>
              <a:t>will be hatching</a:t>
            </a:r>
            <a:r>
              <a:rPr lang="en-US" sz="2800" dirty="0"/>
              <a:t> in July.</a:t>
            </a:r>
          </a:p>
        </p:txBody>
      </p:sp>
      <p:sp>
        <p:nvSpPr>
          <p:cNvPr id="7" name="Rectangle 6">
            <a:extLst>
              <a:ext uri="{FF2B5EF4-FFF2-40B4-BE49-F238E27FC236}">
                <a16:creationId xmlns:a16="http://schemas.microsoft.com/office/drawing/2014/main" id="{C8B0C471-4157-04E1-BD8A-C396A058F9D2}"/>
              </a:ext>
            </a:extLst>
          </p:cNvPr>
          <p:cNvSpPr/>
          <p:nvPr/>
        </p:nvSpPr>
        <p:spPr>
          <a:xfrm>
            <a:off x="2429172" y="1383374"/>
            <a:ext cx="7333655" cy="994409"/>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Future-progressive</a:t>
            </a:r>
            <a:r>
              <a:rPr lang="en-US" sz="2400" dirty="0">
                <a:solidFill>
                  <a:schemeClr val="tx1"/>
                </a:solidFill>
              </a:rPr>
              <a:t>: future event</a:t>
            </a:r>
          </a:p>
        </p:txBody>
      </p:sp>
    </p:spTree>
    <p:extLst>
      <p:ext uri="{BB962C8B-B14F-4D97-AF65-F5344CB8AC3E}">
        <p14:creationId xmlns:p14="http://schemas.microsoft.com/office/powerpoint/2010/main" val="42253173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976</Words>
  <Application>Microsoft Office PowerPoint</Application>
  <PresentationFormat>Widescreen</PresentationFormat>
  <Paragraphs>112</Paragraphs>
  <Slides>10</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Century Gothic</vt:lpstr>
      <vt:lpstr>Symbol</vt: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10</cp:revision>
  <dcterms:created xsi:type="dcterms:W3CDTF">2015-06-23T17:16:01Z</dcterms:created>
  <dcterms:modified xsi:type="dcterms:W3CDTF">2023-03-20T14:29:30Z</dcterms:modified>
</cp:coreProperties>
</file>