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 id="2147483756" r:id="rId3"/>
    <p:sldMasterId id="2147483768" r:id="rId4"/>
    <p:sldMasterId id="2147483780" r:id="rId5"/>
    <p:sldMasterId id="2147483792" r:id="rId6"/>
    <p:sldMasterId id="2147483804" r:id="rId7"/>
  </p:sldMasterIdLst>
  <p:notesMasterIdLst>
    <p:notesMasterId r:id="rId20"/>
  </p:notesMasterIdLst>
  <p:sldIdLst>
    <p:sldId id="293" r:id="rId8"/>
    <p:sldId id="258" r:id="rId9"/>
    <p:sldId id="259" r:id="rId10"/>
    <p:sldId id="260" r:id="rId11"/>
    <p:sldId id="294" r:id="rId12"/>
    <p:sldId id="295" r:id="rId13"/>
    <p:sldId id="262" r:id="rId14"/>
    <p:sldId id="296" r:id="rId15"/>
    <p:sldId id="261" r:id="rId16"/>
    <p:sldId id="297" r:id="rId17"/>
    <p:sldId id="263" r:id="rId18"/>
    <p:sldId id="26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79060" autoAdjust="0"/>
  </p:normalViewPr>
  <p:slideViewPr>
    <p:cSldViewPr>
      <p:cViewPr varScale="1">
        <p:scale>
          <a:sx n="62" d="100"/>
          <a:sy n="62" d="100"/>
        </p:scale>
        <p:origin x="1517"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0BC3DE-D87D-4B73-BAED-4BA139C4D3BB}" type="datetimeFigureOut">
              <a:rPr lang="en-US" smtClean="0"/>
              <a:t>3/22/2023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357E9E-6572-4E1C-B0C0-B85589CD2D0C}" type="slidenum">
              <a:rPr lang="en-US" smtClean="0"/>
              <a:t>‹#›</a:t>
            </a:fld>
            <a:endParaRPr lang="en-US"/>
          </a:p>
        </p:txBody>
      </p:sp>
    </p:spTree>
    <p:extLst>
      <p:ext uri="{BB962C8B-B14F-4D97-AF65-F5344CB8AC3E}">
        <p14:creationId xmlns:p14="http://schemas.microsoft.com/office/powerpoint/2010/main" val="306681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Conjunctions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1</a:t>
            </a:fld>
            <a:endParaRPr lang="en-US"/>
          </a:p>
        </p:txBody>
      </p:sp>
    </p:spTree>
    <p:extLst>
      <p:ext uri="{BB962C8B-B14F-4D97-AF65-F5344CB8AC3E}">
        <p14:creationId xmlns:p14="http://schemas.microsoft.com/office/powerpoint/2010/main" val="2925444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Be mindful of subject-verb agreement when using correlative conjunctions. If the subject uses “both/and” or “not only/but also,” it’s plural and should have a plural verb. If the subject uses “either/or,” “neither/nor,” or “whether/or,” the verb should agree with whichever part of the subject is closest, whether the word is singular or plural.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10</a:t>
            </a:fld>
            <a:endParaRPr lang="en-US"/>
          </a:p>
        </p:txBody>
      </p:sp>
    </p:spTree>
    <p:extLst>
      <p:ext uri="{BB962C8B-B14F-4D97-AF65-F5344CB8AC3E}">
        <p14:creationId xmlns:p14="http://schemas.microsoft.com/office/powerpoint/2010/main" val="2725522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Last, let’s review conjunctive adverbs, which show comparison, contrast, sequence, and other relationships between clauses. Here’s an example, in which two independent clauses are joined with a semicolon.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 got about three hours of sleep; [semicolon] however, [comma] I get to sleep in tomorrow.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conjunctive adverb “however” emphasizes the relationship between these two independent clauses. Notice that the adverb is followed by a comma.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11</a:t>
            </a:fld>
            <a:endParaRPr lang="en-US"/>
          </a:p>
        </p:txBody>
      </p:sp>
    </p:spTree>
    <p:extLst>
      <p:ext uri="{BB962C8B-B14F-4D97-AF65-F5344CB8AC3E}">
        <p14:creationId xmlns:p14="http://schemas.microsoft.com/office/powerpoint/2010/main" val="3503963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Once you’re familiar </a:t>
            </a:r>
            <a:r>
              <a:rPr lang="en-US" sz="1800">
                <a:effectLst/>
                <a:latin typeface="Times New Roman" panose="02020603050405020304" pitchFamily="18" charset="0"/>
                <a:ea typeface="Calibri" panose="020F0502020204030204" pitchFamily="34" charset="0"/>
                <a:cs typeface="Times New Roman" panose="02020603050405020304" pitchFamily="18" charset="0"/>
              </a:rPr>
              <a:t>with conjunctions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you’ll be able to create clear connections and emphasis in your writing.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12</a:t>
            </a:fld>
            <a:endParaRPr lang="en-US"/>
          </a:p>
        </p:txBody>
      </p:sp>
    </p:spTree>
    <p:extLst>
      <p:ext uri="{BB962C8B-B14F-4D97-AF65-F5344CB8AC3E}">
        <p14:creationId xmlns:p14="http://schemas.microsoft.com/office/powerpoint/2010/main" val="4072425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review these types of conjunctions: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Coordinating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Subordinating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Correlative, and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Conjunctive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2</a:t>
            </a:fld>
            <a:endParaRPr lang="en-US"/>
          </a:p>
        </p:txBody>
      </p:sp>
    </p:spTree>
    <p:extLst>
      <p:ext uri="{BB962C8B-B14F-4D97-AF65-F5344CB8AC3E}">
        <p14:creationId xmlns:p14="http://schemas.microsoft.com/office/powerpoint/2010/main" val="775120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seven coordinating conjunctions: for, and, nor, but, or, yet, so. The first letter of each conjunction spells the acronym FANBOYS, F-A-N-B-O-Y-S, which you can use to remember them.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3</a:t>
            </a:fld>
            <a:endParaRPr lang="en-US"/>
          </a:p>
        </p:txBody>
      </p:sp>
    </p:spTree>
    <p:extLst>
      <p:ext uri="{BB962C8B-B14F-4D97-AF65-F5344CB8AC3E}">
        <p14:creationId xmlns:p14="http://schemas.microsoft.com/office/powerpoint/2010/main" val="164953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Coordinating conjunctions can be used to join words, such as nouns, adjectives, adverbs, or verbs. For instance, in the phrase “dogs and cats,” “and” is the conjunction. In the phrase “eager yet anxious,” “yet” is the conjunction.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4</a:t>
            </a:fld>
            <a:endParaRPr lang="en-US"/>
          </a:p>
        </p:txBody>
      </p:sp>
    </p:spTree>
    <p:extLst>
      <p:ext uri="{BB962C8B-B14F-4D97-AF65-F5344CB8AC3E}">
        <p14:creationId xmlns:p14="http://schemas.microsoft.com/office/powerpoint/2010/main" val="412597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Coordinating conjunctions can also join phrases, such as prepositional phrases.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 the test but not in the book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conjunction “but” joins two prepositional phrases: “on the test” and “in the book.”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5</a:t>
            </a:fld>
            <a:endParaRPr lang="en-US"/>
          </a:p>
        </p:txBody>
      </p:sp>
    </p:spTree>
    <p:extLst>
      <p:ext uri="{BB962C8B-B14F-4D97-AF65-F5344CB8AC3E}">
        <p14:creationId xmlns:p14="http://schemas.microsoft.com/office/powerpoint/2010/main" val="1803824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Last, coordinating conjunctions can join independent clauses, as in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Narwhals are a type of whale, so they travel in groups called “pods.”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conjunction “so” joins two independent clauses: “Narwhals are a type of whale” and “they travel in groups called pods.”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6</a:t>
            </a:fld>
            <a:endParaRPr lang="en-US"/>
          </a:p>
        </p:txBody>
      </p:sp>
    </p:spTree>
    <p:extLst>
      <p:ext uri="{BB962C8B-B14F-4D97-AF65-F5344CB8AC3E}">
        <p14:creationId xmlns:p14="http://schemas.microsoft.com/office/powerpoint/2010/main" val="3299413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let’s cover subordinating conjunctions, which introduce dependent clauses and connect them to at least one independent clause.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After the thunderstorm ended, [comma] a rainbow appeared in the sky.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subordinating conjunction “after” introduces the dependent clause “after the thunderstorm ended.” The dependent clause is followed by a comma since it comes before the independent clause. If the dependent clause were second, no comma is typically needed. For instance: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rainbow appeared in the sky after the thunderstorm ended.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7</a:t>
            </a:fld>
            <a:endParaRPr lang="en-US"/>
          </a:p>
        </p:txBody>
      </p:sp>
    </p:spTree>
    <p:extLst>
      <p:ext uri="{BB962C8B-B14F-4D97-AF65-F5344CB8AC3E}">
        <p14:creationId xmlns:p14="http://schemas.microsoft.com/office/powerpoint/2010/main" val="2282781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However, if the subordinating conjunction indicates a strong contrast, a comma might be acceptable.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Jamal loved the song, [comma] though his friend was unimpressed.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8</a:t>
            </a:fld>
            <a:endParaRPr lang="en-US"/>
          </a:p>
        </p:txBody>
      </p:sp>
    </p:spTree>
    <p:extLst>
      <p:ext uri="{BB962C8B-B14F-4D97-AF65-F5344CB8AC3E}">
        <p14:creationId xmlns:p14="http://schemas.microsoft.com/office/powerpoint/2010/main" val="52757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Next up are correlative conjunctions, which are similar to coordinating conjunctions, except they always appear in pairs.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can ship your order to either your home or your local retailer.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“Either” and “or” are the correlative conjunctions in this sentence; they join two equally important phrases: “your home” and “your local retailer.”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1357E9E-6572-4E1C-B0C0-B85589CD2D0C}" type="slidenum">
              <a:rPr lang="en-US" smtClean="0"/>
              <a:t>9</a:t>
            </a:fld>
            <a:endParaRPr lang="en-US"/>
          </a:p>
        </p:txBody>
      </p:sp>
    </p:spTree>
    <p:extLst>
      <p:ext uri="{BB962C8B-B14F-4D97-AF65-F5344CB8AC3E}">
        <p14:creationId xmlns:p14="http://schemas.microsoft.com/office/powerpoint/2010/main" val="2373301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6213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0276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246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513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9291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3252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4934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44234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5278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3320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3093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1161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74881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599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84517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39541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16313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87783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1501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88840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10889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372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61139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53175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76767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60358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15224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51680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24270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4030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3455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45088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87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84612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58644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37271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53651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40376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176534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9783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261779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74997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5060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1311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04462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265729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429832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138048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77439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30727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65053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300069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49241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366902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3639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0346093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620186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267189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63803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537137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17888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198774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61783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9145462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4435744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8434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536481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3564682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2463830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2838720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506818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1952459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4097380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77815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0291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566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8391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175019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580885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171067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635471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775208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3/22/2023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376740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279686890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3810000" y="2618119"/>
            <a:ext cx="4572000"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Conjunctions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Correlative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05EFD3F-D88B-0E08-2369-893178BA3503}"/>
              </a:ext>
            </a:extLst>
          </p:cNvPr>
          <p:cNvSpPr txBox="1"/>
          <p:nvPr/>
        </p:nvSpPr>
        <p:spPr>
          <a:xfrm>
            <a:off x="3657600" y="2704749"/>
            <a:ext cx="1921011" cy="461665"/>
          </a:xfrm>
          <a:prstGeom prst="rect">
            <a:avLst/>
          </a:prstGeom>
          <a:noFill/>
        </p:spPr>
        <p:txBody>
          <a:bodyPr wrap="square" rtlCol="0" anchor="ctr">
            <a:spAutoFit/>
          </a:bodyPr>
          <a:lstStyle/>
          <a:p>
            <a:pPr algn="r">
              <a:spcAft>
                <a:spcPts val="1800"/>
              </a:spcAft>
            </a:pPr>
            <a:r>
              <a:rPr lang="en-US" sz="2400" b="1" dirty="0">
                <a:solidFill>
                  <a:srgbClr val="323542"/>
                </a:solidFill>
              </a:rPr>
              <a:t>Plural</a:t>
            </a:r>
          </a:p>
        </p:txBody>
      </p:sp>
      <p:sp>
        <p:nvSpPr>
          <p:cNvPr id="3" name="TextBox 2">
            <a:extLst>
              <a:ext uri="{FF2B5EF4-FFF2-40B4-BE49-F238E27FC236}">
                <a16:creationId xmlns:a16="http://schemas.microsoft.com/office/drawing/2014/main" id="{9F6A030F-1E6E-013E-927E-A9EC262887E6}"/>
              </a:ext>
            </a:extLst>
          </p:cNvPr>
          <p:cNvSpPr txBox="1"/>
          <p:nvPr/>
        </p:nvSpPr>
        <p:spPr>
          <a:xfrm>
            <a:off x="6248400" y="2404668"/>
            <a:ext cx="3429000" cy="1061829"/>
          </a:xfrm>
          <a:prstGeom prst="rect">
            <a:avLst/>
          </a:prstGeom>
          <a:noFill/>
        </p:spPr>
        <p:txBody>
          <a:bodyPr wrap="square" rtlCol="0" anchor="ctr">
            <a:spAutoFit/>
          </a:bodyPr>
          <a:lstStyle/>
          <a:p>
            <a:pPr>
              <a:spcAft>
                <a:spcPts val="1800"/>
              </a:spcAft>
            </a:pPr>
            <a:r>
              <a:rPr lang="en-US" sz="2400" dirty="0">
                <a:solidFill>
                  <a:srgbClr val="323542"/>
                </a:solidFill>
              </a:rPr>
              <a:t>both/and</a:t>
            </a:r>
          </a:p>
          <a:p>
            <a:pPr>
              <a:spcAft>
                <a:spcPts val="1800"/>
              </a:spcAft>
            </a:pPr>
            <a:r>
              <a:rPr lang="en-US" sz="2400" dirty="0">
                <a:solidFill>
                  <a:srgbClr val="323542"/>
                </a:solidFill>
              </a:rPr>
              <a:t>not only/but also</a:t>
            </a:r>
          </a:p>
        </p:txBody>
      </p:sp>
      <p:sp>
        <p:nvSpPr>
          <p:cNvPr id="4" name="TextBox 3">
            <a:extLst>
              <a:ext uri="{FF2B5EF4-FFF2-40B4-BE49-F238E27FC236}">
                <a16:creationId xmlns:a16="http://schemas.microsoft.com/office/drawing/2014/main" id="{89F67F69-3ECB-8C71-DA21-59ED1349A0F3}"/>
              </a:ext>
            </a:extLst>
          </p:cNvPr>
          <p:cNvSpPr txBox="1"/>
          <p:nvPr/>
        </p:nvSpPr>
        <p:spPr>
          <a:xfrm>
            <a:off x="3901247" y="1478901"/>
            <a:ext cx="4389506" cy="584775"/>
          </a:xfrm>
          <a:prstGeom prst="rect">
            <a:avLst/>
          </a:prstGeom>
          <a:noFill/>
        </p:spPr>
        <p:txBody>
          <a:bodyPr wrap="square" rtlCol="0" anchor="ctr">
            <a:spAutoFit/>
          </a:bodyPr>
          <a:lstStyle/>
          <a:p>
            <a:pPr algn="ctr">
              <a:spcAft>
                <a:spcPts val="1800"/>
              </a:spcAft>
            </a:pPr>
            <a:r>
              <a:rPr lang="en-US" sz="3200" b="1" dirty="0">
                <a:solidFill>
                  <a:srgbClr val="323542"/>
                </a:solidFill>
              </a:rPr>
              <a:t>Subject-verb agreement</a:t>
            </a:r>
          </a:p>
        </p:txBody>
      </p:sp>
      <p:sp>
        <p:nvSpPr>
          <p:cNvPr id="5" name="TextBox 4">
            <a:extLst>
              <a:ext uri="{FF2B5EF4-FFF2-40B4-BE49-F238E27FC236}">
                <a16:creationId xmlns:a16="http://schemas.microsoft.com/office/drawing/2014/main" id="{C12BF52B-DD94-25CA-E587-68CF5E20FAC9}"/>
              </a:ext>
            </a:extLst>
          </p:cNvPr>
          <p:cNvSpPr txBox="1"/>
          <p:nvPr/>
        </p:nvSpPr>
        <p:spPr>
          <a:xfrm>
            <a:off x="2819400" y="4703437"/>
            <a:ext cx="2759211" cy="461665"/>
          </a:xfrm>
          <a:prstGeom prst="rect">
            <a:avLst/>
          </a:prstGeom>
          <a:noFill/>
        </p:spPr>
        <p:txBody>
          <a:bodyPr wrap="square" rtlCol="0" anchor="ctr">
            <a:spAutoFit/>
          </a:bodyPr>
          <a:lstStyle/>
          <a:p>
            <a:pPr algn="r">
              <a:spcAft>
                <a:spcPts val="1800"/>
              </a:spcAft>
            </a:pPr>
            <a:r>
              <a:rPr lang="en-US" sz="2400" b="1" dirty="0">
                <a:solidFill>
                  <a:srgbClr val="323542"/>
                </a:solidFill>
              </a:rPr>
              <a:t>Singular or plural</a:t>
            </a:r>
          </a:p>
        </p:txBody>
      </p:sp>
      <p:sp>
        <p:nvSpPr>
          <p:cNvPr id="6" name="TextBox 5">
            <a:extLst>
              <a:ext uri="{FF2B5EF4-FFF2-40B4-BE49-F238E27FC236}">
                <a16:creationId xmlns:a16="http://schemas.microsoft.com/office/drawing/2014/main" id="{574E8350-8E23-6FC1-50E3-F94917FD3E13}"/>
              </a:ext>
            </a:extLst>
          </p:cNvPr>
          <p:cNvSpPr txBox="1"/>
          <p:nvPr/>
        </p:nvSpPr>
        <p:spPr>
          <a:xfrm>
            <a:off x="6248400" y="4056581"/>
            <a:ext cx="3429000" cy="1661993"/>
          </a:xfrm>
          <a:prstGeom prst="rect">
            <a:avLst/>
          </a:prstGeom>
          <a:noFill/>
        </p:spPr>
        <p:txBody>
          <a:bodyPr wrap="square" rtlCol="0" anchor="ctr">
            <a:spAutoFit/>
          </a:bodyPr>
          <a:lstStyle/>
          <a:p>
            <a:pPr>
              <a:spcAft>
                <a:spcPts val="1800"/>
              </a:spcAft>
            </a:pPr>
            <a:r>
              <a:rPr lang="en-US" sz="2400" dirty="0">
                <a:solidFill>
                  <a:srgbClr val="323542"/>
                </a:solidFill>
              </a:rPr>
              <a:t>either/or</a:t>
            </a:r>
          </a:p>
          <a:p>
            <a:pPr>
              <a:spcAft>
                <a:spcPts val="1800"/>
              </a:spcAft>
            </a:pPr>
            <a:r>
              <a:rPr lang="en-US" sz="2400" dirty="0">
                <a:solidFill>
                  <a:srgbClr val="323542"/>
                </a:solidFill>
              </a:rPr>
              <a:t>neither/nor</a:t>
            </a:r>
          </a:p>
          <a:p>
            <a:pPr>
              <a:spcAft>
                <a:spcPts val="1800"/>
              </a:spcAft>
            </a:pPr>
            <a:r>
              <a:rPr lang="en-US" sz="2400" dirty="0">
                <a:solidFill>
                  <a:srgbClr val="323542"/>
                </a:solidFill>
              </a:rPr>
              <a:t>whether/or</a:t>
            </a:r>
          </a:p>
        </p:txBody>
      </p:sp>
    </p:spTree>
    <p:extLst>
      <p:ext uri="{BB962C8B-B14F-4D97-AF65-F5344CB8AC3E}">
        <p14:creationId xmlns:p14="http://schemas.microsoft.com/office/powerpoint/2010/main" val="2249659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Conjunctive Adverbs</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B3FC50F-EF07-976B-7F3F-FDE7E226B84D}"/>
              </a:ext>
            </a:extLst>
          </p:cNvPr>
          <p:cNvSpPr txBox="1"/>
          <p:nvPr/>
        </p:nvSpPr>
        <p:spPr>
          <a:xfrm>
            <a:off x="1002195" y="2743200"/>
            <a:ext cx="10187609" cy="523220"/>
          </a:xfrm>
          <a:prstGeom prst="rect">
            <a:avLst/>
          </a:prstGeom>
          <a:noFill/>
        </p:spPr>
        <p:txBody>
          <a:bodyPr wrap="square" rtlCol="0" anchor="ctr">
            <a:spAutoFit/>
          </a:bodyPr>
          <a:lstStyle/>
          <a:p>
            <a:pPr algn="ctr">
              <a:spcAft>
                <a:spcPts val="1800"/>
              </a:spcAft>
            </a:pPr>
            <a:r>
              <a:rPr lang="en-US" sz="2800" u="sng" dirty="0">
                <a:solidFill>
                  <a:srgbClr val="323542"/>
                </a:solidFill>
              </a:rPr>
              <a:t>I got about three hours of sleep</a:t>
            </a:r>
            <a:r>
              <a:rPr lang="en-US" sz="2800" dirty="0">
                <a:solidFill>
                  <a:srgbClr val="323542"/>
                </a:solidFill>
              </a:rPr>
              <a:t>; </a:t>
            </a:r>
            <a:r>
              <a:rPr lang="en-US" sz="2800" b="1" dirty="0">
                <a:solidFill>
                  <a:srgbClr val="323542"/>
                </a:solidFill>
                <a:highlight>
                  <a:srgbClr val="C7D4CB"/>
                </a:highlight>
              </a:rPr>
              <a:t>however</a:t>
            </a:r>
            <a:r>
              <a:rPr lang="en-US" sz="2800" dirty="0">
                <a:solidFill>
                  <a:srgbClr val="323542"/>
                </a:solidFill>
              </a:rPr>
              <a:t>, </a:t>
            </a:r>
            <a:r>
              <a:rPr lang="en-US" sz="2800" u="sng" dirty="0">
                <a:solidFill>
                  <a:srgbClr val="323542"/>
                </a:solidFill>
              </a:rPr>
              <a:t>I get to sleep in tomorrow</a:t>
            </a:r>
            <a:r>
              <a:rPr lang="en-US" sz="2800" dirty="0">
                <a:solidFill>
                  <a:srgbClr val="323542"/>
                </a:solidFill>
              </a:rPr>
              <a:t>.</a:t>
            </a:r>
          </a:p>
        </p:txBody>
      </p:sp>
    </p:spTree>
    <p:extLst>
      <p:ext uri="{BB962C8B-B14F-4D97-AF65-F5344CB8AC3E}">
        <p14:creationId xmlns:p14="http://schemas.microsoft.com/office/powerpoint/2010/main" val="375650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577424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21BD6CE-EF60-2D51-E2AE-0F3B509281FB}"/>
              </a:ext>
            </a:extLst>
          </p:cNvPr>
          <p:cNvSpPr txBox="1"/>
          <p:nvPr/>
        </p:nvSpPr>
        <p:spPr>
          <a:xfrm>
            <a:off x="1890713" y="1565767"/>
            <a:ext cx="3922164" cy="1569660"/>
          </a:xfrm>
          <a:prstGeom prst="rect">
            <a:avLst/>
          </a:prstGeom>
          <a:noFill/>
        </p:spPr>
        <p:txBody>
          <a:bodyPr wrap="none" rtlCol="0">
            <a:spAutoFit/>
          </a:bodyPr>
          <a:lstStyle/>
          <a:p>
            <a:pPr marL="285750" indent="-285750">
              <a:buFont typeface="Arial" panose="020B0604020202020204" pitchFamily="34" charset="0"/>
              <a:buChar char="•"/>
            </a:pPr>
            <a:r>
              <a:rPr lang="en-US" sz="2400" dirty="0"/>
              <a:t>Coordinating Conjunctions</a:t>
            </a:r>
          </a:p>
          <a:p>
            <a:pPr marL="285750" indent="-285750">
              <a:buFont typeface="Arial" panose="020B0604020202020204" pitchFamily="34" charset="0"/>
              <a:buChar char="•"/>
            </a:pPr>
            <a:r>
              <a:rPr lang="en-US" sz="2400" dirty="0"/>
              <a:t>Correlative Conjunctions</a:t>
            </a:r>
          </a:p>
          <a:p>
            <a:pPr marL="285750" indent="-285750">
              <a:buFont typeface="Arial" panose="020B0604020202020204" pitchFamily="34" charset="0"/>
              <a:buChar char="•"/>
            </a:pPr>
            <a:r>
              <a:rPr lang="en-US" sz="2400" dirty="0"/>
              <a:t>Subordinating Conjunctions</a:t>
            </a:r>
          </a:p>
          <a:p>
            <a:pPr marL="285750" indent="-285750">
              <a:buFont typeface="Arial" panose="020B0604020202020204" pitchFamily="34" charset="0"/>
              <a:buChar char="•"/>
            </a:pPr>
            <a:r>
              <a:rPr lang="en-US" sz="2400" dirty="0"/>
              <a:t>Conjunctive Adverbs</a:t>
            </a:r>
          </a:p>
        </p:txBody>
      </p:sp>
    </p:spTree>
    <p:extLst>
      <p:ext uri="{BB962C8B-B14F-4D97-AF65-F5344CB8AC3E}">
        <p14:creationId xmlns:p14="http://schemas.microsoft.com/office/powerpoint/2010/main" val="320634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57044" y="1386386"/>
            <a:ext cx="7807571" cy="3913059"/>
          </a:xfrm>
          <a:prstGeom prst="rect">
            <a:avLst/>
          </a:prstGeom>
          <a:noFill/>
        </p:spPr>
        <p:txBody>
          <a:bodyPr wrap="square" rtlCol="0" anchor="ctr">
            <a:spAutoFit/>
          </a:bodyPr>
          <a:lstStyle/>
          <a:p>
            <a:pPr>
              <a:lnSpc>
                <a:spcPct val="150000"/>
              </a:lnSpc>
            </a:pPr>
            <a:r>
              <a:rPr lang="en-US" sz="2400" b="1" dirty="0">
                <a:solidFill>
                  <a:srgbClr val="323542"/>
                </a:solidFill>
              </a:rPr>
              <a:t>				</a:t>
            </a:r>
            <a:r>
              <a:rPr lang="en-US" sz="2400" b="1" dirty="0">
                <a:solidFill>
                  <a:srgbClr val="323542"/>
                </a:solidFill>
                <a:highlight>
                  <a:srgbClr val="C7D4CB"/>
                </a:highlight>
              </a:rPr>
              <a:t>F</a:t>
            </a:r>
            <a:r>
              <a:rPr lang="en-US" sz="2400" dirty="0">
                <a:solidFill>
                  <a:srgbClr val="323542"/>
                </a:solidFill>
              </a:rPr>
              <a:t>or</a:t>
            </a:r>
          </a:p>
          <a:p>
            <a:pPr>
              <a:lnSpc>
                <a:spcPct val="150000"/>
              </a:lnSpc>
            </a:pPr>
            <a:r>
              <a:rPr lang="en-US" sz="2400" b="1" dirty="0">
                <a:solidFill>
                  <a:srgbClr val="323542"/>
                </a:solidFill>
              </a:rPr>
              <a:t>				</a:t>
            </a:r>
            <a:r>
              <a:rPr lang="en-US" sz="2400" b="1" dirty="0">
                <a:solidFill>
                  <a:srgbClr val="323542"/>
                </a:solidFill>
                <a:highlight>
                  <a:srgbClr val="C7D4CB"/>
                </a:highlight>
              </a:rPr>
              <a:t>A</a:t>
            </a:r>
            <a:r>
              <a:rPr lang="en-US" sz="2400" dirty="0">
                <a:solidFill>
                  <a:srgbClr val="323542"/>
                </a:solidFill>
              </a:rPr>
              <a:t>nd </a:t>
            </a:r>
          </a:p>
          <a:p>
            <a:pPr>
              <a:lnSpc>
                <a:spcPct val="150000"/>
              </a:lnSpc>
            </a:pPr>
            <a:r>
              <a:rPr lang="en-US" sz="2400" b="1" dirty="0">
                <a:solidFill>
                  <a:srgbClr val="323542"/>
                </a:solidFill>
              </a:rPr>
              <a:t>				</a:t>
            </a:r>
            <a:r>
              <a:rPr lang="en-US" sz="2400" b="1" dirty="0">
                <a:solidFill>
                  <a:srgbClr val="323542"/>
                </a:solidFill>
                <a:highlight>
                  <a:srgbClr val="C7D4CB"/>
                </a:highlight>
              </a:rPr>
              <a:t>N</a:t>
            </a:r>
            <a:r>
              <a:rPr lang="en-US" sz="2400" dirty="0">
                <a:solidFill>
                  <a:srgbClr val="323542"/>
                </a:solidFill>
              </a:rPr>
              <a:t>or</a:t>
            </a:r>
          </a:p>
          <a:p>
            <a:pPr>
              <a:lnSpc>
                <a:spcPct val="150000"/>
              </a:lnSpc>
            </a:pPr>
            <a:r>
              <a:rPr lang="en-US" sz="2400" b="1" dirty="0">
                <a:solidFill>
                  <a:srgbClr val="323542"/>
                </a:solidFill>
              </a:rPr>
              <a:t>				</a:t>
            </a:r>
            <a:r>
              <a:rPr lang="en-US" sz="2400" b="1" dirty="0">
                <a:solidFill>
                  <a:srgbClr val="323542"/>
                </a:solidFill>
                <a:highlight>
                  <a:srgbClr val="C7D4CB"/>
                </a:highlight>
              </a:rPr>
              <a:t>B</a:t>
            </a:r>
            <a:r>
              <a:rPr lang="en-US" sz="2400" dirty="0">
                <a:solidFill>
                  <a:srgbClr val="323542"/>
                </a:solidFill>
              </a:rPr>
              <a:t>ut</a:t>
            </a:r>
          </a:p>
          <a:p>
            <a:pPr>
              <a:lnSpc>
                <a:spcPct val="150000"/>
              </a:lnSpc>
            </a:pPr>
            <a:r>
              <a:rPr lang="en-US" sz="2400" b="1" dirty="0">
                <a:solidFill>
                  <a:srgbClr val="323542"/>
                </a:solidFill>
              </a:rPr>
              <a:t>				</a:t>
            </a:r>
            <a:r>
              <a:rPr lang="en-US" sz="2400" b="1" dirty="0">
                <a:solidFill>
                  <a:srgbClr val="323542"/>
                </a:solidFill>
                <a:highlight>
                  <a:srgbClr val="C7D4CB"/>
                </a:highlight>
              </a:rPr>
              <a:t>O</a:t>
            </a:r>
            <a:r>
              <a:rPr lang="en-US" sz="2400" dirty="0">
                <a:solidFill>
                  <a:srgbClr val="323542"/>
                </a:solidFill>
              </a:rPr>
              <a:t>r</a:t>
            </a:r>
          </a:p>
          <a:p>
            <a:pPr>
              <a:lnSpc>
                <a:spcPct val="150000"/>
              </a:lnSpc>
            </a:pPr>
            <a:r>
              <a:rPr lang="en-US" sz="2400" b="1" dirty="0">
                <a:solidFill>
                  <a:srgbClr val="323542"/>
                </a:solidFill>
              </a:rPr>
              <a:t>				</a:t>
            </a:r>
            <a:r>
              <a:rPr lang="en-US" sz="2400" b="1" dirty="0">
                <a:solidFill>
                  <a:srgbClr val="323542"/>
                </a:solidFill>
                <a:highlight>
                  <a:srgbClr val="C7D4CB"/>
                </a:highlight>
              </a:rPr>
              <a:t>Y</a:t>
            </a:r>
            <a:r>
              <a:rPr lang="en-US" sz="2400" dirty="0">
                <a:solidFill>
                  <a:srgbClr val="323542"/>
                </a:solidFill>
              </a:rPr>
              <a:t>et</a:t>
            </a:r>
          </a:p>
          <a:p>
            <a:pPr>
              <a:lnSpc>
                <a:spcPct val="150000"/>
              </a:lnSpc>
            </a:pPr>
            <a:r>
              <a:rPr lang="en-US" sz="2400" b="1" dirty="0">
                <a:solidFill>
                  <a:srgbClr val="323542"/>
                </a:solidFill>
              </a:rPr>
              <a:t>				</a:t>
            </a:r>
            <a:r>
              <a:rPr lang="en-US" sz="2400" b="1" dirty="0">
                <a:solidFill>
                  <a:srgbClr val="323542"/>
                </a:solidFill>
                <a:highlight>
                  <a:srgbClr val="C7D4CB"/>
                </a:highlight>
              </a:rPr>
              <a:t>S</a:t>
            </a:r>
            <a:r>
              <a:rPr lang="en-US" sz="2400" dirty="0">
                <a:solidFill>
                  <a:srgbClr val="323542"/>
                </a:solidFill>
              </a:rPr>
              <a:t>o</a:t>
            </a:r>
          </a:p>
        </p:txBody>
      </p:sp>
    </p:spTree>
    <p:extLst>
      <p:ext uri="{BB962C8B-B14F-4D97-AF65-F5344CB8AC3E}">
        <p14:creationId xmlns:p14="http://schemas.microsoft.com/office/powerpoint/2010/main" val="241178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971800" y="2895600"/>
            <a:ext cx="1921011" cy="584775"/>
          </a:xfrm>
          <a:prstGeom prst="rect">
            <a:avLst/>
          </a:prstGeom>
          <a:noFill/>
        </p:spPr>
        <p:txBody>
          <a:bodyPr wrap="square" rtlCol="0" anchor="ctr">
            <a:spAutoFit/>
          </a:bodyPr>
          <a:lstStyle/>
          <a:p>
            <a:pPr algn="r">
              <a:spcAft>
                <a:spcPts val="1800"/>
              </a:spcAft>
            </a:pPr>
            <a:r>
              <a:rPr lang="en-US" sz="3200" b="1" dirty="0">
                <a:solidFill>
                  <a:srgbClr val="323542"/>
                </a:solidFill>
              </a:rPr>
              <a:t>Words</a:t>
            </a:r>
          </a:p>
        </p:txBody>
      </p:sp>
      <p:sp>
        <p:nvSpPr>
          <p:cNvPr id="13" name="TextBox 12"/>
          <p:cNvSpPr txBox="1"/>
          <p:nvPr/>
        </p:nvSpPr>
        <p:spPr>
          <a:xfrm>
            <a:off x="5562600" y="2533963"/>
            <a:ext cx="3429000" cy="1308050"/>
          </a:xfrm>
          <a:prstGeom prst="rect">
            <a:avLst/>
          </a:prstGeom>
          <a:noFill/>
        </p:spPr>
        <p:txBody>
          <a:bodyPr wrap="square" rtlCol="0" anchor="ctr">
            <a:spAutoFit/>
          </a:bodyPr>
          <a:lstStyle/>
          <a:p>
            <a:pPr>
              <a:spcAft>
                <a:spcPts val="1800"/>
              </a:spcAft>
            </a:pPr>
            <a:r>
              <a:rPr lang="en-US" sz="3200" u="sng" dirty="0">
                <a:solidFill>
                  <a:srgbClr val="323542"/>
                </a:solidFill>
              </a:rPr>
              <a:t>dogs</a:t>
            </a:r>
            <a:r>
              <a:rPr lang="en-US" sz="3200" dirty="0">
                <a:solidFill>
                  <a:srgbClr val="323542"/>
                </a:solidFill>
              </a:rPr>
              <a:t> </a:t>
            </a:r>
            <a:r>
              <a:rPr lang="en-US" sz="3200" b="1" dirty="0">
                <a:solidFill>
                  <a:srgbClr val="323542"/>
                </a:solidFill>
                <a:highlight>
                  <a:srgbClr val="C7D4CB"/>
                </a:highlight>
              </a:rPr>
              <a:t>and</a:t>
            </a:r>
            <a:r>
              <a:rPr lang="en-US" sz="3200" b="1" dirty="0">
                <a:solidFill>
                  <a:srgbClr val="323542"/>
                </a:solidFill>
              </a:rPr>
              <a:t> </a:t>
            </a:r>
            <a:r>
              <a:rPr lang="en-US" sz="3200" u="sng" dirty="0">
                <a:solidFill>
                  <a:srgbClr val="323542"/>
                </a:solidFill>
              </a:rPr>
              <a:t>cats</a:t>
            </a:r>
          </a:p>
          <a:p>
            <a:pPr>
              <a:spcAft>
                <a:spcPts val="1800"/>
              </a:spcAft>
            </a:pPr>
            <a:r>
              <a:rPr lang="en-US" sz="3200" u="sng" dirty="0">
                <a:solidFill>
                  <a:srgbClr val="323542"/>
                </a:solidFill>
              </a:rPr>
              <a:t>eager</a:t>
            </a:r>
            <a:r>
              <a:rPr lang="en-US" sz="3200" dirty="0">
                <a:solidFill>
                  <a:srgbClr val="323542"/>
                </a:solidFill>
              </a:rPr>
              <a:t> </a:t>
            </a:r>
            <a:r>
              <a:rPr lang="en-US" sz="3200" b="1" dirty="0">
                <a:solidFill>
                  <a:srgbClr val="323542"/>
                </a:solidFill>
                <a:highlight>
                  <a:srgbClr val="C7D4CB"/>
                </a:highlight>
              </a:rPr>
              <a:t>yet</a:t>
            </a:r>
            <a:r>
              <a:rPr lang="en-US" sz="3200" b="1" dirty="0">
                <a:solidFill>
                  <a:srgbClr val="323542"/>
                </a:solidFill>
              </a:rPr>
              <a:t> </a:t>
            </a:r>
            <a:r>
              <a:rPr lang="en-US" sz="3200" u="sng" dirty="0">
                <a:solidFill>
                  <a:srgbClr val="323542"/>
                </a:solidFill>
              </a:rPr>
              <a:t>anxious</a:t>
            </a:r>
          </a:p>
        </p:txBody>
      </p:sp>
    </p:spTree>
    <p:extLst>
      <p:ext uri="{BB962C8B-B14F-4D97-AF65-F5344CB8AC3E}">
        <p14:creationId xmlns:p14="http://schemas.microsoft.com/office/powerpoint/2010/main" val="1920625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00" y="2844225"/>
            <a:ext cx="1921011" cy="584775"/>
          </a:xfrm>
          <a:prstGeom prst="rect">
            <a:avLst/>
          </a:prstGeom>
          <a:noFill/>
        </p:spPr>
        <p:txBody>
          <a:bodyPr wrap="square" rtlCol="0" anchor="ctr">
            <a:spAutoFit/>
          </a:bodyPr>
          <a:lstStyle/>
          <a:p>
            <a:pPr algn="r">
              <a:spcAft>
                <a:spcPts val="1800"/>
              </a:spcAft>
            </a:pPr>
            <a:r>
              <a:rPr lang="en-US" sz="3200" b="1" dirty="0">
                <a:solidFill>
                  <a:srgbClr val="323542"/>
                </a:solidFill>
              </a:rPr>
              <a:t>Phrases</a:t>
            </a:r>
          </a:p>
        </p:txBody>
      </p:sp>
      <p:sp>
        <p:nvSpPr>
          <p:cNvPr id="13" name="TextBox 12"/>
          <p:cNvSpPr txBox="1"/>
          <p:nvPr/>
        </p:nvSpPr>
        <p:spPr>
          <a:xfrm>
            <a:off x="4876800" y="2844225"/>
            <a:ext cx="5297640" cy="584775"/>
          </a:xfrm>
          <a:prstGeom prst="rect">
            <a:avLst/>
          </a:prstGeom>
          <a:noFill/>
        </p:spPr>
        <p:txBody>
          <a:bodyPr wrap="square" rtlCol="0" anchor="ctr">
            <a:spAutoFit/>
          </a:bodyPr>
          <a:lstStyle/>
          <a:p>
            <a:pPr>
              <a:spcAft>
                <a:spcPts val="1800"/>
              </a:spcAft>
            </a:pPr>
            <a:r>
              <a:rPr lang="en-US" sz="3200" dirty="0">
                <a:solidFill>
                  <a:srgbClr val="323542"/>
                </a:solidFill>
              </a:rPr>
              <a:t>on the test </a:t>
            </a:r>
            <a:r>
              <a:rPr lang="en-US" sz="3200" b="1" dirty="0">
                <a:solidFill>
                  <a:srgbClr val="323542"/>
                </a:solidFill>
                <a:highlight>
                  <a:srgbClr val="C7D4CB"/>
                </a:highlight>
              </a:rPr>
              <a:t>but</a:t>
            </a:r>
            <a:r>
              <a:rPr lang="en-US" sz="3200" b="1" dirty="0">
                <a:solidFill>
                  <a:srgbClr val="323542"/>
                </a:solidFill>
              </a:rPr>
              <a:t> </a:t>
            </a:r>
            <a:r>
              <a:rPr lang="en-US" sz="3200" dirty="0">
                <a:solidFill>
                  <a:srgbClr val="323542"/>
                </a:solidFill>
              </a:rPr>
              <a:t>not in the book</a:t>
            </a:r>
          </a:p>
        </p:txBody>
      </p:sp>
      <p:sp>
        <p:nvSpPr>
          <p:cNvPr id="4" name="Left Brace 3">
            <a:extLst>
              <a:ext uri="{FF2B5EF4-FFF2-40B4-BE49-F238E27FC236}">
                <a16:creationId xmlns:a16="http://schemas.microsoft.com/office/drawing/2014/main" id="{5565BEDB-B14C-3465-2E26-143B7D319EDF}"/>
              </a:ext>
            </a:extLst>
          </p:cNvPr>
          <p:cNvSpPr/>
          <p:nvPr/>
        </p:nvSpPr>
        <p:spPr>
          <a:xfrm rot="16200000">
            <a:off x="5676140" y="2705859"/>
            <a:ext cx="382521" cy="1676401"/>
          </a:xfrm>
          <a:prstGeom prst="leftBrace">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Left Brace 4">
            <a:extLst>
              <a:ext uri="{FF2B5EF4-FFF2-40B4-BE49-F238E27FC236}">
                <a16:creationId xmlns:a16="http://schemas.microsoft.com/office/drawing/2014/main" id="{F86FC4D0-0452-54F9-25D3-27F72A7D7C34}"/>
              </a:ext>
            </a:extLst>
          </p:cNvPr>
          <p:cNvSpPr/>
          <p:nvPr/>
        </p:nvSpPr>
        <p:spPr>
          <a:xfrm rot="16200000">
            <a:off x="8600749" y="2277669"/>
            <a:ext cx="382521" cy="2532780"/>
          </a:xfrm>
          <a:prstGeom prst="leftBrace">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DF97B6C2-4C15-2941-07DE-210BEF2AD4E0}"/>
              </a:ext>
            </a:extLst>
          </p:cNvPr>
          <p:cNvSpPr txBox="1"/>
          <p:nvPr/>
        </p:nvSpPr>
        <p:spPr>
          <a:xfrm>
            <a:off x="4704581" y="3752907"/>
            <a:ext cx="2325637" cy="400110"/>
          </a:xfrm>
          <a:prstGeom prst="rect">
            <a:avLst/>
          </a:prstGeom>
          <a:noFill/>
        </p:spPr>
        <p:txBody>
          <a:bodyPr wrap="none" rtlCol="0">
            <a:spAutoFit/>
          </a:bodyPr>
          <a:lstStyle/>
          <a:p>
            <a:pPr algn="ctr"/>
            <a:r>
              <a:rPr lang="en-US" sz="2000" dirty="0"/>
              <a:t>prepositional phrase</a:t>
            </a:r>
          </a:p>
        </p:txBody>
      </p:sp>
      <p:sp>
        <p:nvSpPr>
          <p:cNvPr id="7" name="TextBox 6">
            <a:extLst>
              <a:ext uri="{FF2B5EF4-FFF2-40B4-BE49-F238E27FC236}">
                <a16:creationId xmlns:a16="http://schemas.microsoft.com/office/drawing/2014/main" id="{7A5768BC-8F3E-C126-D3F9-F28173759AB1}"/>
              </a:ext>
            </a:extLst>
          </p:cNvPr>
          <p:cNvSpPr txBox="1"/>
          <p:nvPr/>
        </p:nvSpPr>
        <p:spPr>
          <a:xfrm>
            <a:off x="7629190" y="3752907"/>
            <a:ext cx="2325637" cy="400110"/>
          </a:xfrm>
          <a:prstGeom prst="rect">
            <a:avLst/>
          </a:prstGeom>
          <a:noFill/>
        </p:spPr>
        <p:txBody>
          <a:bodyPr wrap="none" rtlCol="0">
            <a:spAutoFit/>
          </a:bodyPr>
          <a:lstStyle/>
          <a:p>
            <a:pPr algn="ctr"/>
            <a:r>
              <a:rPr lang="en-US" sz="2000" dirty="0"/>
              <a:t>prepositional phrase</a:t>
            </a:r>
          </a:p>
        </p:txBody>
      </p:sp>
    </p:spTree>
    <p:extLst>
      <p:ext uri="{BB962C8B-B14F-4D97-AF65-F5344CB8AC3E}">
        <p14:creationId xmlns:p14="http://schemas.microsoft.com/office/powerpoint/2010/main" val="2169536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520688" y="2625468"/>
            <a:ext cx="2506799" cy="1077218"/>
          </a:xfrm>
          <a:prstGeom prst="rect">
            <a:avLst/>
          </a:prstGeom>
          <a:noFill/>
        </p:spPr>
        <p:txBody>
          <a:bodyPr wrap="square" rtlCol="0" anchor="ctr">
            <a:spAutoFit/>
          </a:bodyPr>
          <a:lstStyle/>
          <a:p>
            <a:pPr algn="r">
              <a:spcAft>
                <a:spcPts val="1800"/>
              </a:spcAft>
            </a:pPr>
            <a:r>
              <a:rPr lang="en-US" sz="3200" b="1" dirty="0">
                <a:solidFill>
                  <a:srgbClr val="323542"/>
                </a:solidFill>
              </a:rPr>
              <a:t>Independent clauses</a:t>
            </a:r>
          </a:p>
        </p:txBody>
      </p:sp>
      <p:sp>
        <p:nvSpPr>
          <p:cNvPr id="13" name="TextBox 12"/>
          <p:cNvSpPr txBox="1"/>
          <p:nvPr/>
        </p:nvSpPr>
        <p:spPr>
          <a:xfrm>
            <a:off x="4697276" y="2625468"/>
            <a:ext cx="6019800" cy="1077218"/>
          </a:xfrm>
          <a:prstGeom prst="rect">
            <a:avLst/>
          </a:prstGeom>
          <a:noFill/>
        </p:spPr>
        <p:txBody>
          <a:bodyPr wrap="square" rtlCol="0" anchor="ctr">
            <a:spAutoFit/>
          </a:bodyPr>
          <a:lstStyle/>
          <a:p>
            <a:pPr>
              <a:spcAft>
                <a:spcPts val="1800"/>
              </a:spcAft>
            </a:pPr>
            <a:r>
              <a:rPr lang="en-US" sz="3200" u="sng" dirty="0">
                <a:solidFill>
                  <a:srgbClr val="323542"/>
                </a:solidFill>
              </a:rPr>
              <a:t>Narwhals are a type of whale</a:t>
            </a:r>
            <a:r>
              <a:rPr lang="en-US" sz="3200" dirty="0">
                <a:solidFill>
                  <a:srgbClr val="323542"/>
                </a:solidFill>
              </a:rPr>
              <a:t>, </a:t>
            </a:r>
            <a:r>
              <a:rPr lang="en-US" sz="3200" b="1" dirty="0">
                <a:solidFill>
                  <a:srgbClr val="323542"/>
                </a:solidFill>
                <a:highlight>
                  <a:srgbClr val="C7D4CB"/>
                </a:highlight>
              </a:rPr>
              <a:t>so</a:t>
            </a:r>
            <a:r>
              <a:rPr lang="en-US" sz="3200" dirty="0">
                <a:solidFill>
                  <a:srgbClr val="323542"/>
                </a:solidFill>
              </a:rPr>
              <a:t> </a:t>
            </a:r>
            <a:r>
              <a:rPr lang="en-US" sz="3200" u="sng" dirty="0">
                <a:solidFill>
                  <a:srgbClr val="323542"/>
                </a:solidFill>
              </a:rPr>
              <a:t>they travel in groups called “pods.”</a:t>
            </a:r>
          </a:p>
        </p:txBody>
      </p:sp>
    </p:spTree>
    <p:extLst>
      <p:ext uri="{BB962C8B-B14F-4D97-AF65-F5344CB8AC3E}">
        <p14:creationId xmlns:p14="http://schemas.microsoft.com/office/powerpoint/2010/main" val="148167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47800" y="1533382"/>
            <a:ext cx="9296400" cy="523220"/>
          </a:xfrm>
          <a:prstGeom prst="rect">
            <a:avLst/>
          </a:prstGeom>
          <a:noFill/>
        </p:spPr>
        <p:txBody>
          <a:bodyPr wrap="square" rtlCol="0" anchor="ctr">
            <a:spAutoFit/>
          </a:bodyPr>
          <a:lstStyle/>
          <a:p>
            <a:pPr algn="ctr">
              <a:spcAft>
                <a:spcPts val="1800"/>
              </a:spcAft>
            </a:pPr>
            <a:r>
              <a:rPr lang="en-US" sz="2800" b="1" dirty="0">
                <a:solidFill>
                  <a:srgbClr val="323542"/>
                </a:solidFill>
                <a:highlight>
                  <a:srgbClr val="C7D4CB"/>
                </a:highlight>
              </a:rPr>
              <a:t>After</a:t>
            </a:r>
            <a:r>
              <a:rPr lang="en-US" sz="2800" b="1" dirty="0">
                <a:solidFill>
                  <a:srgbClr val="323542"/>
                </a:solidFill>
              </a:rPr>
              <a:t> </a:t>
            </a:r>
            <a:r>
              <a:rPr lang="en-US" sz="2800" dirty="0">
                <a:solidFill>
                  <a:srgbClr val="323542"/>
                </a:solidFill>
              </a:rPr>
              <a:t>the thunderstorm ended</a:t>
            </a:r>
            <a:r>
              <a:rPr lang="en-US" sz="2800" dirty="0">
                <a:solidFill>
                  <a:srgbClr val="323542"/>
                </a:solidFill>
                <a:highlight>
                  <a:srgbClr val="C7D4CB"/>
                </a:highlight>
              </a:rPr>
              <a:t>,</a:t>
            </a:r>
            <a:r>
              <a:rPr lang="en-US" sz="2800" dirty="0">
                <a:solidFill>
                  <a:srgbClr val="323542"/>
                </a:solidFill>
              </a:rPr>
              <a:t> a rainbow appeared in the sky.</a:t>
            </a:r>
            <a:endParaRPr lang="en-US" sz="2800" b="1" dirty="0">
              <a:solidFill>
                <a:srgbClr val="323542"/>
              </a:solidFill>
            </a:endParaRPr>
          </a:p>
        </p:txBody>
      </p:sp>
      <p:sp>
        <p:nvSpPr>
          <p:cNvPr id="2" name="TextBox 1">
            <a:extLst>
              <a:ext uri="{FF2B5EF4-FFF2-40B4-BE49-F238E27FC236}">
                <a16:creationId xmlns:a16="http://schemas.microsoft.com/office/drawing/2014/main" id="{A4BC9F9A-9C43-A965-7BF6-F8F8F1058BF0}"/>
              </a:ext>
            </a:extLst>
          </p:cNvPr>
          <p:cNvSpPr txBox="1"/>
          <p:nvPr/>
        </p:nvSpPr>
        <p:spPr>
          <a:xfrm>
            <a:off x="1447800" y="2697541"/>
            <a:ext cx="9296400" cy="523220"/>
          </a:xfrm>
          <a:prstGeom prst="rect">
            <a:avLst/>
          </a:prstGeom>
          <a:noFill/>
        </p:spPr>
        <p:txBody>
          <a:bodyPr wrap="square" rtlCol="0" anchor="ctr">
            <a:spAutoFit/>
          </a:bodyPr>
          <a:lstStyle/>
          <a:p>
            <a:pPr algn="ctr">
              <a:spcAft>
                <a:spcPts val="1800"/>
              </a:spcAft>
            </a:pPr>
            <a:r>
              <a:rPr lang="en-US" sz="2800" dirty="0">
                <a:solidFill>
                  <a:srgbClr val="323542"/>
                </a:solidFill>
              </a:rPr>
              <a:t>A rainbow appeared in the sky </a:t>
            </a:r>
            <a:r>
              <a:rPr lang="en-US" sz="2800" b="1" dirty="0">
                <a:solidFill>
                  <a:srgbClr val="323542"/>
                </a:solidFill>
                <a:highlight>
                  <a:srgbClr val="C7D4CB"/>
                </a:highlight>
              </a:rPr>
              <a:t>after</a:t>
            </a:r>
            <a:r>
              <a:rPr lang="en-US" sz="2800" b="1" dirty="0">
                <a:solidFill>
                  <a:srgbClr val="323542"/>
                </a:solidFill>
              </a:rPr>
              <a:t> </a:t>
            </a:r>
            <a:r>
              <a:rPr lang="en-US" sz="2800" dirty="0">
                <a:solidFill>
                  <a:srgbClr val="323542"/>
                </a:solidFill>
              </a:rPr>
              <a:t>the thunderstorm ended.</a:t>
            </a:r>
            <a:endParaRPr lang="en-US" sz="2800" b="1" dirty="0">
              <a:solidFill>
                <a:srgbClr val="323542"/>
              </a:solidFill>
            </a:endParaRPr>
          </a:p>
        </p:txBody>
      </p:sp>
    </p:spTree>
    <p:extLst>
      <p:ext uri="{BB962C8B-B14F-4D97-AF65-F5344CB8AC3E}">
        <p14:creationId xmlns:p14="http://schemas.microsoft.com/office/powerpoint/2010/main" val="3128036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Subordinating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47800" y="1533382"/>
            <a:ext cx="9296400" cy="523220"/>
          </a:xfrm>
          <a:prstGeom prst="rect">
            <a:avLst/>
          </a:prstGeom>
          <a:noFill/>
        </p:spPr>
        <p:txBody>
          <a:bodyPr wrap="square" rtlCol="0" anchor="ctr">
            <a:spAutoFit/>
          </a:bodyPr>
          <a:lstStyle/>
          <a:p>
            <a:pPr algn="ctr">
              <a:spcAft>
                <a:spcPts val="1800"/>
              </a:spcAft>
            </a:pPr>
            <a:r>
              <a:rPr lang="en-US" sz="2800" b="1" dirty="0">
                <a:solidFill>
                  <a:srgbClr val="323542"/>
                </a:solidFill>
                <a:highlight>
                  <a:srgbClr val="C7D4CB"/>
                </a:highlight>
              </a:rPr>
              <a:t>After</a:t>
            </a:r>
            <a:r>
              <a:rPr lang="en-US" sz="2800" b="1" dirty="0">
                <a:solidFill>
                  <a:srgbClr val="323542"/>
                </a:solidFill>
              </a:rPr>
              <a:t> </a:t>
            </a:r>
            <a:r>
              <a:rPr lang="en-US" sz="2800" dirty="0">
                <a:solidFill>
                  <a:srgbClr val="323542"/>
                </a:solidFill>
              </a:rPr>
              <a:t>the thunderstorm ended</a:t>
            </a:r>
            <a:r>
              <a:rPr lang="en-US" sz="2800" dirty="0">
                <a:solidFill>
                  <a:srgbClr val="323542"/>
                </a:solidFill>
                <a:highlight>
                  <a:srgbClr val="C7D4CB"/>
                </a:highlight>
              </a:rPr>
              <a:t>,</a:t>
            </a:r>
            <a:r>
              <a:rPr lang="en-US" sz="2800" dirty="0">
                <a:solidFill>
                  <a:srgbClr val="323542"/>
                </a:solidFill>
              </a:rPr>
              <a:t> a rainbow appeared in the sky.</a:t>
            </a:r>
            <a:endParaRPr lang="en-US" sz="2800" b="1" dirty="0">
              <a:solidFill>
                <a:srgbClr val="323542"/>
              </a:solidFill>
            </a:endParaRPr>
          </a:p>
        </p:txBody>
      </p:sp>
      <p:sp>
        <p:nvSpPr>
          <p:cNvPr id="2" name="TextBox 1">
            <a:extLst>
              <a:ext uri="{FF2B5EF4-FFF2-40B4-BE49-F238E27FC236}">
                <a16:creationId xmlns:a16="http://schemas.microsoft.com/office/drawing/2014/main" id="{A4BC9F9A-9C43-A965-7BF6-F8F8F1058BF0}"/>
              </a:ext>
            </a:extLst>
          </p:cNvPr>
          <p:cNvSpPr txBox="1"/>
          <p:nvPr/>
        </p:nvSpPr>
        <p:spPr>
          <a:xfrm>
            <a:off x="1447800" y="2697541"/>
            <a:ext cx="9296400" cy="523220"/>
          </a:xfrm>
          <a:prstGeom prst="rect">
            <a:avLst/>
          </a:prstGeom>
          <a:noFill/>
        </p:spPr>
        <p:txBody>
          <a:bodyPr wrap="square" rtlCol="0" anchor="ctr">
            <a:spAutoFit/>
          </a:bodyPr>
          <a:lstStyle/>
          <a:p>
            <a:pPr algn="ctr">
              <a:spcAft>
                <a:spcPts val="1800"/>
              </a:spcAft>
            </a:pPr>
            <a:r>
              <a:rPr lang="en-US" sz="2800" dirty="0">
                <a:solidFill>
                  <a:srgbClr val="323542"/>
                </a:solidFill>
              </a:rPr>
              <a:t>A rainbow appeared in the sky </a:t>
            </a:r>
            <a:r>
              <a:rPr lang="en-US" sz="2800" b="1" dirty="0">
                <a:solidFill>
                  <a:srgbClr val="323542"/>
                </a:solidFill>
                <a:highlight>
                  <a:srgbClr val="C7D4CB"/>
                </a:highlight>
              </a:rPr>
              <a:t>after</a:t>
            </a:r>
            <a:r>
              <a:rPr lang="en-US" sz="2800" b="1" dirty="0">
                <a:solidFill>
                  <a:srgbClr val="323542"/>
                </a:solidFill>
              </a:rPr>
              <a:t> </a:t>
            </a:r>
            <a:r>
              <a:rPr lang="en-US" sz="2800" dirty="0">
                <a:solidFill>
                  <a:srgbClr val="323542"/>
                </a:solidFill>
              </a:rPr>
              <a:t>the thunderstorm ended.</a:t>
            </a:r>
            <a:endParaRPr lang="en-US" sz="2800" b="1" dirty="0">
              <a:solidFill>
                <a:srgbClr val="323542"/>
              </a:solidFill>
            </a:endParaRPr>
          </a:p>
        </p:txBody>
      </p:sp>
      <p:sp>
        <p:nvSpPr>
          <p:cNvPr id="3" name="TextBox 2">
            <a:extLst>
              <a:ext uri="{FF2B5EF4-FFF2-40B4-BE49-F238E27FC236}">
                <a16:creationId xmlns:a16="http://schemas.microsoft.com/office/drawing/2014/main" id="{2EE00CBA-43D0-F2F5-2AF3-0F5BD86EB5A9}"/>
              </a:ext>
            </a:extLst>
          </p:cNvPr>
          <p:cNvSpPr txBox="1"/>
          <p:nvPr/>
        </p:nvSpPr>
        <p:spPr>
          <a:xfrm>
            <a:off x="1447800" y="3861700"/>
            <a:ext cx="9296400" cy="523220"/>
          </a:xfrm>
          <a:prstGeom prst="rect">
            <a:avLst/>
          </a:prstGeom>
          <a:noFill/>
        </p:spPr>
        <p:txBody>
          <a:bodyPr wrap="square" rtlCol="0" anchor="ctr">
            <a:spAutoFit/>
          </a:bodyPr>
          <a:lstStyle/>
          <a:p>
            <a:pPr algn="ctr">
              <a:spcAft>
                <a:spcPts val="1800"/>
              </a:spcAft>
            </a:pPr>
            <a:r>
              <a:rPr lang="en-US" sz="2800" dirty="0">
                <a:solidFill>
                  <a:srgbClr val="323542"/>
                </a:solidFill>
              </a:rPr>
              <a:t>Jamal loved the car</a:t>
            </a:r>
            <a:r>
              <a:rPr lang="en-US" sz="2800" dirty="0">
                <a:solidFill>
                  <a:srgbClr val="323542"/>
                </a:solidFill>
                <a:highlight>
                  <a:srgbClr val="C7D4CB"/>
                </a:highlight>
              </a:rPr>
              <a:t>,</a:t>
            </a:r>
            <a:r>
              <a:rPr lang="en-US" sz="2800" dirty="0">
                <a:solidFill>
                  <a:srgbClr val="323542"/>
                </a:solidFill>
              </a:rPr>
              <a:t> </a:t>
            </a:r>
            <a:r>
              <a:rPr lang="en-US" sz="2800" b="1" dirty="0">
                <a:solidFill>
                  <a:srgbClr val="323542"/>
                </a:solidFill>
                <a:highlight>
                  <a:srgbClr val="C7D4CB"/>
                </a:highlight>
              </a:rPr>
              <a:t>although</a:t>
            </a:r>
            <a:r>
              <a:rPr lang="en-US" sz="2800" dirty="0">
                <a:solidFill>
                  <a:srgbClr val="323542"/>
                </a:solidFill>
              </a:rPr>
              <a:t> his friend was unimpressed.</a:t>
            </a:r>
            <a:endParaRPr lang="en-US" sz="2800" b="1" dirty="0">
              <a:solidFill>
                <a:srgbClr val="323542"/>
              </a:solidFill>
            </a:endParaRPr>
          </a:p>
        </p:txBody>
      </p:sp>
      <p:sp>
        <p:nvSpPr>
          <p:cNvPr id="4" name="Left Brace 3">
            <a:extLst>
              <a:ext uri="{FF2B5EF4-FFF2-40B4-BE49-F238E27FC236}">
                <a16:creationId xmlns:a16="http://schemas.microsoft.com/office/drawing/2014/main" id="{954591C8-1092-F8C1-D679-EAB456B14BCF}"/>
              </a:ext>
            </a:extLst>
          </p:cNvPr>
          <p:cNvSpPr/>
          <p:nvPr/>
        </p:nvSpPr>
        <p:spPr>
          <a:xfrm rot="16200000">
            <a:off x="5228849" y="3790959"/>
            <a:ext cx="382521" cy="1504181"/>
          </a:xfrm>
          <a:prstGeom prst="leftBrace">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8E8C1B33-95E2-502C-F16F-5E4E94E71E50}"/>
              </a:ext>
            </a:extLst>
          </p:cNvPr>
          <p:cNvSpPr txBox="1"/>
          <p:nvPr/>
        </p:nvSpPr>
        <p:spPr>
          <a:xfrm>
            <a:off x="4618350" y="4751898"/>
            <a:ext cx="1775743" cy="400110"/>
          </a:xfrm>
          <a:prstGeom prst="rect">
            <a:avLst/>
          </a:prstGeom>
          <a:noFill/>
        </p:spPr>
        <p:txBody>
          <a:bodyPr wrap="none" rtlCol="0">
            <a:spAutoFit/>
          </a:bodyPr>
          <a:lstStyle/>
          <a:p>
            <a:pPr algn="ctr"/>
            <a:r>
              <a:rPr lang="en-US" sz="2000" dirty="0"/>
              <a:t>strong contrast</a:t>
            </a:r>
          </a:p>
        </p:txBody>
      </p:sp>
    </p:spTree>
    <p:extLst>
      <p:ext uri="{BB962C8B-B14F-4D97-AF65-F5344CB8AC3E}">
        <p14:creationId xmlns:p14="http://schemas.microsoft.com/office/powerpoint/2010/main" val="2290134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Correlative Conjunctions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48507" y="2902981"/>
            <a:ext cx="9694986" cy="523220"/>
          </a:xfrm>
          <a:prstGeom prst="rect">
            <a:avLst/>
          </a:prstGeom>
          <a:noFill/>
        </p:spPr>
        <p:txBody>
          <a:bodyPr wrap="square" rtlCol="0" anchor="ctr">
            <a:spAutoFit/>
          </a:bodyPr>
          <a:lstStyle/>
          <a:p>
            <a:pPr algn="ctr">
              <a:spcAft>
                <a:spcPts val="1800"/>
              </a:spcAft>
            </a:pPr>
            <a:r>
              <a:rPr lang="en-US" sz="2800" dirty="0">
                <a:solidFill>
                  <a:srgbClr val="323542"/>
                </a:solidFill>
              </a:rPr>
              <a:t>We can ship your order to </a:t>
            </a:r>
            <a:r>
              <a:rPr lang="en-US" sz="2800" b="1" dirty="0">
                <a:solidFill>
                  <a:srgbClr val="323542"/>
                </a:solidFill>
                <a:highlight>
                  <a:srgbClr val="C7D4CB"/>
                </a:highlight>
              </a:rPr>
              <a:t>either</a:t>
            </a:r>
            <a:r>
              <a:rPr lang="en-US" sz="2800" b="1" dirty="0">
                <a:solidFill>
                  <a:srgbClr val="323542"/>
                </a:solidFill>
              </a:rPr>
              <a:t> </a:t>
            </a:r>
            <a:r>
              <a:rPr lang="en-US" sz="2800" u="sng" dirty="0">
                <a:solidFill>
                  <a:srgbClr val="323542"/>
                </a:solidFill>
              </a:rPr>
              <a:t>your home</a:t>
            </a:r>
            <a:r>
              <a:rPr lang="en-US" sz="2800" dirty="0">
                <a:solidFill>
                  <a:srgbClr val="323542"/>
                </a:solidFill>
              </a:rPr>
              <a:t> </a:t>
            </a:r>
            <a:r>
              <a:rPr lang="en-US" sz="2800" b="1" dirty="0">
                <a:solidFill>
                  <a:srgbClr val="323542"/>
                </a:solidFill>
                <a:highlight>
                  <a:srgbClr val="C7D4CB"/>
                </a:highlight>
              </a:rPr>
              <a:t>or</a:t>
            </a:r>
            <a:r>
              <a:rPr lang="en-US" sz="2800" b="1" dirty="0">
                <a:solidFill>
                  <a:srgbClr val="323542"/>
                </a:solidFill>
              </a:rPr>
              <a:t> </a:t>
            </a:r>
            <a:r>
              <a:rPr lang="en-US" sz="2800" u="sng" dirty="0">
                <a:solidFill>
                  <a:srgbClr val="323542"/>
                </a:solidFill>
              </a:rPr>
              <a:t>your local retailer</a:t>
            </a:r>
            <a:r>
              <a:rPr lang="en-US" sz="2800" dirty="0">
                <a:solidFill>
                  <a:srgbClr val="323542"/>
                </a:solidFill>
              </a:rPr>
              <a:t>.</a:t>
            </a:r>
          </a:p>
        </p:txBody>
      </p:sp>
    </p:spTree>
    <p:extLst>
      <p:ext uri="{BB962C8B-B14F-4D97-AF65-F5344CB8AC3E}">
        <p14:creationId xmlns:p14="http://schemas.microsoft.com/office/powerpoint/2010/main" val="1481477734"/>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6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838</Words>
  <Application>Microsoft Office PowerPoint</Application>
  <PresentationFormat>Widescreen</PresentationFormat>
  <Paragraphs>101</Paragraphs>
  <Slides>12</Slides>
  <Notes>12</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12</vt:i4>
      </vt:variant>
    </vt:vector>
  </HeadingPairs>
  <TitlesOfParts>
    <vt:vector size="25" baseType="lpstr">
      <vt:lpstr>Arial</vt:lpstr>
      <vt:lpstr>Calibri</vt:lpstr>
      <vt:lpstr>Calibri Light</vt:lpstr>
      <vt:lpstr>Century Gothic</vt:lpstr>
      <vt:lpstr>Symbol</vt:lpstr>
      <vt:lpstr>Times New Roman</vt:lpstr>
      <vt:lpstr>1_Office Theme</vt:lpstr>
      <vt:lpstr>Office Theme</vt:lpstr>
      <vt:lpstr>2_Office Theme</vt:lpstr>
      <vt:lpstr>3_Office Theme</vt:lpstr>
      <vt:lpstr>4_Office Theme</vt:lpstr>
      <vt:lpstr>5_Office Theme</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12</cp:revision>
  <dcterms:created xsi:type="dcterms:W3CDTF">2015-06-25T17:23:18Z</dcterms:created>
  <dcterms:modified xsi:type="dcterms:W3CDTF">2023-03-22T18:13:42Z</dcterms:modified>
</cp:coreProperties>
</file>