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44" r:id="rId2"/>
    <p:sldMasterId id="2147483792" r:id="rId3"/>
    <p:sldMasterId id="2147483804" r:id="rId4"/>
  </p:sldMasterIdLst>
  <p:notesMasterIdLst>
    <p:notesMasterId r:id="rId16"/>
  </p:notesMasterIdLst>
  <p:sldIdLst>
    <p:sldId id="293" r:id="rId5"/>
    <p:sldId id="258" r:id="rId6"/>
    <p:sldId id="265" r:id="rId7"/>
    <p:sldId id="296" r:id="rId8"/>
    <p:sldId id="267" r:id="rId9"/>
    <p:sldId id="300" r:id="rId10"/>
    <p:sldId id="298" r:id="rId11"/>
    <p:sldId id="304" r:id="rId12"/>
    <p:sldId id="302" r:id="rId13"/>
    <p:sldId id="303" r:id="rId14"/>
    <p:sldId id="26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96" autoAdjust="0"/>
    <p:restoredTop sz="75570" autoAdjust="0"/>
  </p:normalViewPr>
  <p:slideViewPr>
    <p:cSldViewPr>
      <p:cViewPr varScale="1">
        <p:scale>
          <a:sx n="57" d="100"/>
          <a:sy n="57" d="100"/>
        </p:scale>
        <p:origin x="1205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63B63D-BA9F-4524-A70F-80EB02BF4215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50CCE-205E-43BA-889A-3A61F083B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97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Clauses and Sentence Patterns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150CCE-205E-43BA-889A-3A61F083BA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5630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fourth and final pattern is a compound-complex sentence, which has at least two independent clauses and at least one dependent clause, in no particular order. Here’s an example: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 the intermission started, [comma] Gia went to the bathroom, [comma] but the line was extremely long.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dependent clause, “when the intermission started,” appears first, followed by a comma and then two independent clauses joined by the conjunction “but”: “Gia went to the bathroom” and “the line was extremely long.”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150CCE-205E-43BA-889A-3A61F083BA1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1829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Understanding clauses and how to combine them into different sentence patterns is key for effective communication.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150CCE-205E-43BA-889A-3A61F083BA1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899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video will review how to build sentences and connect ideas with these tools: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Clauses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Simple sentences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Compound sentences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Complex sentences, and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Compound-complex sentences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150CCE-205E-43BA-889A-3A61F083BA1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298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clause is a word group that has a subject and simple predicate. A subject is the person, place thing, event, or idea the sentence is about. A simple predicate is any verbs and/or verbals that work together to indicate the subject's action or state of being.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150CCE-205E-43BA-889A-3A61F083BA1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5230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There are two types of clauses: independent and dependent. Independent clauses express a complete thought. Here’s an example: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Clouds filled the sky.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clause has a subject, “clouds,” a simple predicate, “filled,” and expresses a complete thought.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Dependent clauses do not express a complete thought. For that reason, they cannot stand alone. Here’s an example: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Because your order shipped early.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clause has a subject, “order,” and simple predicate, “shipped,” but it doesn’t express a complete thought.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a word group does not express a complete thought and is also missing a subject and/or predicate, it’s a phrase, not a clause.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150CCE-205E-43BA-889A-3A61F083BA1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2563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Once you’re familiar with independent and dependent clauses, you can form any sentence pattern. The first pattern is a simple sentence, which we mentioned earlier. It has one independent clause.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 all simple sentences are short, especially if they contain phrases with extra details. Here’s an example: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 the track meet, athletes competed in several events for their schools.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subject and simple predicate are “athletes competed.” The rest of the sentence is made up of three prepositional phrases that provide extra detail: “at the track meet,” “in several events,” and “for their schools.”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150CCE-205E-43BA-889A-3A61F083BA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170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second pattern is a compound sentence, which joins two closely related independent clauses with a comma and coordinating conjunction, a semicolon, or a semicolon and conjunctive adverb.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150CCE-205E-43BA-889A-3A61F083BA1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3636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Let’s review an example for each combination method: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Comma and coordinating conjunction: I wanted to go hiking, [comma] but it was too cold.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Semicolon: Karlicia doesn’t eat oranges; [semicolon] she hates the texture.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Semicolon and conjunctive adverb: My friends are going out; [semicolon] however, [comma] I’m staying in.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150CCE-205E-43BA-889A-3A61F083BA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1232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third pattern is a complex sentence, which has one independent clause and one dependent clause.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dependent clause begins with a subordinating conjunction. Here’s an example: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Before the movie starts, [comma] everyone should silence their phone.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subordinating conjunction “before” introduces the dependent clause “before the movie starts.” The dependent clause is followed by a comma since it comes before the independent clause. If the dependent clause were second, no comma is typically needed. For instance: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Everyone should silence their phone before the movie starts.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150CCE-205E-43BA-889A-3A61F083BA1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5471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However, if the subordinating conjunction indicates a strong contrast, a comma might be acceptable. Here’s an example: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movie was unpopular with audiences, [comma] although critics praised it highly.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150CCE-205E-43BA-889A-3A61F083BA1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019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2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276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462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13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2910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2527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934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4234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2788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320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093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610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4881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993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4517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0006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4924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6690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6395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2018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6718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380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1139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37137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7888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9877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1783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4546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35744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3439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6468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63830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387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4612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6818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2459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9738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8150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917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446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460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364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669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391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75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808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767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868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0100" y="2618119"/>
            <a:ext cx="1059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Clauses and Sentence Patterns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Compound-Complex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35EE1064-DEAF-4AD6-9930-740D8308AE9E}"/>
              </a:ext>
            </a:extLst>
          </p:cNvPr>
          <p:cNvSpPr txBox="1"/>
          <p:nvPr/>
        </p:nvSpPr>
        <p:spPr>
          <a:xfrm>
            <a:off x="1295402" y="1788564"/>
            <a:ext cx="396239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Compound-complex sentence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5358AD-6B1F-4EA5-8CF8-43A87ACD6D38}"/>
              </a:ext>
            </a:extLst>
          </p:cNvPr>
          <p:cNvSpPr txBox="1"/>
          <p:nvPr/>
        </p:nvSpPr>
        <p:spPr>
          <a:xfrm>
            <a:off x="5486400" y="1603898"/>
            <a:ext cx="556260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Independent clause + Independent clause + Dependent clause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B0D4C7-9AEC-A24E-16AC-DBE285DDB7DA}"/>
              </a:ext>
            </a:extLst>
          </p:cNvPr>
          <p:cNvSpPr txBox="1"/>
          <p:nvPr/>
        </p:nvSpPr>
        <p:spPr>
          <a:xfrm>
            <a:off x="1600201" y="3429000"/>
            <a:ext cx="9067800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When the intermission started, Gia went to the bathroom, but the line was extremely long.</a:t>
            </a:r>
          </a:p>
        </p:txBody>
      </p:sp>
    </p:spTree>
    <p:extLst>
      <p:ext uri="{BB962C8B-B14F-4D97-AF65-F5344CB8AC3E}">
        <p14:creationId xmlns:p14="http://schemas.microsoft.com/office/powerpoint/2010/main" val="1814197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424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121BD6CE-EF60-2D51-E2AE-0F3B509281FB}"/>
              </a:ext>
            </a:extLst>
          </p:cNvPr>
          <p:cNvSpPr txBox="1"/>
          <p:nvPr/>
        </p:nvSpPr>
        <p:spPr>
          <a:xfrm>
            <a:off x="1890713" y="1565767"/>
            <a:ext cx="437523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Clauses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Simple Sentences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Compound Sentences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Complex Sentences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Compound-Complex Sentences</a:t>
            </a:r>
          </a:p>
        </p:txBody>
      </p:sp>
    </p:spTree>
    <p:extLst>
      <p:ext uri="{BB962C8B-B14F-4D97-AF65-F5344CB8AC3E}">
        <p14:creationId xmlns:p14="http://schemas.microsoft.com/office/powerpoint/2010/main" val="3206342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Clauses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8D4D8449-5A75-EC55-6CE2-73F687B223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207765"/>
              </p:ext>
            </p:extLst>
          </p:nvPr>
        </p:nvGraphicFramePr>
        <p:xfrm>
          <a:off x="1828800" y="2819400"/>
          <a:ext cx="8353857" cy="1645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88064">
                  <a:extLst>
                    <a:ext uri="{9D8B030D-6E8A-4147-A177-3AD203B41FA5}">
                      <a16:colId xmlns:a16="http://schemas.microsoft.com/office/drawing/2014/main" val="829864467"/>
                    </a:ext>
                  </a:extLst>
                </a:gridCol>
                <a:gridCol w="5665793">
                  <a:extLst>
                    <a:ext uri="{9D8B030D-6E8A-4147-A177-3AD203B41FA5}">
                      <a16:colId xmlns:a16="http://schemas.microsoft.com/office/drawing/2014/main" val="34828180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Subject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Person, place thing, event, or idea the sentence is about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62283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Simple predicate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Verbs and/or verbals that indicate the subject's action or state of being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24379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D735138-47B0-A144-5C8E-A9421211E4FF}"/>
              </a:ext>
            </a:extLst>
          </p:cNvPr>
          <p:cNvSpPr txBox="1"/>
          <p:nvPr/>
        </p:nvSpPr>
        <p:spPr>
          <a:xfrm>
            <a:off x="1827084" y="1536710"/>
            <a:ext cx="8537850" cy="523220"/>
          </a:xfrm>
          <a:prstGeom prst="rect">
            <a:avLst/>
          </a:prstGeom>
          <a:solidFill>
            <a:srgbClr val="C7D4CB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800" b="1" dirty="0"/>
              <a:t>Clause</a:t>
            </a:r>
            <a:r>
              <a:rPr lang="en-US" sz="2800" dirty="0"/>
              <a:t>: A word group with a subject and simple predicate</a:t>
            </a:r>
          </a:p>
        </p:txBody>
      </p:sp>
    </p:spTree>
    <p:extLst>
      <p:ext uri="{BB962C8B-B14F-4D97-AF65-F5344CB8AC3E}">
        <p14:creationId xmlns:p14="http://schemas.microsoft.com/office/powerpoint/2010/main" val="2234394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Clauses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5888A687-483A-D504-1E6E-5E6D2CEFAD25}"/>
              </a:ext>
            </a:extLst>
          </p:cNvPr>
          <p:cNvSpPr txBox="1"/>
          <p:nvPr/>
        </p:nvSpPr>
        <p:spPr>
          <a:xfrm>
            <a:off x="2523973" y="1446930"/>
            <a:ext cx="31148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b="1" dirty="0"/>
              <a:t>Independent clause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523209-DBCE-556C-C174-23F6DBD7D0F6}"/>
              </a:ext>
            </a:extLst>
          </p:cNvPr>
          <p:cNvSpPr txBox="1"/>
          <p:nvPr/>
        </p:nvSpPr>
        <p:spPr>
          <a:xfrm>
            <a:off x="5943600" y="1446930"/>
            <a:ext cx="31538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Clouds filled the sky.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6C6DB8-FC2A-2C20-C49F-CFFC4A0AA49E}"/>
              </a:ext>
            </a:extLst>
          </p:cNvPr>
          <p:cNvSpPr txBox="1"/>
          <p:nvPr/>
        </p:nvSpPr>
        <p:spPr>
          <a:xfrm>
            <a:off x="2778850" y="2855578"/>
            <a:ext cx="28599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b="1" dirty="0"/>
              <a:t>Dependent clause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9B010B-7FBB-7458-C287-AD493E9CEF13}"/>
              </a:ext>
            </a:extLst>
          </p:cNvPr>
          <p:cNvSpPr txBox="1"/>
          <p:nvPr/>
        </p:nvSpPr>
        <p:spPr>
          <a:xfrm>
            <a:off x="5943600" y="2855578"/>
            <a:ext cx="51198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Because your order shipped early.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7CB093-3480-6CB3-64CE-6147FCC4DB01}"/>
              </a:ext>
            </a:extLst>
          </p:cNvPr>
          <p:cNvSpPr txBox="1"/>
          <p:nvPr/>
        </p:nvSpPr>
        <p:spPr>
          <a:xfrm>
            <a:off x="2962361" y="1951199"/>
            <a:ext cx="22380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(Complete thought)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AFD868-5105-9090-FF2A-BEDF6B23499C}"/>
              </a:ext>
            </a:extLst>
          </p:cNvPr>
          <p:cNvSpPr txBox="1"/>
          <p:nvPr/>
        </p:nvSpPr>
        <p:spPr>
          <a:xfrm>
            <a:off x="2925749" y="3378798"/>
            <a:ext cx="25661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(No complete thought)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686B724-92C6-A9FE-860E-E98666A7ADF9}"/>
              </a:ext>
            </a:extLst>
          </p:cNvPr>
          <p:cNvSpPr txBox="1"/>
          <p:nvPr/>
        </p:nvSpPr>
        <p:spPr>
          <a:xfrm>
            <a:off x="4391532" y="4264226"/>
            <a:ext cx="1189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b="1" dirty="0"/>
              <a:t>Phrase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793F88-2232-F7F4-33D8-72FFC25853EC}"/>
              </a:ext>
            </a:extLst>
          </p:cNvPr>
          <p:cNvSpPr txBox="1"/>
          <p:nvPr/>
        </p:nvSpPr>
        <p:spPr>
          <a:xfrm>
            <a:off x="5930348" y="4325781"/>
            <a:ext cx="46939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(No subject/predicate &amp; complete thought)</a:t>
            </a:r>
          </a:p>
        </p:txBody>
      </p:sp>
    </p:spTree>
    <p:extLst>
      <p:ext uri="{BB962C8B-B14F-4D97-AF65-F5344CB8AC3E}">
        <p14:creationId xmlns:p14="http://schemas.microsoft.com/office/powerpoint/2010/main" val="3472785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Simple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35EE1064-DEAF-4AD6-9930-740D8308AE9E}"/>
              </a:ext>
            </a:extLst>
          </p:cNvPr>
          <p:cNvSpPr txBox="1"/>
          <p:nvPr/>
        </p:nvSpPr>
        <p:spPr>
          <a:xfrm>
            <a:off x="3276600" y="1676400"/>
            <a:ext cx="228599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Simple sentence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5358AD-6B1F-4EA5-8CF8-43A87ACD6D38}"/>
              </a:ext>
            </a:extLst>
          </p:cNvPr>
          <p:cNvSpPr txBox="1"/>
          <p:nvPr/>
        </p:nvSpPr>
        <p:spPr>
          <a:xfrm>
            <a:off x="5791199" y="1676400"/>
            <a:ext cx="281940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Independent clause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94EE2FD-16E7-70D2-CF1A-BD8FAD34A116}"/>
              </a:ext>
            </a:extLst>
          </p:cNvPr>
          <p:cNvSpPr txBox="1"/>
          <p:nvPr/>
        </p:nvSpPr>
        <p:spPr>
          <a:xfrm>
            <a:off x="838200" y="3488085"/>
            <a:ext cx="106513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At the track meet, athletes competed in several events for their schools.</a:t>
            </a: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1C3B5369-E4B4-48F0-5BFB-CBAE9767C276}"/>
              </a:ext>
            </a:extLst>
          </p:cNvPr>
          <p:cNvSpPr/>
          <p:nvPr/>
        </p:nvSpPr>
        <p:spPr>
          <a:xfrm rot="16200000">
            <a:off x="1934028" y="2964865"/>
            <a:ext cx="382521" cy="2438400"/>
          </a:xfrm>
          <a:prstGeom prst="leftBrace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F4528F-446F-8823-B170-2D944491680A}"/>
              </a:ext>
            </a:extLst>
          </p:cNvPr>
          <p:cNvSpPr txBox="1"/>
          <p:nvPr/>
        </p:nvSpPr>
        <p:spPr>
          <a:xfrm>
            <a:off x="962469" y="4479935"/>
            <a:ext cx="23256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prepositional phrase</a:t>
            </a:r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4570DE7E-BB13-B6CE-19E4-573781DE7A24}"/>
              </a:ext>
            </a:extLst>
          </p:cNvPr>
          <p:cNvSpPr/>
          <p:nvPr/>
        </p:nvSpPr>
        <p:spPr>
          <a:xfrm rot="16200000">
            <a:off x="7412058" y="2993055"/>
            <a:ext cx="382521" cy="2382019"/>
          </a:xfrm>
          <a:prstGeom prst="leftBrace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4F7A89-11E5-12EA-E198-40614A68F979}"/>
              </a:ext>
            </a:extLst>
          </p:cNvPr>
          <p:cNvSpPr txBox="1"/>
          <p:nvPr/>
        </p:nvSpPr>
        <p:spPr>
          <a:xfrm>
            <a:off x="6468689" y="4479935"/>
            <a:ext cx="23256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prepositional phrase</a:t>
            </a: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3E770306-13DF-5083-7314-B2334A4AACFA}"/>
              </a:ext>
            </a:extLst>
          </p:cNvPr>
          <p:cNvSpPr/>
          <p:nvPr/>
        </p:nvSpPr>
        <p:spPr>
          <a:xfrm rot="16200000">
            <a:off x="9898469" y="3021246"/>
            <a:ext cx="382521" cy="2325638"/>
          </a:xfrm>
          <a:prstGeom prst="leftBrace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7064BC-693D-A4AC-F469-2D1306C4D0F1}"/>
              </a:ext>
            </a:extLst>
          </p:cNvPr>
          <p:cNvSpPr txBox="1"/>
          <p:nvPr/>
        </p:nvSpPr>
        <p:spPr>
          <a:xfrm>
            <a:off x="8983291" y="4479935"/>
            <a:ext cx="23256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prepositional phrase</a:t>
            </a: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387FE286-CC29-11A2-48E9-379F3B9946BB}"/>
              </a:ext>
            </a:extLst>
          </p:cNvPr>
          <p:cNvSpPr/>
          <p:nvPr/>
        </p:nvSpPr>
        <p:spPr>
          <a:xfrm rot="5400000" flipV="1">
            <a:off x="3961640" y="2864527"/>
            <a:ext cx="382521" cy="1143000"/>
          </a:xfrm>
          <a:prstGeom prst="leftBrace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87D2DEE-7932-4FA7-7C25-04B38CE02F7D}"/>
              </a:ext>
            </a:extLst>
          </p:cNvPr>
          <p:cNvSpPr txBox="1"/>
          <p:nvPr/>
        </p:nvSpPr>
        <p:spPr>
          <a:xfrm>
            <a:off x="3683059" y="2713193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subject</a:t>
            </a:r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0B988DFC-41E8-71BF-1E31-FF647193527C}"/>
              </a:ext>
            </a:extLst>
          </p:cNvPr>
          <p:cNvSpPr/>
          <p:nvPr/>
        </p:nvSpPr>
        <p:spPr>
          <a:xfrm rot="5400000" flipV="1">
            <a:off x="5409440" y="2712656"/>
            <a:ext cx="382521" cy="1447801"/>
          </a:xfrm>
          <a:prstGeom prst="leftBrace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E43292-F2FA-8D95-0E99-EDFEF9D15E60}"/>
              </a:ext>
            </a:extLst>
          </p:cNvPr>
          <p:cNvSpPr txBox="1"/>
          <p:nvPr/>
        </p:nvSpPr>
        <p:spPr>
          <a:xfrm>
            <a:off x="4946523" y="2405417"/>
            <a:ext cx="13083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simple predicate</a:t>
            </a:r>
          </a:p>
        </p:txBody>
      </p:sp>
    </p:spTree>
    <p:extLst>
      <p:ext uri="{BB962C8B-B14F-4D97-AF65-F5344CB8AC3E}">
        <p14:creationId xmlns:p14="http://schemas.microsoft.com/office/powerpoint/2010/main" val="339540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Compound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35EE1064-DEAF-4AD6-9930-740D8308AE9E}"/>
              </a:ext>
            </a:extLst>
          </p:cNvPr>
          <p:cNvSpPr txBox="1"/>
          <p:nvPr/>
        </p:nvSpPr>
        <p:spPr>
          <a:xfrm>
            <a:off x="1828800" y="1752600"/>
            <a:ext cx="289559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Compound sentence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5358AD-6B1F-4EA5-8CF8-43A87ACD6D38}"/>
              </a:ext>
            </a:extLst>
          </p:cNvPr>
          <p:cNvSpPr txBox="1"/>
          <p:nvPr/>
        </p:nvSpPr>
        <p:spPr>
          <a:xfrm>
            <a:off x="4952998" y="1752600"/>
            <a:ext cx="55626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Independent clause + Independent clause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7535CB4-C2AE-B00D-CFDC-117E0A274FDE}"/>
              </a:ext>
            </a:extLst>
          </p:cNvPr>
          <p:cNvGrpSpPr/>
          <p:nvPr/>
        </p:nvGrpSpPr>
        <p:grpSpPr>
          <a:xfrm>
            <a:off x="3509961" y="2667000"/>
            <a:ext cx="5172077" cy="2152713"/>
            <a:chOff x="3352800" y="2521610"/>
            <a:chExt cx="5172077" cy="2152713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9DA926D-9518-5AA5-B6CA-00E87451534B}"/>
                </a:ext>
              </a:extLst>
            </p:cNvPr>
            <p:cNvSpPr/>
            <p:nvPr/>
          </p:nvSpPr>
          <p:spPr>
            <a:xfrm>
              <a:off x="3352800" y="4059629"/>
              <a:ext cx="5172077" cy="614694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Semicolon + conjunctive adverb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96FE041-8C79-0524-FD1F-D3DB5D775FDB}"/>
                </a:ext>
              </a:extLst>
            </p:cNvPr>
            <p:cNvSpPr/>
            <p:nvPr/>
          </p:nvSpPr>
          <p:spPr>
            <a:xfrm>
              <a:off x="3352800" y="3290619"/>
              <a:ext cx="5172077" cy="614693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Semicolon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1579622-474D-0A90-5667-7867796B35E9}"/>
                </a:ext>
              </a:extLst>
            </p:cNvPr>
            <p:cNvSpPr/>
            <p:nvPr/>
          </p:nvSpPr>
          <p:spPr>
            <a:xfrm>
              <a:off x="3352800" y="2521610"/>
              <a:ext cx="5172077" cy="614692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Comma + coordinating conjunction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15023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Compound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5888A687-483A-D504-1E6E-5E6D2CEFAD25}"/>
              </a:ext>
            </a:extLst>
          </p:cNvPr>
          <p:cNvSpPr txBox="1"/>
          <p:nvPr/>
        </p:nvSpPr>
        <p:spPr>
          <a:xfrm>
            <a:off x="2057400" y="1447800"/>
            <a:ext cx="46442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Comma + coordinating conjunction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523209-DBCE-556C-C174-23F6DBD7D0F6}"/>
              </a:ext>
            </a:extLst>
          </p:cNvPr>
          <p:cNvSpPr txBox="1"/>
          <p:nvPr/>
        </p:nvSpPr>
        <p:spPr>
          <a:xfrm>
            <a:off x="3046196" y="1931347"/>
            <a:ext cx="53195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 wanted to go hiking</a:t>
            </a:r>
            <a:r>
              <a:rPr lang="en-US" sz="2400" dirty="0">
                <a:highlight>
                  <a:srgbClr val="C7D4CB"/>
                </a:highlight>
              </a:rPr>
              <a:t>, but</a:t>
            </a:r>
            <a:r>
              <a:rPr lang="en-US" sz="2400" dirty="0"/>
              <a:t> it was too cold.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6C6DB8-FC2A-2C20-C49F-CFFC4A0AA49E}"/>
              </a:ext>
            </a:extLst>
          </p:cNvPr>
          <p:cNvSpPr txBox="1"/>
          <p:nvPr/>
        </p:nvSpPr>
        <p:spPr>
          <a:xfrm>
            <a:off x="2064026" y="2876561"/>
            <a:ext cx="15088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Semicolon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9B010B-7FBB-7458-C287-AD493E9CEF13}"/>
              </a:ext>
            </a:extLst>
          </p:cNvPr>
          <p:cNvSpPr txBox="1"/>
          <p:nvPr/>
        </p:nvSpPr>
        <p:spPr>
          <a:xfrm>
            <a:off x="3046196" y="3360110"/>
            <a:ext cx="64919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Karlicia doesn’t eat oranges</a:t>
            </a:r>
            <a:r>
              <a:rPr lang="en-US" sz="2400" dirty="0">
                <a:highlight>
                  <a:srgbClr val="C7D4CB"/>
                </a:highlight>
              </a:rPr>
              <a:t>;</a:t>
            </a:r>
            <a:r>
              <a:rPr lang="en-US" sz="2400" dirty="0"/>
              <a:t> she hates the texture.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686B724-92C6-A9FE-860E-E98666A7ADF9}"/>
              </a:ext>
            </a:extLst>
          </p:cNvPr>
          <p:cNvSpPr txBox="1"/>
          <p:nvPr/>
        </p:nvSpPr>
        <p:spPr>
          <a:xfrm>
            <a:off x="2057400" y="4305322"/>
            <a:ext cx="42347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Semicolon + conjunctive adverb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D8CAFD-BA3C-684A-4F14-5B7FB5E76D1F}"/>
              </a:ext>
            </a:extLst>
          </p:cNvPr>
          <p:cNvSpPr txBox="1"/>
          <p:nvPr/>
        </p:nvSpPr>
        <p:spPr>
          <a:xfrm>
            <a:off x="3046196" y="4788869"/>
            <a:ext cx="6317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My friends are going out</a:t>
            </a:r>
            <a:r>
              <a:rPr lang="en-US" sz="2400" dirty="0">
                <a:highlight>
                  <a:srgbClr val="C7D4CB"/>
                </a:highlight>
              </a:rPr>
              <a:t>; however,</a:t>
            </a:r>
            <a:r>
              <a:rPr lang="en-US" sz="2400" dirty="0"/>
              <a:t> I’m staying in.</a:t>
            </a:r>
          </a:p>
        </p:txBody>
      </p:sp>
    </p:spTree>
    <p:extLst>
      <p:ext uri="{BB962C8B-B14F-4D97-AF65-F5344CB8AC3E}">
        <p14:creationId xmlns:p14="http://schemas.microsoft.com/office/powerpoint/2010/main" val="1536328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Complex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35EE1064-DEAF-4AD6-9930-740D8308AE9E}"/>
              </a:ext>
            </a:extLst>
          </p:cNvPr>
          <p:cNvSpPr txBox="1"/>
          <p:nvPr/>
        </p:nvSpPr>
        <p:spPr>
          <a:xfrm>
            <a:off x="1828800" y="1752600"/>
            <a:ext cx="289559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Complex sentence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5358AD-6B1F-4EA5-8CF8-43A87ACD6D38}"/>
              </a:ext>
            </a:extLst>
          </p:cNvPr>
          <p:cNvSpPr txBox="1"/>
          <p:nvPr/>
        </p:nvSpPr>
        <p:spPr>
          <a:xfrm>
            <a:off x="4952998" y="1752600"/>
            <a:ext cx="55626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Independent clause + Dependent clause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B0D4C7-9AEC-A24E-16AC-DBE285DDB7DA}"/>
              </a:ext>
            </a:extLst>
          </p:cNvPr>
          <p:cNvSpPr txBox="1"/>
          <p:nvPr/>
        </p:nvSpPr>
        <p:spPr>
          <a:xfrm>
            <a:off x="1447800" y="2905780"/>
            <a:ext cx="92964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b="1" dirty="0">
                <a:solidFill>
                  <a:srgbClr val="323542"/>
                </a:solidFill>
                <a:highlight>
                  <a:srgbClr val="C7D4CB"/>
                </a:highlight>
              </a:rPr>
              <a:t>Before</a:t>
            </a:r>
            <a:r>
              <a:rPr lang="en-US" sz="2800" b="1" dirty="0">
                <a:solidFill>
                  <a:srgbClr val="323542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the movie starts</a:t>
            </a:r>
            <a:r>
              <a:rPr lang="en-US" sz="2800" dirty="0">
                <a:solidFill>
                  <a:srgbClr val="323542"/>
                </a:solidFill>
                <a:highlight>
                  <a:srgbClr val="C7D4CB"/>
                </a:highlight>
              </a:rPr>
              <a:t>,</a:t>
            </a:r>
            <a:r>
              <a:rPr lang="en-US" sz="2800" dirty="0">
                <a:solidFill>
                  <a:srgbClr val="323542"/>
                </a:solidFill>
              </a:rPr>
              <a:t> everyone should silence their phone.</a:t>
            </a:r>
            <a:endParaRPr lang="en-US" sz="2800" b="1" dirty="0">
              <a:solidFill>
                <a:srgbClr val="32354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E7DEFD-2FBD-CCF4-2D08-57643FE12D94}"/>
              </a:ext>
            </a:extLst>
          </p:cNvPr>
          <p:cNvSpPr txBox="1"/>
          <p:nvPr/>
        </p:nvSpPr>
        <p:spPr>
          <a:xfrm>
            <a:off x="1447800" y="3833413"/>
            <a:ext cx="92964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Everyone should silence their phone </a:t>
            </a:r>
            <a:r>
              <a:rPr lang="en-US" sz="2800" b="1" dirty="0">
                <a:solidFill>
                  <a:srgbClr val="323542"/>
                </a:solidFill>
                <a:highlight>
                  <a:srgbClr val="C7D4CB"/>
                </a:highlight>
              </a:rPr>
              <a:t>before</a:t>
            </a:r>
            <a:r>
              <a:rPr lang="en-US" sz="2800" b="1" dirty="0">
                <a:solidFill>
                  <a:srgbClr val="323542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the movie starts.</a:t>
            </a:r>
            <a:endParaRPr lang="en-US" sz="2800" b="1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318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Complex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35EE1064-DEAF-4AD6-9930-740D8308AE9E}"/>
              </a:ext>
            </a:extLst>
          </p:cNvPr>
          <p:cNvSpPr txBox="1"/>
          <p:nvPr/>
        </p:nvSpPr>
        <p:spPr>
          <a:xfrm>
            <a:off x="1828800" y="1752600"/>
            <a:ext cx="289559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Complex sentence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5358AD-6B1F-4EA5-8CF8-43A87ACD6D38}"/>
              </a:ext>
            </a:extLst>
          </p:cNvPr>
          <p:cNvSpPr txBox="1"/>
          <p:nvPr/>
        </p:nvSpPr>
        <p:spPr>
          <a:xfrm>
            <a:off x="4952998" y="1752600"/>
            <a:ext cx="55626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Independent clause + Dependent clause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B0D4C7-9AEC-A24E-16AC-DBE285DDB7DA}"/>
              </a:ext>
            </a:extLst>
          </p:cNvPr>
          <p:cNvSpPr txBox="1"/>
          <p:nvPr/>
        </p:nvSpPr>
        <p:spPr>
          <a:xfrm>
            <a:off x="1447800" y="2905780"/>
            <a:ext cx="92964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b="1" u="sng" dirty="0">
                <a:solidFill>
                  <a:srgbClr val="323542"/>
                </a:solidFill>
                <a:highlight>
                  <a:srgbClr val="C7D4CB"/>
                </a:highlight>
              </a:rPr>
              <a:t>Before</a:t>
            </a:r>
            <a:r>
              <a:rPr lang="en-US" sz="2800" b="1" u="sng" dirty="0">
                <a:solidFill>
                  <a:srgbClr val="323542"/>
                </a:solidFill>
              </a:rPr>
              <a:t> </a:t>
            </a:r>
            <a:r>
              <a:rPr lang="en-US" sz="2800" u="sng" dirty="0">
                <a:solidFill>
                  <a:srgbClr val="323542"/>
                </a:solidFill>
              </a:rPr>
              <a:t>the movie starts</a:t>
            </a:r>
            <a:r>
              <a:rPr lang="en-US" sz="2800" dirty="0">
                <a:solidFill>
                  <a:srgbClr val="323542"/>
                </a:solidFill>
                <a:highlight>
                  <a:srgbClr val="C7D4CB"/>
                </a:highlight>
              </a:rPr>
              <a:t>,</a:t>
            </a:r>
            <a:r>
              <a:rPr lang="en-US" sz="2800" dirty="0">
                <a:solidFill>
                  <a:srgbClr val="323542"/>
                </a:solidFill>
              </a:rPr>
              <a:t> everyone should silence their phone.</a:t>
            </a:r>
            <a:endParaRPr lang="en-US" sz="2800" b="1" dirty="0">
              <a:solidFill>
                <a:srgbClr val="32354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E7DEFD-2FBD-CCF4-2D08-57643FE12D94}"/>
              </a:ext>
            </a:extLst>
          </p:cNvPr>
          <p:cNvSpPr txBox="1"/>
          <p:nvPr/>
        </p:nvSpPr>
        <p:spPr>
          <a:xfrm>
            <a:off x="1447800" y="3833413"/>
            <a:ext cx="92964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Everyone should silence their phone </a:t>
            </a:r>
            <a:r>
              <a:rPr lang="en-US" sz="2800" b="1" dirty="0">
                <a:solidFill>
                  <a:srgbClr val="323542"/>
                </a:solidFill>
                <a:highlight>
                  <a:srgbClr val="C7D4CB"/>
                </a:highlight>
              </a:rPr>
              <a:t>before</a:t>
            </a:r>
            <a:r>
              <a:rPr lang="en-US" sz="2800" b="1" dirty="0">
                <a:solidFill>
                  <a:srgbClr val="323542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the movie starts.</a:t>
            </a:r>
            <a:endParaRPr lang="en-US" sz="2800" b="1" dirty="0">
              <a:solidFill>
                <a:srgbClr val="32354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887709-AFE0-22C4-23D9-F2621F833FAD}"/>
              </a:ext>
            </a:extLst>
          </p:cNvPr>
          <p:cNvSpPr txBox="1"/>
          <p:nvPr/>
        </p:nvSpPr>
        <p:spPr>
          <a:xfrm>
            <a:off x="571500" y="4761046"/>
            <a:ext cx="11049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The movie was unpopular with audiences</a:t>
            </a:r>
            <a:r>
              <a:rPr lang="en-US" sz="2800" b="1" dirty="0">
                <a:solidFill>
                  <a:srgbClr val="323542"/>
                </a:solidFill>
                <a:highlight>
                  <a:srgbClr val="C7D4CB"/>
                </a:highlight>
              </a:rPr>
              <a:t>, although</a:t>
            </a:r>
            <a:r>
              <a:rPr lang="en-US" sz="2800" dirty="0">
                <a:solidFill>
                  <a:srgbClr val="323542"/>
                </a:solidFill>
              </a:rPr>
              <a:t> critics praised it highly.</a:t>
            </a:r>
            <a:endParaRPr lang="en-US" sz="2800" b="1" dirty="0">
              <a:solidFill>
                <a:srgbClr val="323542"/>
              </a:solidFill>
            </a:endParaRPr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20961B77-1C0F-9662-1664-BBBA9563E7D4}"/>
              </a:ext>
            </a:extLst>
          </p:cNvPr>
          <p:cNvSpPr/>
          <p:nvPr/>
        </p:nvSpPr>
        <p:spPr>
          <a:xfrm rot="16200000">
            <a:off x="7185748" y="4585201"/>
            <a:ext cx="382521" cy="1612485"/>
          </a:xfrm>
          <a:prstGeom prst="leftBrace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ABEA8F-BD7A-E2A3-B779-65B9FD56E915}"/>
              </a:ext>
            </a:extLst>
          </p:cNvPr>
          <p:cNvSpPr txBox="1"/>
          <p:nvPr/>
        </p:nvSpPr>
        <p:spPr>
          <a:xfrm>
            <a:off x="6459818" y="5621730"/>
            <a:ext cx="18343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strong contrast</a:t>
            </a:r>
          </a:p>
        </p:txBody>
      </p:sp>
    </p:spTree>
    <p:extLst>
      <p:ext uri="{BB962C8B-B14F-4D97-AF65-F5344CB8AC3E}">
        <p14:creationId xmlns:p14="http://schemas.microsoft.com/office/powerpoint/2010/main" val="299309309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1008</Words>
  <Application>Microsoft Office PowerPoint</Application>
  <PresentationFormat>Widescreen</PresentationFormat>
  <Paragraphs>127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Symbol</vt:lpstr>
      <vt:lpstr>Times New Roman</vt:lpstr>
      <vt:lpstr>1_Office Theme</vt:lpstr>
      <vt:lpstr>Office Theme</vt:lpstr>
      <vt:lpstr>5_Office Theme</vt:lpstr>
      <vt:lpstr>6_Office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10</cp:revision>
  <dcterms:created xsi:type="dcterms:W3CDTF">2015-06-25T17:23:18Z</dcterms:created>
  <dcterms:modified xsi:type="dcterms:W3CDTF">2023-03-20T18:53:01Z</dcterms:modified>
</cp:coreProperties>
</file>