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 id="2147483792" r:id="rId3"/>
    <p:sldMasterId id="2147483804" r:id="rId4"/>
  </p:sldMasterIdLst>
  <p:notesMasterIdLst>
    <p:notesMasterId r:id="rId25"/>
  </p:notesMasterIdLst>
  <p:sldIdLst>
    <p:sldId id="293" r:id="rId5"/>
    <p:sldId id="351" r:id="rId6"/>
    <p:sldId id="363" r:id="rId7"/>
    <p:sldId id="365" r:id="rId8"/>
    <p:sldId id="361" r:id="rId9"/>
    <p:sldId id="374" r:id="rId10"/>
    <p:sldId id="366" r:id="rId11"/>
    <p:sldId id="362" r:id="rId12"/>
    <p:sldId id="367" r:id="rId13"/>
    <p:sldId id="368" r:id="rId14"/>
    <p:sldId id="369" r:id="rId15"/>
    <p:sldId id="370" r:id="rId16"/>
    <p:sldId id="261" r:id="rId17"/>
    <p:sldId id="371" r:id="rId18"/>
    <p:sldId id="372" r:id="rId19"/>
    <p:sldId id="375" r:id="rId20"/>
    <p:sldId id="373" r:id="rId21"/>
    <p:sldId id="262" r:id="rId22"/>
    <p:sldId id="263" r:id="rId23"/>
    <p:sldId id="2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13" autoAdjust="0"/>
    <p:restoredTop sz="80000" autoAdjust="0"/>
  </p:normalViewPr>
  <p:slideViewPr>
    <p:cSldViewPr>
      <p:cViewPr varScale="1">
        <p:scale>
          <a:sx n="61" d="100"/>
          <a:sy n="61" d="100"/>
        </p:scale>
        <p:origin x="1171"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1BB7A-B629-4105-9EFE-B6470CB04565}" type="datetimeFigureOut">
              <a:rPr lang="en-US" smtClean="0"/>
              <a:t>3/21/2023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E1FCF8-FDB9-495E-8B00-2F98FD7B14CD}" type="slidenum">
              <a:rPr lang="en-US" smtClean="0"/>
              <a:t>‹#›</a:t>
            </a:fld>
            <a:endParaRPr lang="en-US"/>
          </a:p>
        </p:txBody>
      </p:sp>
    </p:spTree>
    <p:extLst>
      <p:ext uri="{BB962C8B-B14F-4D97-AF65-F5344CB8AC3E}">
        <p14:creationId xmlns:p14="http://schemas.microsoft.com/office/powerpoint/2010/main" val="3874448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Characteristics of Sentences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a:t>
            </a:fld>
            <a:endParaRPr lang="en-US"/>
          </a:p>
        </p:txBody>
      </p:sp>
    </p:spTree>
    <p:extLst>
      <p:ext uri="{BB962C8B-B14F-4D97-AF65-F5344CB8AC3E}">
        <p14:creationId xmlns:p14="http://schemas.microsoft.com/office/powerpoint/2010/main" val="153335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Prepositions show relationships among people, places, things, events, and ideas. They always appear in prepositional phrases, which begin with a preposition and end with the object of the preposition, a noun or pronoun.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10</a:t>
            </a:fld>
            <a:endParaRPr lang="en-US"/>
          </a:p>
        </p:txBody>
      </p:sp>
    </p:spTree>
    <p:extLst>
      <p:ext uri="{BB962C8B-B14F-4D97-AF65-F5344CB8AC3E}">
        <p14:creationId xmlns:p14="http://schemas.microsoft.com/office/powerpoint/2010/main" val="2499227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Conjunctions connect words, phrases, or clauses.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Coordinating conjunctions connect related words, phrases, or clauses.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Subordinating conjunctions introduce dependent clauses.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Correlative conjunctions are used in pairs and specify the relationship between words or word groups.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11</a:t>
            </a:fld>
            <a:endParaRPr lang="en-US"/>
          </a:p>
        </p:txBody>
      </p:sp>
    </p:spTree>
    <p:extLst>
      <p:ext uri="{BB962C8B-B14F-4D97-AF65-F5344CB8AC3E}">
        <p14:creationId xmlns:p14="http://schemas.microsoft.com/office/powerpoint/2010/main" val="1537078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Interjections are words or short word groups that show emphasis or emotion. They can also be used as greetings.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12</a:t>
            </a:fld>
            <a:endParaRPr lang="en-US"/>
          </a:p>
        </p:txBody>
      </p:sp>
    </p:spTree>
    <p:extLst>
      <p:ext uri="{BB962C8B-B14F-4D97-AF65-F5344CB8AC3E}">
        <p14:creationId xmlns:p14="http://schemas.microsoft.com/office/powerpoint/2010/main" val="1740870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let’s move on to the third sentence component: the subject and simple predicate. A complete sentence always has both.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subject indicates who or what a sentence is about. The simple predicate indicates what the subject is or does.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camper kindled a fire.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this sentence, “camper” is the subject and “kindled” is the simple predicate.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13</a:t>
            </a:fld>
            <a:endParaRPr lang="en-US"/>
          </a:p>
        </p:txBody>
      </p:sp>
    </p:spTree>
    <p:extLst>
      <p:ext uri="{BB962C8B-B14F-4D97-AF65-F5344CB8AC3E}">
        <p14:creationId xmlns:p14="http://schemas.microsoft.com/office/powerpoint/2010/main" val="3853952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Here are some important things to remember about the subject: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Usually, the subject is a noun or pronoun.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does not have to be the first word in the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can appear inside the simple predicate.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can be implied rather than directly stated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can be compound, where two nouns or pronouns are linked with a conjunction.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14</a:t>
            </a:fld>
            <a:endParaRPr lang="en-US"/>
          </a:p>
        </p:txBody>
      </p:sp>
    </p:spTree>
    <p:extLst>
      <p:ext uri="{BB962C8B-B14F-4D97-AF65-F5344CB8AC3E}">
        <p14:creationId xmlns:p14="http://schemas.microsoft.com/office/powerpoint/2010/main" val="4592840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addition to being subjects, nouns and pronouns can also be objects, so it’s important to know the difference. A direct object receives the action of a verb. An indirect object receives a direct object. An object of a preposition completes the meaning of a prepositional phrase.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15</a:t>
            </a:fld>
            <a:endParaRPr lang="en-US"/>
          </a:p>
        </p:txBody>
      </p:sp>
    </p:spTree>
    <p:extLst>
      <p:ext uri="{BB962C8B-B14F-4D97-AF65-F5344CB8AC3E}">
        <p14:creationId xmlns:p14="http://schemas.microsoft.com/office/powerpoint/2010/main" val="2365272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Nouns are the same regardless of function. However, pronouns have different cases, or forms, depending on function: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Subjective case for subjects,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Objective case for objects,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And possessive case for showing ownership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16</a:t>
            </a:fld>
            <a:endParaRPr lang="en-US"/>
          </a:p>
        </p:txBody>
      </p:sp>
    </p:spTree>
    <p:extLst>
      <p:ext uri="{BB962C8B-B14F-4D97-AF65-F5344CB8AC3E}">
        <p14:creationId xmlns:p14="http://schemas.microsoft.com/office/powerpoint/2010/main" val="168970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Let’s move on to some important things to remember about the simple predicate: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can be made up of multiple verbs.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Also, verbs can be compound, where they are linked with a conjunction.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17</a:t>
            </a:fld>
            <a:endParaRPr lang="en-US"/>
          </a:p>
        </p:txBody>
      </p:sp>
    </p:spTree>
    <p:extLst>
      <p:ext uri="{BB962C8B-B14F-4D97-AF65-F5344CB8AC3E}">
        <p14:creationId xmlns:p14="http://schemas.microsoft.com/office/powerpoint/2010/main" val="601451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To identify a sentence’s subject and simple predicate, follow these steps: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put parentheses around any prepositional phrases. The subject and simple predicate will never be in a prepositional phrase.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Second, find the simple predicate by checking for verbs and verbals.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Third, identify the subject by asking yourself who or what is doing the action or being described.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18</a:t>
            </a:fld>
            <a:endParaRPr lang="en-US"/>
          </a:p>
        </p:txBody>
      </p:sp>
    </p:spTree>
    <p:extLst>
      <p:ext uri="{BB962C8B-B14F-4D97-AF65-F5344CB8AC3E}">
        <p14:creationId xmlns:p14="http://schemas.microsoft.com/office/powerpoint/2010/main" val="27675909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Let’s review the final component of a complete sentence: a complete or logically finished thought. Sometimes, a word group has a subject and simple predicate but does not express a complete thought. If so, it’s a dependent clause. Here’s an example: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the water boiled over onto the stove.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Dependent clauses usually begin with a word that makes the rest of the sentence sound incomplete. If this word is removed, the sentence becomes an independent clause, which expresses a complete thought. If we remove the subordinating conjunction “when” from the previous example, it expresses a complete thought: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water boiled over onto the stove.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19</a:t>
            </a:fld>
            <a:endParaRPr lang="en-US"/>
          </a:p>
        </p:txBody>
      </p:sp>
    </p:spTree>
    <p:extLst>
      <p:ext uri="{BB962C8B-B14F-4D97-AF65-F5344CB8AC3E}">
        <p14:creationId xmlns:p14="http://schemas.microsoft.com/office/powerpoint/2010/main" val="1134356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video will review the following sentence components: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Capitalization and punctuation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Parts of speech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subject and simple predicate, and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complete thought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2</a:t>
            </a:fld>
            <a:endParaRPr lang="en-US"/>
          </a:p>
        </p:txBody>
      </p:sp>
    </p:spTree>
    <p:extLst>
      <p:ext uri="{BB962C8B-B14F-4D97-AF65-F5344CB8AC3E}">
        <p14:creationId xmlns:p14="http://schemas.microsoft.com/office/powerpoint/2010/main" val="1193090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Times New Roman" panose="02020603050405020304" pitchFamily="18" charset="0"/>
                <a:ea typeface="Calibri" panose="020F0502020204030204" pitchFamily="34" charset="0"/>
                <a:cs typeface="Times New Roman" panose="02020603050405020304" pitchFamily="18" charset="0"/>
              </a:rPr>
              <a:t>Being able to identify the characteristics of sentences will help you write correct and complete sentences that effectively communicate your thoughts and ideas.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20</a:t>
            </a:fld>
            <a:endParaRPr lang="en-US"/>
          </a:p>
        </p:txBody>
      </p:sp>
    </p:spTree>
    <p:extLst>
      <p:ext uri="{BB962C8B-B14F-4D97-AF65-F5344CB8AC3E}">
        <p14:creationId xmlns:p14="http://schemas.microsoft.com/office/powerpoint/2010/main" val="1921283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Let’s start with capitalization and punctuation. Complete sentences always start with a capital letter and end with a period, a question mark, or an exclamation point.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3</a:t>
            </a:fld>
            <a:endParaRPr lang="en-US"/>
          </a:p>
        </p:txBody>
      </p:sp>
    </p:spTree>
    <p:extLst>
      <p:ext uri="{BB962C8B-B14F-4D97-AF65-F5344CB8AC3E}">
        <p14:creationId xmlns:p14="http://schemas.microsoft.com/office/powerpoint/2010/main" val="1446619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Whichever punctuation mark you use, it should correspond to the sentence’s purpose. In general, periods are used for declarative sentences, which make general statements, and imperative sentences, which make commands. Question marks are typically used for interrogative sentences, which ask a question or request more information. Last, exclamation points are used for exclamatory sentences, which convey emphasis or strong feeling.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4</a:t>
            </a:fld>
            <a:endParaRPr lang="en-US"/>
          </a:p>
        </p:txBody>
      </p:sp>
    </p:spTree>
    <p:extLst>
      <p:ext uri="{BB962C8B-B14F-4D97-AF65-F5344CB8AC3E}">
        <p14:creationId xmlns:p14="http://schemas.microsoft.com/office/powerpoint/2010/main" val="3836589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Now that we’ve covered capitalization and punctuation, let’s quickly review parts of speech.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noun represents a person, place, thing, event, or idea. For instance, “Olivia” is a proper noun that represents a specific person.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5</a:t>
            </a:fld>
            <a:endParaRPr lang="en-US"/>
          </a:p>
        </p:txBody>
      </p:sp>
    </p:spTree>
    <p:extLst>
      <p:ext uri="{BB962C8B-B14F-4D97-AF65-F5344CB8AC3E}">
        <p14:creationId xmlns:p14="http://schemas.microsoft.com/office/powerpoint/2010/main" val="887934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pronoun replaces a noun or another pronoun. There are three primary types: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Personal pronouns rename specific nouns.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Relative pronouns introduce dependent clauses.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Indefinite pronouns refer to nouns in a more general way.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6</a:t>
            </a:fld>
            <a:endParaRPr lang="en-US"/>
          </a:p>
        </p:txBody>
      </p:sp>
    </p:spTree>
    <p:extLst>
      <p:ext uri="{BB962C8B-B14F-4D97-AF65-F5344CB8AC3E}">
        <p14:creationId xmlns:p14="http://schemas.microsoft.com/office/powerpoint/2010/main" val="521534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three types of verbs: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Action verbs show physical or mention action.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Linking verbs link the subject to a description.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Helping verbs are added to verbals to create simple predicates that grammatically fit into a sentence.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7</a:t>
            </a:fld>
            <a:endParaRPr lang="en-US"/>
          </a:p>
        </p:txBody>
      </p:sp>
    </p:spTree>
    <p:extLst>
      <p:ext uri="{BB962C8B-B14F-4D97-AF65-F5344CB8AC3E}">
        <p14:creationId xmlns:p14="http://schemas.microsoft.com/office/powerpoint/2010/main" val="32651909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also three simple verb tenses: past, present, and future.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Past tense is used to report or reflect on events that took place in the past.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Present tense is used to describe events or actions that are happening now or to reference habitual actions.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Future tense is used to reference events or actions that have not yet taken place.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8</a:t>
            </a:fld>
            <a:endParaRPr lang="en-US"/>
          </a:p>
        </p:txBody>
      </p:sp>
    </p:spTree>
    <p:extLst>
      <p:ext uri="{BB962C8B-B14F-4D97-AF65-F5344CB8AC3E}">
        <p14:creationId xmlns:p14="http://schemas.microsoft.com/office/powerpoint/2010/main" val="2620889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Adjectives and adverbs are both modifiers, or describers. Adjectives describe nouns and pronouns, while adverbs describe verbs, adjectives, and other adverbs.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AE1FCF8-FDB9-495E-8B00-2F98FD7B14CD}" type="slidenum">
              <a:rPr lang="en-US" smtClean="0"/>
              <a:t>9</a:t>
            </a:fld>
            <a:endParaRPr lang="en-US"/>
          </a:p>
        </p:txBody>
      </p:sp>
    </p:spTree>
    <p:extLst>
      <p:ext uri="{BB962C8B-B14F-4D97-AF65-F5344CB8AC3E}">
        <p14:creationId xmlns:p14="http://schemas.microsoft.com/office/powerpoint/2010/main" val="3318551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7890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2226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8118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405897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90980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134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3076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2780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355261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329954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075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67554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70091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80572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813769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56927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7454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458707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39561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12370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93558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38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4163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50843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35853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59780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99397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8432942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06193895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3/21/2023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032589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3/21/2023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2328664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3/21/2023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1812948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3/21/2023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1560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93272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3/21/2023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86484125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27745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3/21/2023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1838868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582920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3/21/2023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96872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153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3905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1519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39318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5576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795225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477926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solidFill>
                  <a:prstClr val="black">
                    <a:tint val="75000"/>
                  </a:prstClr>
                </a:solidFill>
              </a:rPr>
              <a:pPr/>
              <a:t>3/21/2023</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403196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3/21/2023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2228976029"/>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extBox 8"/>
          <p:cNvSpPr txBox="1"/>
          <p:nvPr/>
        </p:nvSpPr>
        <p:spPr>
          <a:xfrm>
            <a:off x="1181100" y="2618119"/>
            <a:ext cx="9829800"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Characteristics of Sentences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1"/>
            <a:ext cx="8058154" cy="100584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Prepositions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show relationships among people, places, thing, events, ideas</a:t>
            </a:r>
          </a:p>
        </p:txBody>
      </p:sp>
      <p:sp>
        <p:nvSpPr>
          <p:cNvPr id="21" name="Rectangle 20"/>
          <p:cNvSpPr/>
          <p:nvPr/>
        </p:nvSpPr>
        <p:spPr>
          <a:xfrm>
            <a:off x="2066922" y="2743200"/>
            <a:ext cx="8058154" cy="100584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Prepositional phrases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begin with a preposition, end with an object (noun or pronoun)</a:t>
            </a:r>
          </a:p>
        </p:txBody>
      </p:sp>
    </p:spTree>
    <p:extLst>
      <p:ext uri="{BB962C8B-B14F-4D97-AF65-F5344CB8AC3E}">
        <p14:creationId xmlns:p14="http://schemas.microsoft.com/office/powerpoint/2010/main" val="2315812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3" y="1413782"/>
            <a:ext cx="8058154" cy="705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Conjunctions</a:t>
            </a:r>
            <a:r>
              <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connect words, phrases, or clauses</a:t>
            </a:r>
          </a:p>
        </p:txBody>
      </p:sp>
      <p:grpSp>
        <p:nvGrpSpPr>
          <p:cNvPr id="2" name="Group 1">
            <a:extLst>
              <a:ext uri="{FF2B5EF4-FFF2-40B4-BE49-F238E27FC236}">
                <a16:creationId xmlns:a16="http://schemas.microsoft.com/office/drawing/2014/main" id="{1F2B09DF-1828-FB54-2FA2-E3EAFBEE33FE}"/>
              </a:ext>
            </a:extLst>
          </p:cNvPr>
          <p:cNvGrpSpPr/>
          <p:nvPr/>
        </p:nvGrpSpPr>
        <p:grpSpPr>
          <a:xfrm>
            <a:off x="2066923" y="2376700"/>
            <a:ext cx="8058154" cy="2589639"/>
            <a:chOff x="2066923" y="2231558"/>
            <a:chExt cx="8058154" cy="2589639"/>
          </a:xfrm>
        </p:grpSpPr>
        <p:sp>
          <p:nvSpPr>
            <p:cNvPr id="3" name="Rectangle 2">
              <a:extLst>
                <a:ext uri="{FF2B5EF4-FFF2-40B4-BE49-F238E27FC236}">
                  <a16:creationId xmlns:a16="http://schemas.microsoft.com/office/drawing/2014/main" id="{3052A937-68EA-EA5B-6A21-014FBB655FEC}"/>
                </a:ext>
              </a:extLst>
            </p:cNvPr>
            <p:cNvSpPr/>
            <p:nvPr/>
          </p:nvSpPr>
          <p:spPr>
            <a:xfrm>
              <a:off x="2066923" y="2231558"/>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Coordinating conjunctions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connect related words, phrases, or clauses</a:t>
              </a:r>
            </a:p>
          </p:txBody>
        </p:sp>
        <p:sp>
          <p:nvSpPr>
            <p:cNvPr id="4" name="Rectangle 3">
              <a:extLst>
                <a:ext uri="{FF2B5EF4-FFF2-40B4-BE49-F238E27FC236}">
                  <a16:creationId xmlns:a16="http://schemas.microsoft.com/office/drawing/2014/main" id="{2A832A0B-DD4D-37B3-4642-42CF7A7B24BD}"/>
                </a:ext>
              </a:extLst>
            </p:cNvPr>
            <p:cNvSpPr/>
            <p:nvPr/>
          </p:nvSpPr>
          <p:spPr>
            <a:xfrm>
              <a:off x="2066923" y="3122910"/>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Subordinating conjunctions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introduce dependent clauses</a:t>
              </a:r>
            </a:p>
          </p:txBody>
        </p:sp>
        <p:sp>
          <p:nvSpPr>
            <p:cNvPr id="5" name="Rectangle 4">
              <a:extLst>
                <a:ext uri="{FF2B5EF4-FFF2-40B4-BE49-F238E27FC236}">
                  <a16:creationId xmlns:a16="http://schemas.microsoft.com/office/drawing/2014/main" id="{D966BF27-5338-538C-8553-9F420BACE643}"/>
                </a:ext>
              </a:extLst>
            </p:cNvPr>
            <p:cNvSpPr/>
            <p:nvPr/>
          </p:nvSpPr>
          <p:spPr>
            <a:xfrm>
              <a:off x="2066923" y="401426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Correlative conjunctions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used in pairs to specify relationships between words or word groups</a:t>
              </a:r>
            </a:p>
          </p:txBody>
        </p:sp>
      </p:grpSp>
    </p:spTree>
    <p:extLst>
      <p:ext uri="{BB962C8B-B14F-4D97-AF65-F5344CB8AC3E}">
        <p14:creationId xmlns:p14="http://schemas.microsoft.com/office/powerpoint/2010/main" val="2686527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1"/>
            <a:ext cx="8058154" cy="100584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Interjections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words or word groups for showing emphasis, emotion, or greeting</a:t>
            </a:r>
          </a:p>
        </p:txBody>
      </p:sp>
    </p:spTree>
    <p:extLst>
      <p:ext uri="{BB962C8B-B14F-4D97-AF65-F5344CB8AC3E}">
        <p14:creationId xmlns:p14="http://schemas.microsoft.com/office/powerpoint/2010/main" val="4208647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1383375"/>
            <a:ext cx="7608462" cy="2198026"/>
            <a:chOff x="365111" y="1821207"/>
            <a:chExt cx="8443025" cy="2229532"/>
          </a:xfrm>
          <a:solidFill>
            <a:srgbClr val="386546"/>
          </a:solidFill>
        </p:grpSpPr>
        <p:grpSp>
          <p:nvGrpSpPr>
            <p:cNvPr id="9" name="Group 8"/>
            <p:cNvGrpSpPr/>
            <p:nvPr/>
          </p:nvGrpSpPr>
          <p:grpSpPr>
            <a:xfrm>
              <a:off x="365111" y="1821207"/>
              <a:ext cx="8443025" cy="2229532"/>
              <a:chOff x="365111" y="1821207"/>
              <a:chExt cx="8443025" cy="2229532"/>
            </a:xfrm>
            <a:grpFill/>
          </p:grpSpPr>
          <p:sp>
            <p:nvSpPr>
              <p:cNvPr id="16" name="Rectangle 15"/>
              <p:cNvSpPr/>
              <p:nvPr/>
            </p:nvSpPr>
            <p:spPr>
              <a:xfrm>
                <a:off x="365111" y="1821207"/>
                <a:ext cx="4175761" cy="22295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4632375" y="1821207"/>
                <a:ext cx="4175761" cy="22295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4210652" y="2720449"/>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prstClr val="white"/>
                    </a:solidFill>
                  </a:rPr>
                  <a:t>&amp;</a:t>
                </a:r>
                <a:endParaRPr lang="en-US" sz="4000" b="1" dirty="0">
                  <a:solidFill>
                    <a:prstClr val="white"/>
                  </a:solidFill>
                </a:endParaRPr>
              </a:p>
            </p:txBody>
          </p:sp>
        </p:grpSp>
        <p:sp>
          <p:nvSpPr>
            <p:cNvPr id="11" name="TextBox 10"/>
            <p:cNvSpPr txBox="1"/>
            <p:nvPr/>
          </p:nvSpPr>
          <p:spPr>
            <a:xfrm>
              <a:off x="767708" y="2678970"/>
              <a:ext cx="3370567" cy="842908"/>
            </a:xfrm>
            <a:prstGeom prst="rect">
              <a:avLst/>
            </a:prstGeom>
            <a:grpFill/>
          </p:spPr>
          <p:txBody>
            <a:bodyPr wrap="square" rtlCol="0" anchor="ctr">
              <a:spAutoFit/>
            </a:bodyPr>
            <a:lstStyle/>
            <a:p>
              <a:pPr algn="ctr"/>
              <a:r>
                <a:rPr lang="en-US" sz="2400" dirty="0">
                  <a:solidFill>
                    <a:prstClr val="white"/>
                  </a:solidFill>
                </a:rPr>
                <a:t>Who or what a sentence is about</a:t>
              </a:r>
            </a:p>
          </p:txBody>
        </p:sp>
        <p:sp>
          <p:nvSpPr>
            <p:cNvPr id="12" name="TextBox 11"/>
            <p:cNvSpPr txBox="1"/>
            <p:nvPr/>
          </p:nvSpPr>
          <p:spPr>
            <a:xfrm>
              <a:off x="5218275" y="2678970"/>
              <a:ext cx="3003958" cy="842908"/>
            </a:xfrm>
            <a:prstGeom prst="rect">
              <a:avLst/>
            </a:prstGeom>
            <a:grpFill/>
          </p:spPr>
          <p:txBody>
            <a:bodyPr wrap="square" rtlCol="0" anchor="ctr">
              <a:spAutoFit/>
            </a:bodyPr>
            <a:lstStyle/>
            <a:p>
              <a:pPr algn="ctr"/>
              <a:r>
                <a:rPr lang="en-US" sz="2400" dirty="0">
                  <a:solidFill>
                    <a:prstClr val="white"/>
                  </a:solidFill>
                </a:rPr>
                <a:t>What the subject is or does</a:t>
              </a:r>
            </a:p>
          </p:txBody>
        </p:sp>
      </p:grpSp>
      <p:sp>
        <p:nvSpPr>
          <p:cNvPr id="3" name="TextBox 2">
            <a:extLst>
              <a:ext uri="{FF2B5EF4-FFF2-40B4-BE49-F238E27FC236}">
                <a16:creationId xmlns:a16="http://schemas.microsoft.com/office/drawing/2014/main" id="{5D6852CE-594C-24FF-2FDF-3221CA9E7362}"/>
              </a:ext>
            </a:extLst>
          </p:cNvPr>
          <p:cNvSpPr txBox="1"/>
          <p:nvPr/>
        </p:nvSpPr>
        <p:spPr>
          <a:xfrm>
            <a:off x="3451758" y="1598825"/>
            <a:ext cx="1443024" cy="584775"/>
          </a:xfrm>
          <a:prstGeom prst="rect">
            <a:avLst/>
          </a:prstGeom>
          <a:noFill/>
        </p:spPr>
        <p:txBody>
          <a:bodyPr wrap="none" rtlCol="0">
            <a:spAutoFit/>
          </a:bodyPr>
          <a:lstStyle/>
          <a:p>
            <a:pPr algn="ctr"/>
            <a:r>
              <a:rPr lang="en-US" sz="3200" b="1" dirty="0">
                <a:solidFill>
                  <a:schemeClr val="bg1"/>
                </a:solidFill>
              </a:rPr>
              <a:t>Subject</a:t>
            </a:r>
            <a:endParaRPr lang="en-US" b="1" dirty="0">
              <a:solidFill>
                <a:schemeClr val="bg1"/>
              </a:solidFill>
            </a:endParaRPr>
          </a:p>
        </p:txBody>
      </p:sp>
      <p:sp>
        <p:nvSpPr>
          <p:cNvPr id="15" name="TextBox 14">
            <a:extLst>
              <a:ext uri="{FF2B5EF4-FFF2-40B4-BE49-F238E27FC236}">
                <a16:creationId xmlns:a16="http://schemas.microsoft.com/office/drawing/2014/main" id="{F33A5BA4-895D-F645-06CF-52031386CF00}"/>
              </a:ext>
            </a:extLst>
          </p:cNvPr>
          <p:cNvSpPr txBox="1"/>
          <p:nvPr/>
        </p:nvSpPr>
        <p:spPr>
          <a:xfrm>
            <a:off x="6502833" y="1602138"/>
            <a:ext cx="3031792" cy="584775"/>
          </a:xfrm>
          <a:prstGeom prst="rect">
            <a:avLst/>
          </a:prstGeom>
          <a:noFill/>
        </p:spPr>
        <p:txBody>
          <a:bodyPr wrap="none" rtlCol="0">
            <a:spAutoFit/>
          </a:bodyPr>
          <a:lstStyle/>
          <a:p>
            <a:pPr algn="ctr"/>
            <a:r>
              <a:rPr lang="en-US" sz="3200" b="1" dirty="0">
                <a:solidFill>
                  <a:schemeClr val="bg1"/>
                </a:solidFill>
              </a:rPr>
              <a:t>Simple Predicate</a:t>
            </a:r>
            <a:endParaRPr lang="en-US" b="1" dirty="0">
              <a:solidFill>
                <a:schemeClr val="bg1"/>
              </a:solidFill>
            </a:endParaRPr>
          </a:p>
        </p:txBody>
      </p:sp>
      <p:sp>
        <p:nvSpPr>
          <p:cNvPr id="2" name="TextBox 1">
            <a:extLst>
              <a:ext uri="{FF2B5EF4-FFF2-40B4-BE49-F238E27FC236}">
                <a16:creationId xmlns:a16="http://schemas.microsoft.com/office/drawing/2014/main" id="{B8646723-8DE5-0D76-B7EE-8A28B05B64DC}"/>
              </a:ext>
            </a:extLst>
          </p:cNvPr>
          <p:cNvSpPr txBox="1"/>
          <p:nvPr/>
        </p:nvSpPr>
        <p:spPr>
          <a:xfrm>
            <a:off x="3833586" y="3858338"/>
            <a:ext cx="4524828" cy="584775"/>
          </a:xfrm>
          <a:prstGeom prst="rect">
            <a:avLst/>
          </a:prstGeom>
          <a:noFill/>
        </p:spPr>
        <p:txBody>
          <a:bodyPr wrap="none" rtlCol="0">
            <a:spAutoFit/>
          </a:bodyPr>
          <a:lstStyle/>
          <a:p>
            <a:r>
              <a:rPr lang="en-US" sz="3200" dirty="0"/>
              <a:t>The camper kindled a fire.</a:t>
            </a:r>
          </a:p>
        </p:txBody>
      </p:sp>
      <p:sp>
        <p:nvSpPr>
          <p:cNvPr id="4" name="Left Brace 3">
            <a:extLst>
              <a:ext uri="{FF2B5EF4-FFF2-40B4-BE49-F238E27FC236}">
                <a16:creationId xmlns:a16="http://schemas.microsoft.com/office/drawing/2014/main" id="{9C281CAB-EC17-DD34-8652-103B2B827845}"/>
              </a:ext>
            </a:extLst>
          </p:cNvPr>
          <p:cNvSpPr/>
          <p:nvPr/>
        </p:nvSpPr>
        <p:spPr>
          <a:xfrm rot="16200000">
            <a:off x="5049536" y="3947033"/>
            <a:ext cx="382521" cy="1253209"/>
          </a:xfrm>
          <a:prstGeom prst="leftBrace">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3B697AEE-BCC5-3223-35C0-E67E3D22507D}"/>
              </a:ext>
            </a:extLst>
          </p:cNvPr>
          <p:cNvSpPr txBox="1"/>
          <p:nvPr/>
        </p:nvSpPr>
        <p:spPr>
          <a:xfrm>
            <a:off x="4770955" y="4798027"/>
            <a:ext cx="939681" cy="400110"/>
          </a:xfrm>
          <a:prstGeom prst="rect">
            <a:avLst/>
          </a:prstGeom>
          <a:noFill/>
        </p:spPr>
        <p:txBody>
          <a:bodyPr wrap="none" rtlCol="0">
            <a:spAutoFit/>
          </a:bodyPr>
          <a:lstStyle/>
          <a:p>
            <a:pPr algn="ctr"/>
            <a:r>
              <a:rPr lang="en-US" sz="2000" dirty="0"/>
              <a:t>subject</a:t>
            </a:r>
          </a:p>
        </p:txBody>
      </p:sp>
      <p:sp>
        <p:nvSpPr>
          <p:cNvPr id="6" name="Left Brace 5">
            <a:extLst>
              <a:ext uri="{FF2B5EF4-FFF2-40B4-BE49-F238E27FC236}">
                <a16:creationId xmlns:a16="http://schemas.microsoft.com/office/drawing/2014/main" id="{3B88F6E1-DC24-6741-82BE-23323004B68A}"/>
              </a:ext>
            </a:extLst>
          </p:cNvPr>
          <p:cNvSpPr/>
          <p:nvPr/>
        </p:nvSpPr>
        <p:spPr>
          <a:xfrm rot="16200000">
            <a:off x="6359227" y="3947032"/>
            <a:ext cx="382521" cy="1253209"/>
          </a:xfrm>
          <a:prstGeom prst="leftBrace">
            <a:avLst/>
          </a:prstGeom>
          <a:no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C3445393-A312-83A5-854B-4E8418D2C0BF}"/>
              </a:ext>
            </a:extLst>
          </p:cNvPr>
          <p:cNvSpPr txBox="1"/>
          <p:nvPr/>
        </p:nvSpPr>
        <p:spPr>
          <a:xfrm>
            <a:off x="5799704" y="4766739"/>
            <a:ext cx="1501566" cy="707886"/>
          </a:xfrm>
          <a:prstGeom prst="rect">
            <a:avLst/>
          </a:prstGeom>
          <a:noFill/>
        </p:spPr>
        <p:txBody>
          <a:bodyPr wrap="square" rtlCol="0">
            <a:spAutoFit/>
          </a:bodyPr>
          <a:lstStyle/>
          <a:p>
            <a:pPr algn="ctr"/>
            <a:r>
              <a:rPr lang="en-US" sz="2000" dirty="0"/>
              <a:t>simple predicate</a:t>
            </a:r>
          </a:p>
        </p:txBody>
      </p:sp>
    </p:spTree>
    <p:extLst>
      <p:ext uri="{BB962C8B-B14F-4D97-AF65-F5344CB8AC3E}">
        <p14:creationId xmlns:p14="http://schemas.microsoft.com/office/powerpoint/2010/main" val="315885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3" y="1295400"/>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subject is usually a noun or pronoun.</a:t>
            </a:r>
          </a:p>
        </p:txBody>
      </p:sp>
      <p:sp>
        <p:nvSpPr>
          <p:cNvPr id="21" name="Rectangle 20"/>
          <p:cNvSpPr/>
          <p:nvPr/>
        </p:nvSpPr>
        <p:spPr>
          <a:xfrm>
            <a:off x="2066923" y="2092971"/>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subject does not have to be the first word in a sentence.</a:t>
            </a:r>
          </a:p>
        </p:txBody>
      </p:sp>
      <p:sp>
        <p:nvSpPr>
          <p:cNvPr id="24" name="Rectangle 23"/>
          <p:cNvSpPr/>
          <p:nvPr/>
        </p:nvSpPr>
        <p:spPr>
          <a:xfrm>
            <a:off x="2066923" y="2890542"/>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subject can appear inside the simple predicate.</a:t>
            </a:r>
          </a:p>
        </p:txBody>
      </p:sp>
      <p:sp>
        <p:nvSpPr>
          <p:cNvPr id="28" name="Rectangle 27"/>
          <p:cNvSpPr/>
          <p:nvPr/>
        </p:nvSpPr>
        <p:spPr>
          <a:xfrm>
            <a:off x="2066923" y="3688113"/>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subject can be implied.</a:t>
            </a:r>
          </a:p>
        </p:txBody>
      </p:sp>
      <p:sp>
        <p:nvSpPr>
          <p:cNvPr id="19" name="Rectangle 18">
            <a:extLst>
              <a:ext uri="{FF2B5EF4-FFF2-40B4-BE49-F238E27FC236}">
                <a16:creationId xmlns:a16="http://schemas.microsoft.com/office/drawing/2014/main" id="{63871A60-64CA-666C-41D2-266F23A189CD}"/>
              </a:ext>
            </a:extLst>
          </p:cNvPr>
          <p:cNvSpPr/>
          <p:nvPr/>
        </p:nvSpPr>
        <p:spPr>
          <a:xfrm>
            <a:off x="2066923" y="4485684"/>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subject can be compound.</a:t>
            </a:r>
          </a:p>
        </p:txBody>
      </p:sp>
    </p:spTree>
    <p:extLst>
      <p:ext uri="{BB962C8B-B14F-4D97-AF65-F5344CB8AC3E}">
        <p14:creationId xmlns:p14="http://schemas.microsoft.com/office/powerpoint/2010/main" val="2988010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Direct object</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receives verb</a:t>
            </a:r>
          </a:p>
        </p:txBody>
      </p:sp>
      <p:sp>
        <p:nvSpPr>
          <p:cNvPr id="21" name="Rectangle 20"/>
          <p:cNvSpPr/>
          <p:nvPr/>
        </p:nvSpPr>
        <p:spPr>
          <a:xfrm>
            <a:off x="2066922" y="2472264"/>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Indirect object</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receives direct object</a:t>
            </a:r>
          </a:p>
        </p:txBody>
      </p:sp>
      <p:sp>
        <p:nvSpPr>
          <p:cNvPr id="8" name="Rectangle 7">
            <a:extLst>
              <a:ext uri="{FF2B5EF4-FFF2-40B4-BE49-F238E27FC236}">
                <a16:creationId xmlns:a16="http://schemas.microsoft.com/office/drawing/2014/main" id="{4C393934-78AA-D426-A83A-ACE13C9EB5FA}"/>
              </a:ext>
            </a:extLst>
          </p:cNvPr>
          <p:cNvSpPr/>
          <p:nvPr/>
        </p:nvSpPr>
        <p:spPr>
          <a:xfrm>
            <a:off x="2066922" y="3363616"/>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Object of preposition</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completes prepositional phrase</a:t>
            </a:r>
          </a:p>
        </p:txBody>
      </p:sp>
    </p:spTree>
    <p:extLst>
      <p:ext uri="{BB962C8B-B14F-4D97-AF65-F5344CB8AC3E}">
        <p14:creationId xmlns:p14="http://schemas.microsoft.com/office/powerpoint/2010/main" val="1801403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3" y="2209800"/>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Subjective case </a:t>
            </a:r>
            <a:r>
              <a:rPr kumimoji="0" lang="en-US" sz="2400" i="0" u="none" strike="noStrike" kern="1200" cap="none" spc="0" normalizeH="0" baseline="0" noProof="0" dirty="0">
                <a:ln>
                  <a:noFill/>
                </a:ln>
                <a:solidFill>
                  <a:prstClr val="white"/>
                </a:solidFill>
                <a:effectLst/>
                <a:uLnTx/>
                <a:uFillTx/>
                <a:latin typeface="Calibri" panose="020F0502020204030204"/>
                <a:ea typeface="+mn-ea"/>
                <a:cs typeface="+mn-cs"/>
              </a:rPr>
              <a:t>for subjects</a:t>
            </a:r>
          </a:p>
        </p:txBody>
      </p:sp>
      <p:sp>
        <p:nvSpPr>
          <p:cNvPr id="21" name="Rectangle 20"/>
          <p:cNvSpPr/>
          <p:nvPr/>
        </p:nvSpPr>
        <p:spPr>
          <a:xfrm>
            <a:off x="2066923" y="310115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Objective case </a:t>
            </a:r>
            <a:r>
              <a:rPr kumimoji="0" lang="en-US" sz="2400" i="0" u="none" strike="noStrike" kern="1200" cap="none" spc="0" normalizeH="0" baseline="0" noProof="0" dirty="0">
                <a:ln>
                  <a:noFill/>
                </a:ln>
                <a:solidFill>
                  <a:prstClr val="white"/>
                </a:solidFill>
                <a:effectLst/>
                <a:uLnTx/>
                <a:uFillTx/>
                <a:latin typeface="Calibri" panose="020F0502020204030204"/>
                <a:ea typeface="+mn-ea"/>
                <a:cs typeface="+mn-cs"/>
              </a:rPr>
              <a:t>for objects</a:t>
            </a:r>
          </a:p>
        </p:txBody>
      </p:sp>
      <p:sp>
        <p:nvSpPr>
          <p:cNvPr id="8" name="Rectangle 7">
            <a:extLst>
              <a:ext uri="{FF2B5EF4-FFF2-40B4-BE49-F238E27FC236}">
                <a16:creationId xmlns:a16="http://schemas.microsoft.com/office/drawing/2014/main" id="{4C393934-78AA-D426-A83A-ACE13C9EB5FA}"/>
              </a:ext>
            </a:extLst>
          </p:cNvPr>
          <p:cNvSpPr/>
          <p:nvPr/>
        </p:nvSpPr>
        <p:spPr>
          <a:xfrm>
            <a:off x="2066923" y="3992504"/>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Possessive case</a:t>
            </a:r>
            <a:r>
              <a:rPr kumimoji="0" lang="en-US" sz="2400" i="0" u="none" strike="noStrike" kern="1200" cap="none" spc="0" normalizeH="0" baseline="0" noProof="0" dirty="0">
                <a:ln>
                  <a:noFill/>
                </a:ln>
                <a:solidFill>
                  <a:prstClr val="white"/>
                </a:solidFill>
                <a:effectLst/>
                <a:uLnTx/>
                <a:uFillTx/>
                <a:latin typeface="Calibri" panose="020F0502020204030204"/>
                <a:ea typeface="+mn-ea"/>
                <a:cs typeface="+mn-cs"/>
              </a:rPr>
              <a:t> for ownership</a:t>
            </a:r>
          </a:p>
        </p:txBody>
      </p:sp>
      <p:sp>
        <p:nvSpPr>
          <p:cNvPr id="2" name="Rectangle 1">
            <a:extLst>
              <a:ext uri="{FF2B5EF4-FFF2-40B4-BE49-F238E27FC236}">
                <a16:creationId xmlns:a16="http://schemas.microsoft.com/office/drawing/2014/main" id="{2A12C663-882A-6EA5-C23F-77A17BDC01FB}"/>
              </a:ext>
            </a:extLst>
          </p:cNvPr>
          <p:cNvSpPr/>
          <p:nvPr/>
        </p:nvSpPr>
        <p:spPr>
          <a:xfrm>
            <a:off x="4857750" y="1259246"/>
            <a:ext cx="2476500" cy="705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Pronoun cases</a:t>
            </a:r>
            <a:endPar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5835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3" y="1295400"/>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simple predicate can be multiple words.</a:t>
            </a:r>
          </a:p>
        </p:txBody>
      </p:sp>
      <p:sp>
        <p:nvSpPr>
          <p:cNvPr id="21" name="Rectangle 20"/>
          <p:cNvSpPr/>
          <p:nvPr/>
        </p:nvSpPr>
        <p:spPr>
          <a:xfrm>
            <a:off x="2066923" y="2092971"/>
            <a:ext cx="8058154" cy="640080"/>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simple predicate can be compound.</a:t>
            </a:r>
          </a:p>
        </p:txBody>
      </p:sp>
    </p:spTree>
    <p:extLst>
      <p:ext uri="{BB962C8B-B14F-4D97-AF65-F5344CB8AC3E}">
        <p14:creationId xmlns:p14="http://schemas.microsoft.com/office/powerpoint/2010/main" val="2957998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Subject and Simple Predicate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066922" y="4074807"/>
            <a:ext cx="8058154" cy="106757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3. Ask who or what is doing the action or being described.</a:t>
            </a:r>
          </a:p>
        </p:txBody>
      </p:sp>
      <p:sp>
        <p:nvSpPr>
          <p:cNvPr id="32" name="Rectangle 31"/>
          <p:cNvSpPr/>
          <p:nvPr/>
        </p:nvSpPr>
        <p:spPr>
          <a:xfrm>
            <a:off x="2066922" y="2828358"/>
            <a:ext cx="8058154" cy="106757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2. Check for verbs and verbals.</a:t>
            </a:r>
          </a:p>
        </p:txBody>
      </p:sp>
      <p:sp>
        <p:nvSpPr>
          <p:cNvPr id="35" name="Rectangle 34"/>
          <p:cNvSpPr/>
          <p:nvPr/>
        </p:nvSpPr>
        <p:spPr>
          <a:xfrm>
            <a:off x="2066922" y="1579037"/>
            <a:ext cx="8058154" cy="1067579"/>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1"/>
                </a:solidFill>
              </a:rPr>
              <a:t>1. Put parentheses around any prepositional phrases.</a:t>
            </a:r>
          </a:p>
        </p:txBody>
      </p:sp>
    </p:spTree>
    <p:extLst>
      <p:ext uri="{BB962C8B-B14F-4D97-AF65-F5344CB8AC3E}">
        <p14:creationId xmlns:p14="http://schemas.microsoft.com/office/powerpoint/2010/main" val="1973665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Complete Thought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5E28F425-27D0-E6EB-8CAD-AF5C2B3A2242}"/>
              </a:ext>
            </a:extLst>
          </p:cNvPr>
          <p:cNvGrpSpPr/>
          <p:nvPr/>
        </p:nvGrpSpPr>
        <p:grpSpPr>
          <a:xfrm>
            <a:off x="1475340" y="2438400"/>
            <a:ext cx="9241320" cy="1061830"/>
            <a:chOff x="1562101" y="2565662"/>
            <a:chExt cx="9241320" cy="1061830"/>
          </a:xfrm>
        </p:grpSpPr>
        <p:sp>
          <p:nvSpPr>
            <p:cNvPr id="12" name="TextBox 11"/>
            <p:cNvSpPr txBox="1"/>
            <p:nvPr/>
          </p:nvSpPr>
          <p:spPr>
            <a:xfrm>
              <a:off x="1562101" y="2565663"/>
              <a:ext cx="2964000" cy="1061829"/>
            </a:xfrm>
            <a:prstGeom prst="rect">
              <a:avLst/>
            </a:prstGeom>
            <a:noFill/>
          </p:spPr>
          <p:txBody>
            <a:bodyPr wrap="square" rtlCol="0" anchor="ctr">
              <a:spAutoFit/>
            </a:bodyPr>
            <a:lstStyle/>
            <a:p>
              <a:pPr algn="r">
                <a:spcAft>
                  <a:spcPts val="1800"/>
                </a:spcAft>
              </a:pPr>
              <a:r>
                <a:rPr lang="en-US" sz="2400" b="1" dirty="0">
                  <a:solidFill>
                    <a:srgbClr val="386546"/>
                  </a:solidFill>
                </a:rPr>
                <a:t>Dependent clause</a:t>
              </a:r>
            </a:p>
            <a:p>
              <a:pPr algn="r">
                <a:spcAft>
                  <a:spcPts val="1800"/>
                </a:spcAft>
              </a:pPr>
              <a:r>
                <a:rPr lang="en-US" sz="2400" b="1" dirty="0">
                  <a:solidFill>
                    <a:srgbClr val="386546"/>
                  </a:solidFill>
                </a:rPr>
                <a:t>Independent clause</a:t>
              </a:r>
            </a:p>
          </p:txBody>
        </p:sp>
        <p:sp>
          <p:nvSpPr>
            <p:cNvPr id="13" name="TextBox 12"/>
            <p:cNvSpPr txBox="1"/>
            <p:nvPr/>
          </p:nvSpPr>
          <p:spPr>
            <a:xfrm>
              <a:off x="4646461" y="2565662"/>
              <a:ext cx="6156960" cy="1061829"/>
            </a:xfrm>
            <a:prstGeom prst="rect">
              <a:avLst/>
            </a:prstGeom>
            <a:noFill/>
          </p:spPr>
          <p:txBody>
            <a:bodyPr wrap="square" rtlCol="0" anchor="ctr">
              <a:spAutoFit/>
            </a:bodyPr>
            <a:lstStyle/>
            <a:p>
              <a:pPr>
                <a:spcAft>
                  <a:spcPts val="1800"/>
                </a:spcAft>
              </a:pPr>
              <a:r>
                <a:rPr lang="en-US" sz="2400" dirty="0">
                  <a:solidFill>
                    <a:srgbClr val="323542"/>
                  </a:solidFill>
                </a:rPr>
                <a:t>When the water boiled over onto the stove.</a:t>
              </a:r>
            </a:p>
            <a:p>
              <a:pPr>
                <a:spcAft>
                  <a:spcPts val="1800"/>
                </a:spcAft>
              </a:pPr>
              <a:r>
                <a:rPr lang="en-US" sz="2400" dirty="0">
                  <a:solidFill>
                    <a:srgbClr val="323542"/>
                  </a:solidFill>
                </a:rPr>
                <a:t>The water boiled over onto the stove.</a:t>
              </a:r>
            </a:p>
          </p:txBody>
        </p:sp>
      </p:grpSp>
    </p:spTree>
    <p:extLst>
      <p:ext uri="{BB962C8B-B14F-4D97-AF65-F5344CB8AC3E}">
        <p14:creationId xmlns:p14="http://schemas.microsoft.com/office/powerpoint/2010/main" val="1526474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569660"/>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Capitalization and Punctuation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Parts of Speech</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Subject and Simple Predicate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Complete Thought</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prstClr val="white"/>
                </a:solidFill>
                <a:latin typeface="Century Gothic" panose="020B0502020202020204" pitchFamily="34" charset="0"/>
              </a:rPr>
              <a:t>HAWKES</a:t>
            </a:r>
            <a:r>
              <a:rPr lang="en-US" sz="7200" dirty="0">
                <a:solidFill>
                  <a:prstClr val="white"/>
                </a:solidFill>
                <a:latin typeface="Century Gothic" panose="020B0502020202020204" pitchFamily="34" charset="0"/>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93834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Capitalization and Punctuation</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6D12319D-D2F5-954D-4B09-08CE6EC0C0D8}"/>
              </a:ext>
            </a:extLst>
          </p:cNvPr>
          <p:cNvGrpSpPr/>
          <p:nvPr/>
        </p:nvGrpSpPr>
        <p:grpSpPr>
          <a:xfrm>
            <a:off x="2287002" y="1919409"/>
            <a:ext cx="7608462" cy="2652590"/>
            <a:chOff x="2291769" y="1612190"/>
            <a:chExt cx="7608462" cy="2652590"/>
          </a:xfrm>
        </p:grpSpPr>
        <p:grpSp>
          <p:nvGrpSpPr>
            <p:cNvPr id="8" name="Group 7"/>
            <p:cNvGrpSpPr/>
            <p:nvPr/>
          </p:nvGrpSpPr>
          <p:grpSpPr>
            <a:xfrm>
              <a:off x="2291769" y="1612190"/>
              <a:ext cx="7608462" cy="2652590"/>
              <a:chOff x="365111" y="1821205"/>
              <a:chExt cx="8443024" cy="2690612"/>
            </a:xfrm>
            <a:solidFill>
              <a:srgbClr val="386546"/>
            </a:solidFill>
          </p:grpSpPr>
          <p:grpSp>
            <p:nvGrpSpPr>
              <p:cNvPr id="9" name="Group 8"/>
              <p:cNvGrpSpPr/>
              <p:nvPr/>
            </p:nvGrpSpPr>
            <p:grpSpPr>
              <a:xfrm>
                <a:off x="365111" y="1821205"/>
                <a:ext cx="8443024" cy="2690612"/>
                <a:chOff x="365111" y="1821205"/>
                <a:chExt cx="8443024" cy="2690612"/>
              </a:xfrm>
              <a:grpFill/>
            </p:grpSpPr>
            <p:sp>
              <p:nvSpPr>
                <p:cNvPr id="16" name="Rectangle 15"/>
                <p:cNvSpPr/>
                <p:nvPr/>
              </p:nvSpPr>
              <p:spPr>
                <a:xfrm>
                  <a:off x="365111" y="1821205"/>
                  <a:ext cx="4175761" cy="269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16"/>
                <p:cNvSpPr/>
                <p:nvPr/>
              </p:nvSpPr>
              <p:spPr>
                <a:xfrm>
                  <a:off x="4632374" y="1821206"/>
                  <a:ext cx="4175761" cy="269061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Oval 21"/>
                <p:cNvSpPr/>
                <p:nvPr/>
              </p:nvSpPr>
              <p:spPr>
                <a:xfrm>
                  <a:off x="4210652" y="2982327"/>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&amp;</a:t>
                  </a:r>
                  <a:endParaRPr kumimoji="0" lang="en-US" sz="4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1" name="TextBox 10"/>
              <p:cNvSpPr txBox="1"/>
              <p:nvPr/>
            </p:nvSpPr>
            <p:spPr>
              <a:xfrm>
                <a:off x="748359" y="2937904"/>
                <a:ext cx="3325552" cy="849477"/>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Capital letter</a:t>
                </a:r>
              </a:p>
            </p:txBody>
          </p:sp>
          <p:sp>
            <p:nvSpPr>
              <p:cNvPr id="12" name="TextBox 11"/>
              <p:cNvSpPr txBox="1"/>
              <p:nvPr/>
            </p:nvSpPr>
            <p:spPr>
              <a:xfrm>
                <a:off x="5049554" y="2937904"/>
                <a:ext cx="3325552" cy="849477"/>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Punctuation</a:t>
                </a:r>
              </a:p>
            </p:txBody>
          </p:sp>
        </p:grpSp>
        <p:sp>
          <p:nvSpPr>
            <p:cNvPr id="3" name="TextBox 2">
              <a:extLst>
                <a:ext uri="{FF2B5EF4-FFF2-40B4-BE49-F238E27FC236}">
                  <a16:creationId xmlns:a16="http://schemas.microsoft.com/office/drawing/2014/main" id="{4C6B9EFA-BFBB-6F07-77DE-8050CD2EFADB}"/>
                </a:ext>
              </a:extLst>
            </p:cNvPr>
            <p:cNvSpPr txBox="1"/>
            <p:nvPr/>
          </p:nvSpPr>
          <p:spPr>
            <a:xfrm>
              <a:off x="3618310" y="1758085"/>
              <a:ext cx="1109919" cy="646331"/>
            </a:xfrm>
            <a:prstGeom prst="rect">
              <a:avLst/>
            </a:prstGeom>
            <a:noFill/>
          </p:spPr>
          <p:txBody>
            <a:bodyPr wrap="none" rtlCol="0">
              <a:spAutoFit/>
            </a:bodyPr>
            <a:lstStyle/>
            <a:p>
              <a:pPr algn="ctr"/>
              <a:r>
                <a:rPr lang="en-US" sz="3600" b="1" dirty="0">
                  <a:solidFill>
                    <a:schemeClr val="bg1"/>
                  </a:solidFill>
                </a:rPr>
                <a:t>Start</a:t>
              </a:r>
            </a:p>
          </p:txBody>
        </p:sp>
        <p:sp>
          <p:nvSpPr>
            <p:cNvPr id="14" name="TextBox 13">
              <a:extLst>
                <a:ext uri="{FF2B5EF4-FFF2-40B4-BE49-F238E27FC236}">
                  <a16:creationId xmlns:a16="http://schemas.microsoft.com/office/drawing/2014/main" id="{141D8BAA-050F-8C07-0C00-823B1DBCD401}"/>
                </a:ext>
              </a:extLst>
            </p:cNvPr>
            <p:cNvSpPr txBox="1"/>
            <p:nvPr/>
          </p:nvSpPr>
          <p:spPr>
            <a:xfrm>
              <a:off x="7565721" y="1758085"/>
              <a:ext cx="906018" cy="646331"/>
            </a:xfrm>
            <a:prstGeom prst="rect">
              <a:avLst/>
            </a:prstGeom>
            <a:noFill/>
          </p:spPr>
          <p:txBody>
            <a:bodyPr wrap="none" rtlCol="0">
              <a:spAutoFit/>
            </a:bodyPr>
            <a:lstStyle/>
            <a:p>
              <a:pPr algn="ctr"/>
              <a:r>
                <a:rPr lang="en-US" sz="3600" b="1" dirty="0">
                  <a:solidFill>
                    <a:schemeClr val="bg1"/>
                  </a:solidFill>
                </a:rPr>
                <a:t>End</a:t>
              </a:r>
            </a:p>
          </p:txBody>
        </p:sp>
      </p:grpSp>
      <p:sp>
        <p:nvSpPr>
          <p:cNvPr id="6" name="TextBox 5">
            <a:extLst>
              <a:ext uri="{FF2B5EF4-FFF2-40B4-BE49-F238E27FC236}">
                <a16:creationId xmlns:a16="http://schemas.microsoft.com/office/drawing/2014/main" id="{C5A51FC5-2DE5-0BA5-503C-A73A37740F5F}"/>
              </a:ext>
            </a:extLst>
          </p:cNvPr>
          <p:cNvSpPr txBox="1"/>
          <p:nvPr/>
        </p:nvSpPr>
        <p:spPr>
          <a:xfrm>
            <a:off x="4194240" y="1273079"/>
            <a:ext cx="3793987" cy="646331"/>
          </a:xfrm>
          <a:prstGeom prst="rect">
            <a:avLst/>
          </a:prstGeom>
          <a:noFill/>
        </p:spPr>
        <p:txBody>
          <a:bodyPr wrap="none" rtlCol="0">
            <a:spAutoFit/>
          </a:bodyPr>
          <a:lstStyle/>
          <a:p>
            <a:pPr algn="ctr"/>
            <a:r>
              <a:rPr lang="en-US" sz="3600" dirty="0"/>
              <a:t>Complete sentence</a:t>
            </a:r>
          </a:p>
        </p:txBody>
      </p:sp>
    </p:spTree>
    <p:extLst>
      <p:ext uri="{BB962C8B-B14F-4D97-AF65-F5344CB8AC3E}">
        <p14:creationId xmlns:p14="http://schemas.microsoft.com/office/powerpoint/2010/main" val="3056043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000" dirty="0">
                <a:solidFill>
                  <a:prstClr val="black"/>
                </a:solidFill>
                <a:latin typeface="Century Gothic" panose="020B0502020202020204" pitchFamily="34" charset="0"/>
              </a:rPr>
              <a:t>Capitalization and Punctuation</a:t>
            </a:r>
            <a:endPar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17323A4-A2D3-C0E3-433D-C1FBEB152D1B}"/>
              </a:ext>
            </a:extLst>
          </p:cNvPr>
          <p:cNvGrpSpPr/>
          <p:nvPr/>
        </p:nvGrpSpPr>
        <p:grpSpPr>
          <a:xfrm>
            <a:off x="1890713" y="1354799"/>
            <a:ext cx="2080340" cy="1188720"/>
            <a:chOff x="1149291" y="1753237"/>
            <a:chExt cx="2080340" cy="1188720"/>
          </a:xfrm>
          <a:solidFill>
            <a:srgbClr val="386546"/>
          </a:solidFill>
        </p:grpSpPr>
        <p:sp>
          <p:nvSpPr>
            <p:cNvPr id="14" name="Rectangle 13">
              <a:extLst>
                <a:ext uri="{FF2B5EF4-FFF2-40B4-BE49-F238E27FC236}">
                  <a16:creationId xmlns:a16="http://schemas.microsoft.com/office/drawing/2014/main" id="{17703871-F560-51F4-A746-66DA924B69E9}"/>
                </a:ext>
              </a:extLst>
            </p:cNvPr>
            <p:cNvSpPr/>
            <p:nvPr/>
          </p:nvSpPr>
          <p:spPr>
            <a:xfrm>
              <a:off x="1149291" y="1753237"/>
              <a:ext cx="2080340" cy="11887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165DBBDC-8693-4E53-4A95-647381600ED8}"/>
                </a:ext>
              </a:extLst>
            </p:cNvPr>
            <p:cNvSpPr txBox="1"/>
            <p:nvPr/>
          </p:nvSpPr>
          <p:spPr>
            <a:xfrm>
              <a:off x="1311484" y="1913876"/>
              <a:ext cx="1664514" cy="464871"/>
            </a:xfrm>
            <a:prstGeom prst="rect">
              <a:avLst/>
            </a:prstGeom>
            <a:grpFill/>
          </p:spPr>
          <p:txBody>
            <a:bodyPr wrap="square" rtlCol="0" anchor="ctr">
              <a:spAutoFit/>
            </a:bodyPr>
            <a:lstStyle/>
            <a:p>
              <a:pPr algn="ctr">
                <a:lnSpc>
                  <a:spcPct val="150000"/>
                </a:lnSpc>
              </a:pPr>
              <a:r>
                <a:rPr lang="en-US" dirty="0">
                  <a:solidFill>
                    <a:schemeClr val="bg1"/>
                  </a:solidFill>
                </a:rPr>
                <a:t>Period</a:t>
              </a:r>
              <a:endParaRPr lang="en-US" sz="2200" dirty="0">
                <a:solidFill>
                  <a:schemeClr val="bg1"/>
                </a:solidFill>
              </a:endParaRPr>
            </a:p>
          </p:txBody>
        </p:sp>
      </p:grpSp>
      <p:sp>
        <p:nvSpPr>
          <p:cNvPr id="5" name="Oval 4">
            <a:extLst>
              <a:ext uri="{FF2B5EF4-FFF2-40B4-BE49-F238E27FC236}">
                <a16:creationId xmlns:a16="http://schemas.microsoft.com/office/drawing/2014/main" id="{11D56250-39B3-BADA-D0AD-1618B85BA10E}"/>
              </a:ext>
            </a:extLst>
          </p:cNvPr>
          <p:cNvSpPr/>
          <p:nvPr/>
        </p:nvSpPr>
        <p:spPr>
          <a:xfrm>
            <a:off x="2839443" y="2209250"/>
            <a:ext cx="91440" cy="914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4AA03927-3092-86DE-0F3F-E1377BBA6DEC}"/>
              </a:ext>
            </a:extLst>
          </p:cNvPr>
          <p:cNvGrpSpPr/>
          <p:nvPr/>
        </p:nvGrpSpPr>
        <p:grpSpPr>
          <a:xfrm>
            <a:off x="1890713" y="2607417"/>
            <a:ext cx="2080340" cy="1188720"/>
            <a:chOff x="1149291" y="1753237"/>
            <a:chExt cx="2080340" cy="1188720"/>
          </a:xfrm>
          <a:solidFill>
            <a:srgbClr val="386546"/>
          </a:solidFill>
        </p:grpSpPr>
        <p:sp>
          <p:nvSpPr>
            <p:cNvPr id="19" name="Rectangle 18">
              <a:extLst>
                <a:ext uri="{FF2B5EF4-FFF2-40B4-BE49-F238E27FC236}">
                  <a16:creationId xmlns:a16="http://schemas.microsoft.com/office/drawing/2014/main" id="{B11DFD31-9E81-88F7-BAB0-7FB52113E119}"/>
                </a:ext>
              </a:extLst>
            </p:cNvPr>
            <p:cNvSpPr/>
            <p:nvPr/>
          </p:nvSpPr>
          <p:spPr>
            <a:xfrm>
              <a:off x="1149291" y="1753237"/>
              <a:ext cx="2080340" cy="11887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TextBox 19">
              <a:extLst>
                <a:ext uri="{FF2B5EF4-FFF2-40B4-BE49-F238E27FC236}">
                  <a16:creationId xmlns:a16="http://schemas.microsoft.com/office/drawing/2014/main" id="{2D3F25CA-4F21-A2FA-F572-383799ACBCA9}"/>
                </a:ext>
              </a:extLst>
            </p:cNvPr>
            <p:cNvSpPr txBox="1"/>
            <p:nvPr/>
          </p:nvSpPr>
          <p:spPr>
            <a:xfrm>
              <a:off x="1311484" y="1978141"/>
              <a:ext cx="1664514" cy="921791"/>
            </a:xfrm>
            <a:prstGeom prst="rect">
              <a:avLst/>
            </a:prstGeom>
            <a:grpFill/>
          </p:spPr>
          <p:txBody>
            <a:bodyPr wrap="square" rtlCol="0" anchor="ctr">
              <a:spAutoFit/>
            </a:bodyPr>
            <a:lstStyle/>
            <a:p>
              <a:pPr algn="ctr">
                <a:lnSpc>
                  <a:spcPct val="150000"/>
                </a:lnSpc>
              </a:pPr>
              <a:r>
                <a:rPr lang="en-US" dirty="0">
                  <a:solidFill>
                    <a:schemeClr val="bg1"/>
                  </a:solidFill>
                </a:rPr>
                <a:t>Question mark</a:t>
              </a:r>
            </a:p>
            <a:p>
              <a:pPr algn="ctr">
                <a:lnSpc>
                  <a:spcPct val="150000"/>
                </a:lnSpc>
              </a:pPr>
              <a:r>
                <a:rPr lang="en-US" sz="2000" b="1" dirty="0">
                  <a:solidFill>
                    <a:schemeClr val="bg1"/>
                  </a:solidFill>
                </a:rPr>
                <a:t>?</a:t>
              </a:r>
            </a:p>
          </p:txBody>
        </p:sp>
      </p:grpSp>
      <p:grpSp>
        <p:nvGrpSpPr>
          <p:cNvPr id="23" name="Group 22">
            <a:extLst>
              <a:ext uri="{FF2B5EF4-FFF2-40B4-BE49-F238E27FC236}">
                <a16:creationId xmlns:a16="http://schemas.microsoft.com/office/drawing/2014/main" id="{0C48C9FF-4415-403E-F95E-3A0E1CB57665}"/>
              </a:ext>
            </a:extLst>
          </p:cNvPr>
          <p:cNvGrpSpPr/>
          <p:nvPr/>
        </p:nvGrpSpPr>
        <p:grpSpPr>
          <a:xfrm>
            <a:off x="1890713" y="3860035"/>
            <a:ext cx="2080340" cy="1188720"/>
            <a:chOff x="1149291" y="1753237"/>
            <a:chExt cx="2080340" cy="1188720"/>
          </a:xfrm>
          <a:solidFill>
            <a:srgbClr val="386546"/>
          </a:solidFill>
        </p:grpSpPr>
        <p:sp>
          <p:nvSpPr>
            <p:cNvPr id="24" name="Rectangle 23">
              <a:extLst>
                <a:ext uri="{FF2B5EF4-FFF2-40B4-BE49-F238E27FC236}">
                  <a16:creationId xmlns:a16="http://schemas.microsoft.com/office/drawing/2014/main" id="{DBBAFC82-5E8A-FC1A-FD04-2903AF14BECC}"/>
                </a:ext>
              </a:extLst>
            </p:cNvPr>
            <p:cNvSpPr/>
            <p:nvPr/>
          </p:nvSpPr>
          <p:spPr>
            <a:xfrm>
              <a:off x="1149291" y="1753237"/>
              <a:ext cx="2080340" cy="11887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a:extLst>
                <a:ext uri="{FF2B5EF4-FFF2-40B4-BE49-F238E27FC236}">
                  <a16:creationId xmlns:a16="http://schemas.microsoft.com/office/drawing/2014/main" id="{34FA14CB-1A36-B8AB-12CA-20C68B424436}"/>
                </a:ext>
              </a:extLst>
            </p:cNvPr>
            <p:cNvSpPr txBox="1"/>
            <p:nvPr/>
          </p:nvSpPr>
          <p:spPr>
            <a:xfrm>
              <a:off x="1230387" y="1978141"/>
              <a:ext cx="1918147" cy="921791"/>
            </a:xfrm>
            <a:prstGeom prst="rect">
              <a:avLst/>
            </a:prstGeom>
            <a:grpFill/>
          </p:spPr>
          <p:txBody>
            <a:bodyPr wrap="square" rtlCol="0" anchor="ctr">
              <a:spAutoFit/>
            </a:bodyPr>
            <a:lstStyle/>
            <a:p>
              <a:pPr algn="ctr">
                <a:lnSpc>
                  <a:spcPct val="150000"/>
                </a:lnSpc>
              </a:pPr>
              <a:r>
                <a:rPr lang="en-US" dirty="0">
                  <a:solidFill>
                    <a:schemeClr val="bg1"/>
                  </a:solidFill>
                </a:rPr>
                <a:t>Exclamation point</a:t>
              </a:r>
            </a:p>
            <a:p>
              <a:pPr algn="ctr">
                <a:lnSpc>
                  <a:spcPct val="150000"/>
                </a:lnSpc>
              </a:pPr>
              <a:r>
                <a:rPr lang="en-US" sz="2000" b="1" dirty="0">
                  <a:solidFill>
                    <a:schemeClr val="bg1"/>
                  </a:solidFill>
                </a:rPr>
                <a:t>!</a:t>
              </a:r>
            </a:p>
          </p:txBody>
        </p:sp>
      </p:grpSp>
      <p:sp>
        <p:nvSpPr>
          <p:cNvPr id="6" name="TextBox 5">
            <a:extLst>
              <a:ext uri="{FF2B5EF4-FFF2-40B4-BE49-F238E27FC236}">
                <a16:creationId xmlns:a16="http://schemas.microsoft.com/office/drawing/2014/main" id="{89950E34-D0D8-FCD4-C572-B7192CC77133}"/>
              </a:ext>
            </a:extLst>
          </p:cNvPr>
          <p:cNvSpPr txBox="1"/>
          <p:nvPr/>
        </p:nvSpPr>
        <p:spPr>
          <a:xfrm>
            <a:off x="4267200" y="1503255"/>
            <a:ext cx="4832861" cy="954107"/>
          </a:xfrm>
          <a:prstGeom prst="rect">
            <a:avLst/>
          </a:prstGeom>
          <a:noFill/>
        </p:spPr>
        <p:txBody>
          <a:bodyPr wrap="none" rtlCol="0">
            <a:spAutoFit/>
          </a:bodyPr>
          <a:lstStyle/>
          <a:p>
            <a:r>
              <a:rPr lang="en-US" sz="2800" b="1" dirty="0"/>
              <a:t>Declarative</a:t>
            </a:r>
            <a:r>
              <a:rPr lang="en-US" sz="2800" dirty="0"/>
              <a:t>: general statements</a:t>
            </a:r>
          </a:p>
          <a:p>
            <a:r>
              <a:rPr lang="en-US" sz="2800" b="1" dirty="0"/>
              <a:t>Imperative</a:t>
            </a:r>
            <a:r>
              <a:rPr lang="en-US" sz="2800" dirty="0"/>
              <a:t>: commands</a:t>
            </a:r>
          </a:p>
        </p:txBody>
      </p:sp>
      <p:sp>
        <p:nvSpPr>
          <p:cNvPr id="27" name="TextBox 26">
            <a:extLst>
              <a:ext uri="{FF2B5EF4-FFF2-40B4-BE49-F238E27FC236}">
                <a16:creationId xmlns:a16="http://schemas.microsoft.com/office/drawing/2014/main" id="{0AF2511B-AFD9-5025-2FF8-8C381C0FCAD3}"/>
              </a:ext>
            </a:extLst>
          </p:cNvPr>
          <p:cNvSpPr txBox="1"/>
          <p:nvPr/>
        </p:nvSpPr>
        <p:spPr>
          <a:xfrm>
            <a:off x="4267200" y="2940167"/>
            <a:ext cx="3708003" cy="523220"/>
          </a:xfrm>
          <a:prstGeom prst="rect">
            <a:avLst/>
          </a:prstGeom>
          <a:noFill/>
        </p:spPr>
        <p:txBody>
          <a:bodyPr wrap="none" rtlCol="0">
            <a:spAutoFit/>
          </a:bodyPr>
          <a:lstStyle/>
          <a:p>
            <a:r>
              <a:rPr lang="en-US" sz="2800" b="1" dirty="0"/>
              <a:t>Interrogative</a:t>
            </a:r>
            <a:r>
              <a:rPr lang="en-US" sz="2800" dirty="0"/>
              <a:t>: questions</a:t>
            </a:r>
          </a:p>
        </p:txBody>
      </p:sp>
      <p:sp>
        <p:nvSpPr>
          <p:cNvPr id="28" name="TextBox 27">
            <a:extLst>
              <a:ext uri="{FF2B5EF4-FFF2-40B4-BE49-F238E27FC236}">
                <a16:creationId xmlns:a16="http://schemas.microsoft.com/office/drawing/2014/main" id="{6B31B1F1-FB15-D78E-9E06-B68F65B70453}"/>
              </a:ext>
            </a:extLst>
          </p:cNvPr>
          <p:cNvSpPr txBox="1"/>
          <p:nvPr/>
        </p:nvSpPr>
        <p:spPr>
          <a:xfrm>
            <a:off x="4267200" y="4192785"/>
            <a:ext cx="5683928" cy="523220"/>
          </a:xfrm>
          <a:prstGeom prst="rect">
            <a:avLst/>
          </a:prstGeom>
          <a:noFill/>
        </p:spPr>
        <p:txBody>
          <a:bodyPr wrap="none" rtlCol="0">
            <a:spAutoFit/>
          </a:bodyPr>
          <a:lstStyle/>
          <a:p>
            <a:r>
              <a:rPr lang="en-US" sz="2800" b="1" dirty="0"/>
              <a:t>Exclamatory</a:t>
            </a:r>
            <a:r>
              <a:rPr lang="en-US" sz="2800" dirty="0"/>
              <a:t>: emphasis/strong feeling</a:t>
            </a:r>
          </a:p>
        </p:txBody>
      </p:sp>
    </p:spTree>
    <p:extLst>
      <p:ext uri="{BB962C8B-B14F-4D97-AF65-F5344CB8AC3E}">
        <p14:creationId xmlns:p14="http://schemas.microsoft.com/office/powerpoint/2010/main" val="3554331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Noun</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represents a person, place, thing, event, or idea</a:t>
            </a:r>
          </a:p>
        </p:txBody>
      </p:sp>
    </p:spTree>
    <p:extLst>
      <p:ext uri="{BB962C8B-B14F-4D97-AF65-F5344CB8AC3E}">
        <p14:creationId xmlns:p14="http://schemas.microsoft.com/office/powerpoint/2010/main" val="3042198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128961" y="1383374"/>
            <a:ext cx="5934078" cy="8069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Pronoun</a:t>
            </a:r>
            <a:r>
              <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 replaces a noun or another pronoun</a:t>
            </a:r>
          </a:p>
        </p:txBody>
      </p:sp>
      <p:grpSp>
        <p:nvGrpSpPr>
          <p:cNvPr id="6" name="Group 5">
            <a:extLst>
              <a:ext uri="{FF2B5EF4-FFF2-40B4-BE49-F238E27FC236}">
                <a16:creationId xmlns:a16="http://schemas.microsoft.com/office/drawing/2014/main" id="{3865C078-95D8-D3A8-9874-81AFF28AD228}"/>
              </a:ext>
            </a:extLst>
          </p:cNvPr>
          <p:cNvGrpSpPr/>
          <p:nvPr/>
        </p:nvGrpSpPr>
        <p:grpSpPr>
          <a:xfrm>
            <a:off x="2066923" y="2436952"/>
            <a:ext cx="8058154" cy="2589639"/>
            <a:chOff x="1981200" y="2465958"/>
            <a:chExt cx="8058154" cy="2589639"/>
          </a:xfrm>
        </p:grpSpPr>
        <p:sp>
          <p:nvSpPr>
            <p:cNvPr id="3" name="Rectangle 2">
              <a:extLst>
                <a:ext uri="{FF2B5EF4-FFF2-40B4-BE49-F238E27FC236}">
                  <a16:creationId xmlns:a16="http://schemas.microsoft.com/office/drawing/2014/main" id="{08B97258-6FFB-8871-C4A3-5D8459138AAA}"/>
                </a:ext>
              </a:extLst>
            </p:cNvPr>
            <p:cNvSpPr/>
            <p:nvPr/>
          </p:nvSpPr>
          <p:spPr>
            <a:xfrm>
              <a:off x="1981200" y="2465958"/>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Personal pronouns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lang="en-US" sz="2400" dirty="0"/>
                <a:t>rename specific nouns</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C2A09086-A878-6D03-47C1-5918BBD371CC}"/>
                </a:ext>
              </a:extLst>
            </p:cNvPr>
            <p:cNvSpPr/>
            <p:nvPr/>
          </p:nvSpPr>
          <p:spPr>
            <a:xfrm>
              <a:off x="1981200" y="3357310"/>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Relative pronouns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introduce </a:t>
              </a:r>
              <a:r>
                <a:rPr lang="en-US" sz="2400" dirty="0"/>
                <a:t>dependent clauses</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90824675-AFC0-2518-FA97-5BEE9196A2E1}"/>
                </a:ext>
              </a:extLst>
            </p:cNvPr>
            <p:cNvSpPr/>
            <p:nvPr/>
          </p:nvSpPr>
          <p:spPr>
            <a:xfrm>
              <a:off x="1981200" y="424866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Indefinite pronouns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t>
              </a:r>
              <a:r>
                <a:rPr lang="en-US" sz="2400" dirty="0"/>
                <a:t>refer to nouns generally</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136506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Action verbs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show physical or mental action</a:t>
            </a:r>
          </a:p>
        </p:txBody>
      </p:sp>
      <p:sp>
        <p:nvSpPr>
          <p:cNvPr id="21" name="Rectangle 20"/>
          <p:cNvSpPr/>
          <p:nvPr/>
        </p:nvSpPr>
        <p:spPr>
          <a:xfrm>
            <a:off x="2066922" y="2472264"/>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Linking verbs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link subject to description</a:t>
            </a:r>
          </a:p>
        </p:txBody>
      </p:sp>
      <p:sp>
        <p:nvSpPr>
          <p:cNvPr id="8" name="Rectangle 7">
            <a:extLst>
              <a:ext uri="{FF2B5EF4-FFF2-40B4-BE49-F238E27FC236}">
                <a16:creationId xmlns:a16="http://schemas.microsoft.com/office/drawing/2014/main" id="{4C393934-78AA-D426-A83A-ACE13C9EB5FA}"/>
              </a:ext>
            </a:extLst>
          </p:cNvPr>
          <p:cNvSpPr/>
          <p:nvPr/>
        </p:nvSpPr>
        <p:spPr>
          <a:xfrm>
            <a:off x="2066922" y="3363616"/>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Helping verbs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added to verbals to create simple predicates</a:t>
            </a:r>
          </a:p>
        </p:txBody>
      </p:sp>
    </p:spTree>
    <p:extLst>
      <p:ext uri="{BB962C8B-B14F-4D97-AF65-F5344CB8AC3E}">
        <p14:creationId xmlns:p14="http://schemas.microsoft.com/office/powerpoint/2010/main" val="2109809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76C5148-3A81-8ADA-6210-CA91856A6ED2}"/>
              </a:ext>
            </a:extLst>
          </p:cNvPr>
          <p:cNvSpPr txBox="1"/>
          <p:nvPr/>
        </p:nvSpPr>
        <p:spPr>
          <a:xfrm>
            <a:off x="5152119" y="1520210"/>
            <a:ext cx="1887761" cy="523220"/>
          </a:xfrm>
          <a:prstGeom prst="rect">
            <a:avLst/>
          </a:prstGeom>
          <a:noFill/>
        </p:spPr>
        <p:txBody>
          <a:bodyPr wrap="none" rtlCol="0">
            <a:spAutoFit/>
          </a:bodyPr>
          <a:lstStyle/>
          <a:p>
            <a:pPr algn="ctr"/>
            <a:r>
              <a:rPr lang="en-US" sz="2800" dirty="0"/>
              <a:t>Verb tenses</a:t>
            </a:r>
          </a:p>
        </p:txBody>
      </p:sp>
      <p:grpSp>
        <p:nvGrpSpPr>
          <p:cNvPr id="6" name="Group 5">
            <a:extLst>
              <a:ext uri="{FF2B5EF4-FFF2-40B4-BE49-F238E27FC236}">
                <a16:creationId xmlns:a16="http://schemas.microsoft.com/office/drawing/2014/main" id="{965AAB3B-5AA6-082D-79D1-2D94F1E1E193}"/>
              </a:ext>
            </a:extLst>
          </p:cNvPr>
          <p:cNvGrpSpPr/>
          <p:nvPr/>
        </p:nvGrpSpPr>
        <p:grpSpPr>
          <a:xfrm>
            <a:off x="2066923" y="2224932"/>
            <a:ext cx="8058154" cy="2589639"/>
            <a:chOff x="2066923" y="2231558"/>
            <a:chExt cx="8058154" cy="2589639"/>
          </a:xfrm>
        </p:grpSpPr>
        <p:sp>
          <p:nvSpPr>
            <p:cNvPr id="2" name="Rectangle 1">
              <a:extLst>
                <a:ext uri="{FF2B5EF4-FFF2-40B4-BE49-F238E27FC236}">
                  <a16:creationId xmlns:a16="http://schemas.microsoft.com/office/drawing/2014/main" id="{E205BD01-3544-1BB2-1C3C-F01AB0333C22}"/>
                </a:ext>
              </a:extLst>
            </p:cNvPr>
            <p:cNvSpPr/>
            <p:nvPr/>
          </p:nvSpPr>
          <p:spPr>
            <a:xfrm>
              <a:off x="2066923" y="2231558"/>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Past tense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report or reflect on past events</a:t>
              </a:r>
            </a:p>
          </p:txBody>
        </p:sp>
        <p:sp>
          <p:nvSpPr>
            <p:cNvPr id="4" name="Rectangle 3">
              <a:extLst>
                <a:ext uri="{FF2B5EF4-FFF2-40B4-BE49-F238E27FC236}">
                  <a16:creationId xmlns:a16="http://schemas.microsoft.com/office/drawing/2014/main" id="{39812013-FE3B-700E-8FEA-3622C28D334A}"/>
                </a:ext>
              </a:extLst>
            </p:cNvPr>
            <p:cNvSpPr/>
            <p:nvPr/>
          </p:nvSpPr>
          <p:spPr>
            <a:xfrm>
              <a:off x="2066923" y="3122910"/>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Present tense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describe current events or actions or habitual actions</a:t>
              </a:r>
            </a:p>
          </p:txBody>
        </p:sp>
        <p:sp>
          <p:nvSpPr>
            <p:cNvPr id="5" name="Rectangle 4">
              <a:extLst>
                <a:ext uri="{FF2B5EF4-FFF2-40B4-BE49-F238E27FC236}">
                  <a16:creationId xmlns:a16="http://schemas.microsoft.com/office/drawing/2014/main" id="{61F916E4-50D3-AE7C-E0E2-D9972DAD7EC9}"/>
                </a:ext>
              </a:extLst>
            </p:cNvPr>
            <p:cNvSpPr/>
            <p:nvPr/>
          </p:nvSpPr>
          <p:spPr>
            <a:xfrm>
              <a:off x="2066923" y="401426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Future tense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reference events or actions that haven’t yet taken place</a:t>
              </a:r>
            </a:p>
          </p:txBody>
        </p:sp>
      </p:grpSp>
    </p:spTree>
    <p:extLst>
      <p:ext uri="{BB962C8B-B14F-4D97-AF65-F5344CB8AC3E}">
        <p14:creationId xmlns:p14="http://schemas.microsoft.com/office/powerpoint/2010/main" val="566616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Parts of Speech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066922" y="1580912"/>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Adjective</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describe nouns and pronouns</a:t>
            </a:r>
          </a:p>
        </p:txBody>
      </p:sp>
      <p:sp>
        <p:nvSpPr>
          <p:cNvPr id="21" name="Rectangle 20"/>
          <p:cNvSpPr/>
          <p:nvPr/>
        </p:nvSpPr>
        <p:spPr>
          <a:xfrm>
            <a:off x="2066922" y="2472264"/>
            <a:ext cx="8058154" cy="806935"/>
          </a:xfrm>
          <a:prstGeom prst="rect">
            <a:avLst/>
          </a:prstGeom>
          <a:solidFill>
            <a:srgbClr val="3865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Adverb</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describe verbs, adjectives, other adverbs</a:t>
            </a:r>
          </a:p>
        </p:txBody>
      </p:sp>
    </p:spTree>
    <p:extLst>
      <p:ext uri="{BB962C8B-B14F-4D97-AF65-F5344CB8AC3E}">
        <p14:creationId xmlns:p14="http://schemas.microsoft.com/office/powerpoint/2010/main" val="2596789104"/>
      </p:ext>
    </p:extLst>
  </p:cSld>
  <p:clrMapOvr>
    <a:masterClrMapping/>
  </p:clrMapOvr>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6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1436</Words>
  <Application>Microsoft Office PowerPoint</Application>
  <PresentationFormat>Widescreen</PresentationFormat>
  <Paragraphs>172</Paragraphs>
  <Slides>20</Slides>
  <Notes>20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20</vt:i4>
      </vt:variant>
    </vt:vector>
  </HeadingPairs>
  <TitlesOfParts>
    <vt:vector size="30" baseType="lpstr">
      <vt:lpstr>Arial</vt:lpstr>
      <vt:lpstr>Calibri</vt:lpstr>
      <vt:lpstr>Calibri Light</vt:lpstr>
      <vt:lpstr>Century Gothic</vt:lpstr>
      <vt:lpstr>Symbol</vt:lpstr>
      <vt:lpstr>Times New Roman</vt:lpstr>
      <vt:lpstr>4_Office Theme</vt:lpstr>
      <vt:lpstr>5_Office Theme</vt:lpstr>
      <vt:lpstr>1_Office Theme</vt:lpstr>
      <vt:lpstr>6_Office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Caitlin Edahl</cp:lastModifiedBy>
  <cp:revision>6</cp:revision>
  <dcterms:created xsi:type="dcterms:W3CDTF">2015-06-26T00:44:47Z</dcterms:created>
  <dcterms:modified xsi:type="dcterms:W3CDTF">2023-03-21T17:20:25Z</dcterms:modified>
</cp:coreProperties>
</file>