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44" r:id="rId3"/>
    <p:sldMasterId id="2147483756" r:id="rId4"/>
  </p:sldMasterIdLst>
  <p:notesMasterIdLst>
    <p:notesMasterId r:id="rId13"/>
  </p:notesMasterIdLst>
  <p:sldIdLst>
    <p:sldId id="293" r:id="rId5"/>
    <p:sldId id="351" r:id="rId6"/>
    <p:sldId id="268" r:id="rId7"/>
    <p:sldId id="259" r:id="rId8"/>
    <p:sldId id="352" r:id="rId9"/>
    <p:sldId id="353" r:id="rId10"/>
    <p:sldId id="35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7" autoAdjust="0"/>
    <p:restoredTop sz="84027" autoAdjust="0"/>
  </p:normalViewPr>
  <p:slideViewPr>
    <p:cSldViewPr>
      <p:cViewPr varScale="1">
        <p:scale>
          <a:sx n="64" d="100"/>
          <a:sy n="64" d="100"/>
        </p:scale>
        <p:origin x="106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C302D-D778-4A23-B483-0DBF98BFAACC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1588DE-8A7B-4998-A436-0E99C0D26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22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Fragments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1588DE-8A7B-4998-A436-0E99C0D267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9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video will review how to recognize and correct fragments with these errors: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subject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simple predicate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complete thought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1588DE-8A7B-4998-A436-0E99C0D267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73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fragments are missing a subject: the person, place, thing, event, or idea that a sentence is about. Here’s an example: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Wanted to try the new doughnut flavor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fragment has a simple predicate, “wanted,” which indicates the state of being. However, it never says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wanted to try the new flavor. This can be corrected by adding a noun or pronoun to act as the subject: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Kell wanted to try the new doughnut flavor.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now a complete sentence that expresses a complete thought with the subject, “Kell,” and simple predicate, “wanted.”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1588DE-8A7B-4998-A436-0E99C0D267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909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confuse a fragment with an imperative sentence, which makes a command, like this one: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Listen to the voicemail before calling them back.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imperative sentence has an implied subject that isn’t directly named or mentioned. However, unlike a fragment, it expresses a complete thought.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1588DE-8A7B-4998-A436-0E99C0D267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66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fragments have a subject but are missing a simple predicate, which includes verbs and/or verbals that indicate what the subject is or does. Here’s an example: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nurse the patient’s blood pressure.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did the nurse do? This fragment needs a verb. Here’s a corrected version: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nurse measured the patient’s blood pressure.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Now, the sentence is complete; it has a subject, “nurse,” a simple predicate, “measured,” and a complete thought.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1588DE-8A7B-4998-A436-0E99C0D267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Last, some fragments are dependent clauses. A dependent clause has a subject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simple predicate, but it doesn’t express a complete thought. This is because the clause usually starts with a subordinating conjunction. Here’s an example.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Though the artist’s work caused controversy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subject is “work” and the simple predicate is “caused.” If the subordinating conjunction “though” were removed, it would be a complete sentence, like this: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artist’s work caused controversy.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1588DE-8A7B-4998-A436-0E99C0D267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53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Another option is to combine the dependent clause with a related independent clause. You may need to adjust punctuation or wording. Here’s an example: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Though the artist’s work caused controversy, (comma) more people visited the gallery as a result.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dependent clause has been joined to this independent clause: “more people visited the gallery as a result.” Because the dependent clause comes first, it’s followed by a comma.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1588DE-8A7B-4998-A436-0E99C0D267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7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Knowing how to recognize and correct fragments will help you be a clear and effective writer.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1588DE-8A7B-4998-A436-0E99C0D267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6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46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913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21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04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586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571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957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512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1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747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44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538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133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370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57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68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5035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151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531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411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1196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575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5260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583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9532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4051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054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81129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104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962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27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236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3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6009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165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117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161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811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0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39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2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2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24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30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56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92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2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9100" y="2618119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Fragments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Subject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Simple Predicate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Complete Thought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No Subject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373088" y="1341631"/>
            <a:ext cx="9433562" cy="71576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323542"/>
                </a:solidFill>
              </a:rPr>
              <a:t>Subject</a:t>
            </a:r>
            <a:r>
              <a:rPr lang="en-US" sz="2800" dirty="0">
                <a:solidFill>
                  <a:srgbClr val="323542"/>
                </a:solidFill>
              </a:rPr>
              <a:t>: person, place, thing, event, or idea a sentence is about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42295" y="2526990"/>
            <a:ext cx="689514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Wanted to try the new doughnut flavor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2305615" y="3757854"/>
            <a:ext cx="7568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  <a:highlight>
                  <a:srgbClr val="C7D4CB"/>
                </a:highlight>
              </a:rPr>
              <a:t>Kell</a:t>
            </a:r>
            <a:r>
              <a:rPr lang="en-US" sz="3200" dirty="0">
                <a:solidFill>
                  <a:srgbClr val="323542"/>
                </a:solidFill>
              </a:rPr>
              <a:t> wanted to try the new doughnut flavor.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889444" y="3154789"/>
            <a:ext cx="400848" cy="584776"/>
          </a:xfrm>
          <a:prstGeom prst="down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4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No Subject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5EB07A3-70EB-3F85-AC8B-4A70BE9227EC}"/>
              </a:ext>
            </a:extLst>
          </p:cNvPr>
          <p:cNvSpPr/>
          <p:nvPr/>
        </p:nvSpPr>
        <p:spPr>
          <a:xfrm>
            <a:off x="1373088" y="1341631"/>
            <a:ext cx="9433562" cy="71576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323542"/>
                </a:solidFill>
              </a:rPr>
              <a:t>Imperative sentence</a:t>
            </a:r>
            <a:r>
              <a:rPr lang="en-US" sz="2800" dirty="0">
                <a:solidFill>
                  <a:srgbClr val="323542"/>
                </a:solidFill>
              </a:rPr>
              <a:t>: makes a command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C18FB2-2591-E365-1F3B-37B8C6C4572F}"/>
              </a:ext>
            </a:extLst>
          </p:cNvPr>
          <p:cNvSpPr txBox="1"/>
          <p:nvPr/>
        </p:nvSpPr>
        <p:spPr>
          <a:xfrm>
            <a:off x="1489577" y="2971800"/>
            <a:ext cx="9200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  <a:highlight>
                  <a:srgbClr val="C7D4CB"/>
                </a:highlight>
              </a:rPr>
              <a:t>(You)</a:t>
            </a:r>
            <a:r>
              <a:rPr lang="en-US" sz="3200" dirty="0">
                <a:solidFill>
                  <a:srgbClr val="323542"/>
                </a:solidFill>
              </a:rPr>
              <a:t> Listen to the voicemail before calling them back.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44F7A391-BAD7-88FA-9A6E-8AEAE14EEFD1}"/>
              </a:ext>
            </a:extLst>
          </p:cNvPr>
          <p:cNvSpPr/>
          <p:nvPr/>
        </p:nvSpPr>
        <p:spPr>
          <a:xfrm rot="16200000">
            <a:off x="1878780" y="3277994"/>
            <a:ext cx="382521" cy="939681"/>
          </a:xfrm>
          <a:prstGeom prst="leftBrace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41019E-9E88-706F-570A-461C3A38F2FA}"/>
              </a:ext>
            </a:extLst>
          </p:cNvPr>
          <p:cNvSpPr txBox="1"/>
          <p:nvPr/>
        </p:nvSpPr>
        <p:spPr>
          <a:xfrm>
            <a:off x="1181015" y="3952347"/>
            <a:ext cx="1778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Implied subject</a:t>
            </a:r>
          </a:p>
        </p:txBody>
      </p:sp>
    </p:spTree>
    <p:extLst>
      <p:ext uri="{BB962C8B-B14F-4D97-AF65-F5344CB8AC3E}">
        <p14:creationId xmlns:p14="http://schemas.microsoft.com/office/powerpoint/2010/main" val="255743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No Simple Predicate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373088" y="1341631"/>
            <a:ext cx="9433562" cy="93989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323542"/>
                </a:solidFill>
              </a:rPr>
              <a:t>Simple predicate</a:t>
            </a:r>
            <a:r>
              <a:rPr lang="en-US" sz="2800" dirty="0">
                <a:solidFill>
                  <a:srgbClr val="323542"/>
                </a:solidFill>
              </a:rPr>
              <a:t>: verbs and/or verbals that indicate what the subject is or does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42295" y="2526990"/>
            <a:ext cx="6895147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nurse the patient’s blood pressure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1794375" y="3821575"/>
            <a:ext cx="859098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nurse </a:t>
            </a:r>
            <a:r>
              <a:rPr lang="en-US" sz="3200" dirty="0">
                <a:solidFill>
                  <a:srgbClr val="323542"/>
                </a:solidFill>
                <a:highlight>
                  <a:srgbClr val="C7D4CB"/>
                </a:highlight>
              </a:rPr>
              <a:t>measured</a:t>
            </a:r>
            <a:r>
              <a:rPr lang="en-US" sz="3200" dirty="0">
                <a:solidFill>
                  <a:srgbClr val="323542"/>
                </a:solidFill>
              </a:rPr>
              <a:t> the patient’s blood pressure.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889444" y="3154789"/>
            <a:ext cx="400848" cy="584776"/>
          </a:xfrm>
          <a:prstGeom prst="down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2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No Complete Thought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373088" y="1341631"/>
            <a:ext cx="9433562" cy="93989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323542"/>
                </a:solidFill>
              </a:rPr>
              <a:t>Dependent clause</a:t>
            </a:r>
            <a:r>
              <a:rPr lang="en-US" sz="2800" dirty="0">
                <a:solidFill>
                  <a:srgbClr val="323542"/>
                </a:solidFill>
              </a:rPr>
              <a:t>: has a subject and simple predicate but not a complete thought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43714" y="2529009"/>
            <a:ext cx="749230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Though the artist’s work caused controversy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1794375" y="3821575"/>
            <a:ext cx="859098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strike="sngStrike" dirty="0">
                <a:solidFill>
                  <a:srgbClr val="323542"/>
                </a:solidFill>
              </a:rPr>
              <a:t>Though</a:t>
            </a:r>
            <a:r>
              <a:rPr lang="en-US" sz="3200" dirty="0">
                <a:solidFill>
                  <a:srgbClr val="323542"/>
                </a:solidFill>
              </a:rPr>
              <a:t> The artist’s work caused controversy.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889444" y="3154789"/>
            <a:ext cx="400848" cy="584776"/>
          </a:xfrm>
          <a:prstGeom prst="down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692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No Complete Thought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349847" y="1624339"/>
            <a:ext cx="7492305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Though the artist’s work caused controversy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3E037-8B96-6CAE-7C04-7204DCA02127}"/>
              </a:ext>
            </a:extLst>
          </p:cNvPr>
          <p:cNvSpPr txBox="1"/>
          <p:nvPr/>
        </p:nvSpPr>
        <p:spPr>
          <a:xfrm>
            <a:off x="1686698" y="3284822"/>
            <a:ext cx="8590985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Though the artist’s work caused controversy</a:t>
            </a:r>
            <a:r>
              <a:rPr lang="en-US" sz="3200" dirty="0">
                <a:solidFill>
                  <a:srgbClr val="323542"/>
                </a:solidFill>
                <a:highlight>
                  <a:srgbClr val="C7D4CB"/>
                </a:highlight>
              </a:rPr>
              <a:t>, more people visited the gallery as a result.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8C0476A-4354-DDDC-1253-6A39BF8A6740}"/>
              </a:ext>
            </a:extLst>
          </p:cNvPr>
          <p:cNvSpPr/>
          <p:nvPr/>
        </p:nvSpPr>
        <p:spPr>
          <a:xfrm>
            <a:off x="5781767" y="2454580"/>
            <a:ext cx="400848" cy="584776"/>
          </a:xfrm>
          <a:prstGeom prst="downArrow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40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76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650</Words>
  <Application>Microsoft Office PowerPoint</Application>
  <PresentationFormat>Widescreen</PresentationFormat>
  <Paragraphs>75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Symbol</vt:lpstr>
      <vt:lpstr>Office Theme</vt:lpstr>
      <vt:lpstr>2_Office Theme</vt:lpstr>
      <vt:lpstr>3_Office Theme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32</cp:revision>
  <dcterms:created xsi:type="dcterms:W3CDTF">2015-06-26T21:27:09Z</dcterms:created>
  <dcterms:modified xsi:type="dcterms:W3CDTF">2023-03-21T19:25:18Z</dcterms:modified>
</cp:coreProperties>
</file>