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269" r:id="rId4"/>
    <p:sldId id="352" r:id="rId5"/>
    <p:sldId id="353" r:id="rId6"/>
    <p:sldId id="354" r:id="rId7"/>
    <p:sldId id="270" r:id="rId8"/>
    <p:sldId id="271" r:id="rId9"/>
    <p:sldId id="272" r:id="rId10"/>
    <p:sldId id="273" r:id="rId11"/>
    <p:sldId id="355" r:id="rId12"/>
    <p:sldId id="356" r:id="rId13"/>
    <p:sldId id="263" r:id="rId14"/>
    <p:sldId id="265" r:id="rId15"/>
    <p:sldId id="266" r:id="rId16"/>
    <p:sldId id="357" r:id="rId17"/>
    <p:sldId id="358" r:id="rId18"/>
    <p:sldId id="359" r:id="rId19"/>
    <p:sldId id="360" r:id="rId20"/>
    <p:sldId id="34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93" d="100"/>
          <a:sy n="93" d="100"/>
        </p:scale>
        <p:origin x="592" y="7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49287" y="2618119"/>
            <a:ext cx="86934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Subject-Verb Agreement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Indefinite Pronouns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22927"/>
            <a:ext cx="2080340" cy="3482474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1600" y="1777994"/>
              <a:ext cx="1664514" cy="31213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chemeClr val="bg1"/>
                  </a:solidFill>
                </a:rPr>
                <a:t>Singular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7055"/>
            <a:ext cx="2080340" cy="3474165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781910"/>
              <a:ext cx="1664514" cy="31288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chemeClr val="bg1"/>
                  </a:solidFill>
                </a:rPr>
                <a:t>Both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7054"/>
            <a:ext cx="2080340" cy="3474165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775305"/>
              <a:ext cx="2080339" cy="31288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chemeClr val="bg1"/>
                  </a:solidFill>
                </a:rPr>
                <a:t>Plural</a:t>
              </a: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2799061" y="2705759"/>
            <a:ext cx="1828800" cy="208292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everyone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172240" y="2705759"/>
            <a:ext cx="1828800" cy="208292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many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64133" y="2705759"/>
            <a:ext cx="1828800" cy="208292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all</a:t>
            </a:r>
          </a:p>
        </p:txBody>
      </p:sp>
    </p:spTree>
    <p:extLst>
      <p:ext uri="{BB962C8B-B14F-4D97-AF65-F5344CB8AC3E}">
        <p14:creationId xmlns:p14="http://schemas.microsoft.com/office/powerpoint/2010/main" val="2618579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410291" y="1993782"/>
            <a:ext cx="497868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All</a:t>
            </a:r>
            <a:r>
              <a:rPr lang="en-US" sz="3200" dirty="0"/>
              <a:t> of the </a:t>
            </a:r>
            <a:r>
              <a:rPr lang="en-US" sz="3200" b="1" i="1" dirty="0"/>
              <a:t>gifts</a:t>
            </a:r>
            <a:r>
              <a:rPr lang="en-US" sz="3200" dirty="0"/>
              <a:t>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are</a:t>
            </a:r>
            <a:r>
              <a:rPr lang="en-US" sz="3200" dirty="0"/>
              <a:t> wrapped.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Indefinite Pronouns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10291" y="3429000"/>
            <a:ext cx="460386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All</a:t>
            </a:r>
            <a:r>
              <a:rPr lang="en-US" sz="3200" dirty="0">
                <a:solidFill>
                  <a:srgbClr val="323542"/>
                </a:solidFill>
              </a:rPr>
              <a:t> of the </a:t>
            </a:r>
            <a:r>
              <a:rPr lang="en-US" sz="3200" b="1" i="1" dirty="0">
                <a:solidFill>
                  <a:srgbClr val="323542"/>
                </a:solidFill>
              </a:rPr>
              <a:t>cake</a:t>
            </a:r>
            <a:r>
              <a:rPr lang="en-US" sz="3200" dirty="0">
                <a:solidFill>
                  <a:srgbClr val="323542"/>
                </a:solidFill>
              </a:rPr>
              <a:t>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is</a:t>
            </a:r>
            <a:r>
              <a:rPr lang="en-US" sz="3200" dirty="0">
                <a:solidFill>
                  <a:srgbClr val="323542"/>
                </a:solidFill>
              </a:rPr>
              <a:t> eaten.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333CC1-B5E0-BABE-7429-43306E52A166}"/>
              </a:ext>
            </a:extLst>
          </p:cNvPr>
          <p:cNvSpPr txBox="1"/>
          <p:nvPr/>
        </p:nvSpPr>
        <p:spPr>
          <a:xfrm>
            <a:off x="2616058" y="1993782"/>
            <a:ext cx="1210507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3200" b="1" dirty="0"/>
              <a:t>Plural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9A6DB5-415B-E32B-EFF9-205AA8042D50}"/>
              </a:ext>
            </a:extLst>
          </p:cNvPr>
          <p:cNvSpPr txBox="1"/>
          <p:nvPr/>
        </p:nvSpPr>
        <p:spPr>
          <a:xfrm>
            <a:off x="2258871" y="3429000"/>
            <a:ext cx="156769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3200" b="1" dirty="0"/>
              <a:t>Singular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59207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Collective Nouns as Subjects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3A488CF7-7500-B73A-5997-AF56A99828E1}"/>
              </a:ext>
            </a:extLst>
          </p:cNvPr>
          <p:cNvSpPr/>
          <p:nvPr/>
        </p:nvSpPr>
        <p:spPr>
          <a:xfrm>
            <a:off x="1524000" y="1263708"/>
            <a:ext cx="9144000" cy="90712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Collective noun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denote a group but can be treated as singular or plural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186468-47F5-86E1-9B9D-6438BFCF355E}"/>
              </a:ext>
            </a:extLst>
          </p:cNvPr>
          <p:cNvSpPr txBox="1"/>
          <p:nvPr/>
        </p:nvSpPr>
        <p:spPr>
          <a:xfrm>
            <a:off x="3675420" y="2749155"/>
            <a:ext cx="679110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The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staff</a:t>
            </a:r>
            <a:r>
              <a:rPr lang="en-US" sz="3200" dirty="0"/>
              <a:t>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is</a:t>
            </a:r>
            <a:r>
              <a:rPr lang="en-US" sz="3200" dirty="0"/>
              <a:t> having a family-style dinner.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1620B1-3C5E-6B15-2D55-3A2FC1046B8D}"/>
              </a:ext>
            </a:extLst>
          </p:cNvPr>
          <p:cNvSpPr txBox="1"/>
          <p:nvPr/>
        </p:nvSpPr>
        <p:spPr>
          <a:xfrm>
            <a:off x="3675419" y="4184373"/>
            <a:ext cx="736426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The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staff</a:t>
            </a:r>
            <a:r>
              <a:rPr lang="en-US" sz="3200" dirty="0">
                <a:solidFill>
                  <a:srgbClr val="323542"/>
                </a:solidFill>
              </a:rPr>
              <a:t>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are</a:t>
            </a:r>
            <a:r>
              <a:rPr lang="en-US" sz="3200" dirty="0">
                <a:solidFill>
                  <a:srgbClr val="323542"/>
                </a:solidFill>
              </a:rPr>
              <a:t> bringing their favorite dishes.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21BA82-7E14-A64B-9E00-4B5B3D4D2E64}"/>
              </a:ext>
            </a:extLst>
          </p:cNvPr>
          <p:cNvSpPr txBox="1"/>
          <p:nvPr/>
        </p:nvSpPr>
        <p:spPr>
          <a:xfrm>
            <a:off x="1524001" y="2749155"/>
            <a:ext cx="156769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3200" b="1" dirty="0"/>
              <a:t>Singular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E53463-9356-24E7-51EE-91A4936EC785}"/>
              </a:ext>
            </a:extLst>
          </p:cNvPr>
          <p:cNvSpPr txBox="1"/>
          <p:nvPr/>
        </p:nvSpPr>
        <p:spPr>
          <a:xfrm>
            <a:off x="1524000" y="4184373"/>
            <a:ext cx="156769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3200" b="1" dirty="0"/>
              <a:t>Plural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03556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Distracting Words and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883275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/>
              <a:t>The waves of the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Atlantic Ocean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crash</a:t>
            </a:r>
            <a:r>
              <a:rPr lang="en-US" sz="2800" dirty="0"/>
              <a:t> on the beach.</a:t>
            </a:r>
          </a:p>
        </p:txBody>
      </p:sp>
    </p:spTree>
    <p:extLst>
      <p:ext uri="{BB962C8B-B14F-4D97-AF65-F5344CB8AC3E}">
        <p14:creationId xmlns:p14="http://schemas.microsoft.com/office/powerpoint/2010/main" val="2510205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Distracting Words and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883275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/>
              <a:t>The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waves</a:t>
            </a:r>
            <a:r>
              <a:rPr lang="en-US" sz="2800" dirty="0"/>
              <a:t> </a:t>
            </a:r>
            <a:r>
              <a:rPr lang="en-US" sz="2800" strike="sngStrike" dirty="0"/>
              <a:t>of the Atlantic Ocean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crash</a:t>
            </a:r>
            <a:r>
              <a:rPr lang="en-US" sz="2800" dirty="0"/>
              <a:t> on the beach.</a:t>
            </a:r>
          </a:p>
        </p:txBody>
      </p:sp>
    </p:spTree>
    <p:extLst>
      <p:ext uri="{BB962C8B-B14F-4D97-AF65-F5344CB8AC3E}">
        <p14:creationId xmlns:p14="http://schemas.microsoft.com/office/powerpoint/2010/main" val="950630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Inverted Word Order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53068" y="3578158"/>
            <a:ext cx="62858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/>
              <a:t>Above the clouds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rises</a:t>
            </a:r>
            <a:r>
              <a:rPr lang="en-US" sz="2800" dirty="0"/>
              <a:t> the soaring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eagle</a:t>
            </a:r>
            <a:r>
              <a:rPr lang="en-US" sz="2800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9B1353-BF24-4F5F-B454-5B18BA88146B}"/>
              </a:ext>
            </a:extLst>
          </p:cNvPr>
          <p:cNvSpPr txBox="1"/>
          <p:nvPr/>
        </p:nvSpPr>
        <p:spPr>
          <a:xfrm>
            <a:off x="6932428" y="1495639"/>
            <a:ext cx="230650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subject verb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8C23C0-1BCE-E651-4B66-B2AC2EFA1243}"/>
              </a:ext>
            </a:extLst>
          </p:cNvPr>
          <p:cNvSpPr txBox="1"/>
          <p:nvPr/>
        </p:nvSpPr>
        <p:spPr>
          <a:xfrm>
            <a:off x="2813062" y="1495639"/>
            <a:ext cx="349919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3200" b="1" dirty="0"/>
              <a:t>Regular word order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57B4AA-618E-A4AE-AF77-B7843E02DCA4}"/>
              </a:ext>
            </a:extLst>
          </p:cNvPr>
          <p:cNvSpPr txBox="1"/>
          <p:nvPr/>
        </p:nvSpPr>
        <p:spPr>
          <a:xfrm>
            <a:off x="2583841" y="2211100"/>
            <a:ext cx="372842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3200" b="1" dirty="0"/>
              <a:t>Inverted word order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42ADC0-FF59-98B0-F74A-CD4D7A79BF9E}"/>
              </a:ext>
            </a:extLst>
          </p:cNvPr>
          <p:cNvSpPr txBox="1"/>
          <p:nvPr/>
        </p:nvSpPr>
        <p:spPr>
          <a:xfrm>
            <a:off x="6932428" y="2211099"/>
            <a:ext cx="230650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verb subject</a:t>
            </a:r>
          </a:p>
        </p:txBody>
      </p:sp>
    </p:spTree>
    <p:extLst>
      <p:ext uri="{BB962C8B-B14F-4D97-AF65-F5344CB8AC3E}">
        <p14:creationId xmlns:p14="http://schemas.microsoft.com/office/powerpoint/2010/main" val="568908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Inverted Word Order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53068" y="3578158"/>
            <a:ext cx="62858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strike="sngStrike" dirty="0"/>
              <a:t>Above the clouds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rises</a:t>
            </a:r>
            <a:r>
              <a:rPr lang="en-US" sz="2800" dirty="0"/>
              <a:t> the soaring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eagle</a:t>
            </a:r>
            <a:r>
              <a:rPr lang="en-US" sz="2800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9B1353-BF24-4F5F-B454-5B18BA88146B}"/>
              </a:ext>
            </a:extLst>
          </p:cNvPr>
          <p:cNvSpPr txBox="1"/>
          <p:nvPr/>
        </p:nvSpPr>
        <p:spPr>
          <a:xfrm>
            <a:off x="6932428" y="1495639"/>
            <a:ext cx="230650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subject verb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8C23C0-1BCE-E651-4B66-B2AC2EFA1243}"/>
              </a:ext>
            </a:extLst>
          </p:cNvPr>
          <p:cNvSpPr txBox="1"/>
          <p:nvPr/>
        </p:nvSpPr>
        <p:spPr>
          <a:xfrm>
            <a:off x="2813062" y="1495639"/>
            <a:ext cx="349919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3200" b="1" dirty="0"/>
              <a:t>Regular word order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57B4AA-618E-A4AE-AF77-B7843E02DCA4}"/>
              </a:ext>
            </a:extLst>
          </p:cNvPr>
          <p:cNvSpPr txBox="1"/>
          <p:nvPr/>
        </p:nvSpPr>
        <p:spPr>
          <a:xfrm>
            <a:off x="2583841" y="2211100"/>
            <a:ext cx="372842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3200" b="1" dirty="0"/>
              <a:t>Inverted word order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42ADC0-FF59-98B0-F74A-CD4D7A79BF9E}"/>
              </a:ext>
            </a:extLst>
          </p:cNvPr>
          <p:cNvSpPr txBox="1"/>
          <p:nvPr/>
        </p:nvSpPr>
        <p:spPr>
          <a:xfrm>
            <a:off x="6932428" y="2211099"/>
            <a:ext cx="230650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verb subject</a:t>
            </a:r>
          </a:p>
        </p:txBody>
      </p:sp>
    </p:spTree>
    <p:extLst>
      <p:ext uri="{BB962C8B-B14F-4D97-AF65-F5344CB8AC3E}">
        <p14:creationId xmlns:p14="http://schemas.microsoft.com/office/powerpoint/2010/main" val="3221540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Inverted Word Order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78121" y="3730475"/>
            <a:ext cx="703575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Here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sit</a:t>
            </a:r>
            <a:r>
              <a:rPr lang="en-US" sz="2800" dirty="0"/>
              <a:t> my unfinished projects of months past.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724B80-782A-0049-7DAC-DF1C0D839CEC}"/>
              </a:ext>
            </a:extLst>
          </p:cNvPr>
          <p:cNvSpPr/>
          <p:nvPr/>
        </p:nvSpPr>
        <p:spPr>
          <a:xfrm>
            <a:off x="3938532" y="1383375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here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C32C85-0332-5D3F-F52B-E19DC1CC522E}"/>
              </a:ext>
            </a:extLst>
          </p:cNvPr>
          <p:cNvSpPr/>
          <p:nvPr/>
        </p:nvSpPr>
        <p:spPr>
          <a:xfrm>
            <a:off x="6218708" y="1383376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there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D45E8CC6-2FD4-E368-C3BB-062C63E63B79}"/>
              </a:ext>
            </a:extLst>
          </p:cNvPr>
          <p:cNvSpPr/>
          <p:nvPr/>
        </p:nvSpPr>
        <p:spPr>
          <a:xfrm>
            <a:off x="8424298" y="1383374"/>
            <a:ext cx="367593" cy="1617913"/>
          </a:xfrm>
          <a:prstGeom prst="rightBrace">
            <a:avLst>
              <a:gd name="adj1" fmla="val 59706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98F9BA-D25B-23D7-8105-8C0FD5B38897}"/>
              </a:ext>
            </a:extLst>
          </p:cNvPr>
          <p:cNvSpPr txBox="1"/>
          <p:nvPr/>
        </p:nvSpPr>
        <p:spPr>
          <a:xfrm>
            <a:off x="8791891" y="1930720"/>
            <a:ext cx="13351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adverbs</a:t>
            </a:r>
          </a:p>
        </p:txBody>
      </p:sp>
    </p:spTree>
    <p:extLst>
      <p:ext uri="{BB962C8B-B14F-4D97-AF65-F5344CB8AC3E}">
        <p14:creationId xmlns:p14="http://schemas.microsoft.com/office/powerpoint/2010/main" val="2223942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Inverted Word Order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78121" y="3730475"/>
            <a:ext cx="70858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i="1" dirty="0"/>
              <a:t>Here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sit</a:t>
            </a:r>
            <a:r>
              <a:rPr lang="en-US" sz="2800" dirty="0"/>
              <a:t> my unfinished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projects</a:t>
            </a:r>
            <a:r>
              <a:rPr lang="en-US" sz="2800" dirty="0"/>
              <a:t> of months past.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724B80-782A-0049-7DAC-DF1C0D839CEC}"/>
              </a:ext>
            </a:extLst>
          </p:cNvPr>
          <p:cNvSpPr/>
          <p:nvPr/>
        </p:nvSpPr>
        <p:spPr>
          <a:xfrm>
            <a:off x="3938532" y="1383375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here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C32C85-0332-5D3F-F52B-E19DC1CC522E}"/>
              </a:ext>
            </a:extLst>
          </p:cNvPr>
          <p:cNvSpPr/>
          <p:nvPr/>
        </p:nvSpPr>
        <p:spPr>
          <a:xfrm>
            <a:off x="6218708" y="1383376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there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D45E8CC6-2FD4-E368-C3BB-062C63E63B79}"/>
              </a:ext>
            </a:extLst>
          </p:cNvPr>
          <p:cNvSpPr/>
          <p:nvPr/>
        </p:nvSpPr>
        <p:spPr>
          <a:xfrm>
            <a:off x="8424298" y="1383374"/>
            <a:ext cx="367593" cy="1617913"/>
          </a:xfrm>
          <a:prstGeom prst="rightBrace">
            <a:avLst>
              <a:gd name="adj1" fmla="val 59706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98F9BA-D25B-23D7-8105-8C0FD5B38897}"/>
              </a:ext>
            </a:extLst>
          </p:cNvPr>
          <p:cNvSpPr txBox="1"/>
          <p:nvPr/>
        </p:nvSpPr>
        <p:spPr>
          <a:xfrm>
            <a:off x="8791891" y="1930720"/>
            <a:ext cx="13351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adverbs</a:t>
            </a:r>
          </a:p>
        </p:txBody>
      </p:sp>
    </p:spTree>
    <p:extLst>
      <p:ext uri="{BB962C8B-B14F-4D97-AF65-F5344CB8AC3E}">
        <p14:creationId xmlns:p14="http://schemas.microsoft.com/office/powerpoint/2010/main" val="3476589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Inverted Word Order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78120" y="3730475"/>
            <a:ext cx="717547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i="1" dirty="0"/>
              <a:t>Here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sit</a:t>
            </a:r>
            <a:r>
              <a:rPr lang="en-US" sz="2800" dirty="0"/>
              <a:t> my unfinished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projects</a:t>
            </a:r>
            <a:r>
              <a:rPr lang="en-US" sz="2800" dirty="0"/>
              <a:t> </a:t>
            </a:r>
            <a:r>
              <a:rPr lang="en-US" sz="2800" strike="sngStrike" dirty="0"/>
              <a:t>of months past</a:t>
            </a:r>
            <a:r>
              <a:rPr lang="en-US" sz="2800" dirty="0"/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724B80-782A-0049-7DAC-DF1C0D839CEC}"/>
              </a:ext>
            </a:extLst>
          </p:cNvPr>
          <p:cNvSpPr/>
          <p:nvPr/>
        </p:nvSpPr>
        <p:spPr>
          <a:xfrm>
            <a:off x="3938532" y="1383375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here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C32C85-0332-5D3F-F52B-E19DC1CC522E}"/>
              </a:ext>
            </a:extLst>
          </p:cNvPr>
          <p:cNvSpPr/>
          <p:nvPr/>
        </p:nvSpPr>
        <p:spPr>
          <a:xfrm>
            <a:off x="6218708" y="1383376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there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D45E8CC6-2FD4-E368-C3BB-062C63E63B79}"/>
              </a:ext>
            </a:extLst>
          </p:cNvPr>
          <p:cNvSpPr/>
          <p:nvPr/>
        </p:nvSpPr>
        <p:spPr>
          <a:xfrm>
            <a:off x="8424298" y="1383374"/>
            <a:ext cx="367593" cy="1617913"/>
          </a:xfrm>
          <a:prstGeom prst="rightBrace">
            <a:avLst>
              <a:gd name="adj1" fmla="val 59706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98F9BA-D25B-23D7-8105-8C0FD5B38897}"/>
              </a:ext>
            </a:extLst>
          </p:cNvPr>
          <p:cNvSpPr txBox="1"/>
          <p:nvPr/>
        </p:nvSpPr>
        <p:spPr>
          <a:xfrm>
            <a:off x="8791891" y="1930720"/>
            <a:ext cx="13351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adverbs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92B744-B8ED-02AE-4677-64F445803541}"/>
              </a:ext>
            </a:extLst>
          </p:cNvPr>
          <p:cNvSpPr txBox="1"/>
          <p:nvPr/>
        </p:nvSpPr>
        <p:spPr>
          <a:xfrm>
            <a:off x="2578121" y="4603057"/>
            <a:ext cx="703575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/>
              <a:t>My unfinished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projects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sit</a:t>
            </a:r>
            <a:r>
              <a:rPr lang="en-US" sz="2800" dirty="0"/>
              <a:t> here</a:t>
            </a:r>
            <a:r>
              <a:rPr lang="en-US" sz="2800" b="1" i="1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9418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Recognizing Subject-Verb Agreement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Identifying Situations with Abnormal Subject-Verb Agreement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81189" y="1612192"/>
            <a:ext cx="8429625" cy="3581401"/>
            <a:chOff x="365112" y="2651741"/>
            <a:chExt cx="8443023" cy="3479006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Singular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Plural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Recognizing Subject-Verb 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814406" y="2729499"/>
            <a:ext cx="3004158" cy="1743521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The </a:t>
            </a:r>
            <a:r>
              <a:rPr lang="en-US" sz="2400" b="1" dirty="0">
                <a:solidFill>
                  <a:prstClr val="black"/>
                </a:solidFill>
              </a:rPr>
              <a:t>students walk </a:t>
            </a:r>
            <a:r>
              <a:rPr lang="en-US" sz="2400" dirty="0">
                <a:solidFill>
                  <a:prstClr val="black"/>
                </a:solidFill>
              </a:rPr>
              <a:t>to school every day.</a:t>
            </a:r>
          </a:p>
        </p:txBody>
      </p:sp>
      <p:sp>
        <p:nvSpPr>
          <p:cNvPr id="18" name="Oval 17"/>
          <p:cNvSpPr/>
          <p:nvPr/>
        </p:nvSpPr>
        <p:spPr>
          <a:xfrm>
            <a:off x="5690857" y="2950382"/>
            <a:ext cx="810287" cy="905018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or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400379" y="2729499"/>
            <a:ext cx="3004158" cy="1743521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Charlie walks </a:t>
            </a:r>
            <a:r>
              <a:rPr lang="en-US" sz="2400" dirty="0">
                <a:solidFill>
                  <a:prstClr val="black"/>
                </a:solidFill>
              </a:rPr>
              <a:t>to school every day.</a:t>
            </a:r>
          </a:p>
        </p:txBody>
      </p:sp>
    </p:spTree>
    <p:extLst>
      <p:ext uri="{BB962C8B-B14F-4D97-AF65-F5344CB8AC3E}">
        <p14:creationId xmlns:p14="http://schemas.microsoft.com/office/powerpoint/2010/main" val="4003467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Recognizing Subject-Verb 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7E67CDD-497B-F2FF-6E9C-69952B31B343}"/>
              </a:ext>
            </a:extLst>
          </p:cNvPr>
          <p:cNvSpPr txBox="1"/>
          <p:nvPr/>
        </p:nvSpPr>
        <p:spPr>
          <a:xfrm>
            <a:off x="3223579" y="2554357"/>
            <a:ext cx="5744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Biscuits</a:t>
            </a:r>
            <a:r>
              <a:rPr lang="en-US" sz="3200" dirty="0"/>
              <a:t> </a:t>
            </a:r>
            <a:r>
              <a:rPr lang="en-US" sz="3200" b="1" dirty="0"/>
              <a:t>are </a:t>
            </a:r>
            <a:r>
              <a:rPr lang="en-US" sz="3200" dirty="0"/>
              <a:t>warming in the oven.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FFA7D7EE-5899-1CF7-4563-BF0E88CFBD0E}"/>
              </a:ext>
            </a:extLst>
          </p:cNvPr>
          <p:cNvSpPr/>
          <p:nvPr/>
        </p:nvSpPr>
        <p:spPr>
          <a:xfrm rot="5400000">
            <a:off x="5565094" y="2175853"/>
            <a:ext cx="367593" cy="2138701"/>
          </a:xfrm>
          <a:prstGeom prst="rightBrace">
            <a:avLst>
              <a:gd name="adj1" fmla="val 59706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6D40C2-0473-49A5-6705-29FA910D5828}"/>
              </a:ext>
            </a:extLst>
          </p:cNvPr>
          <p:cNvSpPr txBox="1"/>
          <p:nvPr/>
        </p:nvSpPr>
        <p:spPr>
          <a:xfrm>
            <a:off x="4792249" y="3446127"/>
            <a:ext cx="1913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simple predicate</a:t>
            </a:r>
          </a:p>
        </p:txBody>
      </p:sp>
    </p:spTree>
    <p:extLst>
      <p:ext uri="{BB962C8B-B14F-4D97-AF65-F5344CB8AC3E}">
        <p14:creationId xmlns:p14="http://schemas.microsoft.com/office/powerpoint/2010/main" val="275410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Recognizing Subject-Verb 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B617780-DD14-E654-7BC9-7D54DE7529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703634"/>
              </p:ext>
            </p:extLst>
          </p:nvPr>
        </p:nvGraphicFramePr>
        <p:xfrm>
          <a:off x="1778001" y="1808923"/>
          <a:ext cx="8635998" cy="20547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8666">
                  <a:extLst>
                    <a:ext uri="{9D8B030D-6E8A-4147-A177-3AD203B41FA5}">
                      <a16:colId xmlns:a16="http://schemas.microsoft.com/office/drawing/2014/main" val="2239282691"/>
                    </a:ext>
                  </a:extLst>
                </a:gridCol>
                <a:gridCol w="2878666">
                  <a:extLst>
                    <a:ext uri="{9D8B030D-6E8A-4147-A177-3AD203B41FA5}">
                      <a16:colId xmlns:a16="http://schemas.microsoft.com/office/drawing/2014/main" val="1283966260"/>
                    </a:ext>
                  </a:extLst>
                </a:gridCol>
                <a:gridCol w="2878666">
                  <a:extLst>
                    <a:ext uri="{9D8B030D-6E8A-4147-A177-3AD203B41FA5}">
                      <a16:colId xmlns:a16="http://schemas.microsoft.com/office/drawing/2014/main" val="2460574657"/>
                    </a:ext>
                  </a:extLst>
                </a:gridCol>
              </a:tblGrid>
              <a:tr h="513687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Singular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Plural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299975"/>
                  </a:ext>
                </a:extLst>
              </a:tr>
              <a:tr h="5136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Past Tense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listened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listened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9353271"/>
                  </a:ext>
                </a:extLst>
              </a:tr>
              <a:tr h="5136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Present Tense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listens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listen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5706704"/>
                  </a:ext>
                </a:extLst>
              </a:tr>
              <a:tr h="5136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Future Tense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will </a:t>
                      </a:r>
                      <a:r>
                        <a:rPr lang="en-US" sz="2400" dirty="0"/>
                        <a:t>listen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will listen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6816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116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Recognizing Subject-Verb 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B617780-DD14-E654-7BC9-7D54DE7529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716677"/>
              </p:ext>
            </p:extLst>
          </p:nvPr>
        </p:nvGraphicFramePr>
        <p:xfrm>
          <a:off x="2348395" y="1570387"/>
          <a:ext cx="7495209" cy="14266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8403">
                  <a:extLst>
                    <a:ext uri="{9D8B030D-6E8A-4147-A177-3AD203B41FA5}">
                      <a16:colId xmlns:a16="http://schemas.microsoft.com/office/drawing/2014/main" val="2239282691"/>
                    </a:ext>
                  </a:extLst>
                </a:gridCol>
                <a:gridCol w="2498403">
                  <a:extLst>
                    <a:ext uri="{9D8B030D-6E8A-4147-A177-3AD203B41FA5}">
                      <a16:colId xmlns:a16="http://schemas.microsoft.com/office/drawing/2014/main" val="1283966260"/>
                    </a:ext>
                  </a:extLst>
                </a:gridCol>
                <a:gridCol w="2498403">
                  <a:extLst>
                    <a:ext uri="{9D8B030D-6E8A-4147-A177-3AD203B41FA5}">
                      <a16:colId xmlns:a16="http://schemas.microsoft.com/office/drawing/2014/main" val="2460574657"/>
                    </a:ext>
                  </a:extLst>
                </a:gridCol>
              </a:tblGrid>
              <a:tr h="475546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/>
                        <a:t>be</a:t>
                      </a:r>
                      <a:endParaRPr lang="en-US" sz="2000" b="1" i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Singular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Plural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299975"/>
                  </a:ext>
                </a:extLst>
              </a:tr>
              <a:tr h="47554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Past Tense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was, were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were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9353271"/>
                  </a:ext>
                </a:extLst>
              </a:tr>
              <a:tr h="47554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Present Tense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am, are, 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5706704"/>
                  </a:ext>
                </a:extLst>
              </a:tr>
            </a:tbl>
          </a:graphicData>
        </a:graphic>
      </p:graphicFrame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8DEFF31E-84B1-F242-2FB8-32B025730C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10828"/>
              </p:ext>
            </p:extLst>
          </p:nvPr>
        </p:nvGraphicFramePr>
        <p:xfrm>
          <a:off x="2296802" y="3632380"/>
          <a:ext cx="7598394" cy="14266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32798">
                  <a:extLst>
                    <a:ext uri="{9D8B030D-6E8A-4147-A177-3AD203B41FA5}">
                      <a16:colId xmlns:a16="http://schemas.microsoft.com/office/drawing/2014/main" val="2239282691"/>
                    </a:ext>
                  </a:extLst>
                </a:gridCol>
                <a:gridCol w="2532798">
                  <a:extLst>
                    <a:ext uri="{9D8B030D-6E8A-4147-A177-3AD203B41FA5}">
                      <a16:colId xmlns:a16="http://schemas.microsoft.com/office/drawing/2014/main" val="1283966260"/>
                    </a:ext>
                  </a:extLst>
                </a:gridCol>
                <a:gridCol w="2532798">
                  <a:extLst>
                    <a:ext uri="{9D8B030D-6E8A-4147-A177-3AD203B41FA5}">
                      <a16:colId xmlns:a16="http://schemas.microsoft.com/office/drawing/2014/main" val="2460574657"/>
                    </a:ext>
                  </a:extLst>
                </a:gridCol>
              </a:tblGrid>
              <a:tr h="475546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/>
                        <a:t>have</a:t>
                      </a:r>
                      <a:endParaRPr lang="en-US" sz="2000" b="1" i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Singular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Plural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299975"/>
                  </a:ext>
                </a:extLst>
              </a:tr>
              <a:tr h="47554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Past Tense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had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9353271"/>
                  </a:ext>
                </a:extLst>
              </a:tr>
              <a:tr h="47554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Present Tense</a:t>
                      </a:r>
                    </a:p>
                  </a:txBody>
                  <a:tcPr anchor="ctr">
                    <a:solidFill>
                      <a:srgbClr val="3865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have, has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have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5706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747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Avoiding Subject-Verb Agreement Errors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775654" y="1612189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Compound subjects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98774" y="3482029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Distracting words and phrases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12887" y="3482029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Inverted word order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55830" y="1612190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Indefinite pronouns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23617D-DA1C-6BC3-79C5-03866BCD812D}"/>
              </a:ext>
            </a:extLst>
          </p:cNvPr>
          <p:cNvSpPr/>
          <p:nvPr/>
        </p:nvSpPr>
        <p:spPr>
          <a:xfrm>
            <a:off x="7336006" y="1612188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Collective nouns as subjects</a:t>
            </a:r>
          </a:p>
        </p:txBody>
      </p:sp>
    </p:spTree>
    <p:extLst>
      <p:ext uri="{BB962C8B-B14F-4D97-AF65-F5344CB8AC3E}">
        <p14:creationId xmlns:p14="http://schemas.microsoft.com/office/powerpoint/2010/main" val="1614105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Compound Subjects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9" y="2324348"/>
            <a:ext cx="8429626" cy="3395744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2344814"/>
              <a:ext cx="3325552" cy="15247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Plural</a:t>
              </a:r>
            </a:p>
            <a:p>
              <a:pPr algn="ctr"/>
              <a:endParaRPr lang="en-US" sz="2400" b="1" dirty="0"/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and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both/and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6682" y="2344814"/>
              <a:ext cx="3325552" cy="224232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Singular or Plural</a:t>
              </a:r>
            </a:p>
            <a:p>
              <a:pPr algn="ctr"/>
              <a:endParaRPr lang="en-US" sz="2400" b="1" dirty="0"/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nor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neither/nor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or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either/or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3A488CF7-7500-B73A-5997-AF56A99828E1}"/>
              </a:ext>
            </a:extLst>
          </p:cNvPr>
          <p:cNvSpPr/>
          <p:nvPr/>
        </p:nvSpPr>
        <p:spPr>
          <a:xfrm>
            <a:off x="1881189" y="1267670"/>
            <a:ext cx="8429626" cy="90712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Compound subject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two nouns or pronouns, usually joined by a coordinating conjunction or correlative conjunctions</a:t>
            </a:r>
          </a:p>
        </p:txBody>
      </p:sp>
    </p:spTree>
    <p:extLst>
      <p:ext uri="{BB962C8B-B14F-4D97-AF65-F5344CB8AC3E}">
        <p14:creationId xmlns:p14="http://schemas.microsoft.com/office/powerpoint/2010/main" val="1139938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052134" y="1988352"/>
            <a:ext cx="648048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chemeClr val="bg1"/>
                </a:solidFill>
                <a:highlight>
                  <a:srgbClr val="386546"/>
                </a:highlight>
              </a:rPr>
              <a:t>Penny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 </a:t>
            </a:r>
            <a:r>
              <a:rPr lang="en-US" sz="3200" b="1" i="1" dirty="0">
                <a:solidFill>
                  <a:schemeClr val="bg1"/>
                </a:solidFill>
                <a:highlight>
                  <a:srgbClr val="386546"/>
                </a:highlight>
              </a:rPr>
              <a:t>and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 </a:t>
            </a:r>
            <a:r>
              <a:rPr lang="en-US" sz="3200" dirty="0">
                <a:solidFill>
                  <a:schemeClr val="bg1"/>
                </a:solidFill>
                <a:highlight>
                  <a:srgbClr val="386546"/>
                </a:highlight>
              </a:rPr>
              <a:t>Miles</a:t>
            </a:r>
            <a:r>
              <a:rPr lang="en-US" sz="3200" b="1" dirty="0">
                <a:solidFill>
                  <a:srgbClr val="323542"/>
                </a:solidFill>
              </a:rPr>
              <a:t> </a:t>
            </a:r>
            <a:r>
              <a:rPr lang="en-US" sz="3200" dirty="0">
                <a:solidFill>
                  <a:srgbClr val="323542"/>
                </a:solidFill>
              </a:rPr>
              <a:t>often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hike</a:t>
            </a:r>
            <a:r>
              <a:rPr lang="en-US" sz="3200" b="1" dirty="0">
                <a:solidFill>
                  <a:srgbClr val="323542"/>
                </a:solidFill>
              </a:rPr>
              <a:t> </a:t>
            </a:r>
            <a:r>
              <a:rPr lang="en-US" sz="3200" dirty="0">
                <a:solidFill>
                  <a:srgbClr val="323542"/>
                </a:solidFill>
              </a:rPr>
              <a:t>together.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Compound Subjects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12958" y="3423570"/>
            <a:ext cx="1056608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b="1" i="1" dirty="0">
                <a:solidFill>
                  <a:srgbClr val="323542"/>
                </a:solidFill>
              </a:rPr>
              <a:t>Either</a:t>
            </a:r>
            <a:r>
              <a:rPr lang="en-US" sz="3200" b="1" dirty="0">
                <a:solidFill>
                  <a:srgbClr val="323542"/>
                </a:solidFill>
              </a:rPr>
              <a:t> </a:t>
            </a:r>
            <a:r>
              <a:rPr lang="en-US" sz="3200" dirty="0">
                <a:solidFill>
                  <a:srgbClr val="323542"/>
                </a:solidFill>
              </a:rPr>
              <a:t>my grandparents </a:t>
            </a:r>
            <a:r>
              <a:rPr lang="en-US" sz="3200" b="1" i="1" dirty="0">
                <a:solidFill>
                  <a:srgbClr val="323542"/>
                </a:solidFill>
              </a:rPr>
              <a:t>or</a:t>
            </a:r>
            <a:r>
              <a:rPr lang="en-US" sz="3200" b="1" dirty="0">
                <a:solidFill>
                  <a:srgbClr val="323542"/>
                </a:solidFill>
              </a:rPr>
              <a:t> </a:t>
            </a:r>
            <a:r>
              <a:rPr lang="en-US" sz="3200" dirty="0">
                <a:solidFill>
                  <a:srgbClr val="323542"/>
                </a:solidFill>
              </a:rPr>
              <a:t>my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great-aunt</a:t>
            </a:r>
            <a:r>
              <a:rPr lang="en-US" sz="3200" dirty="0">
                <a:solidFill>
                  <a:srgbClr val="323542"/>
                </a:solidFill>
              </a:rPr>
              <a:t>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goes</a:t>
            </a:r>
            <a:r>
              <a:rPr lang="en-US" sz="3200" b="1" dirty="0">
                <a:solidFill>
                  <a:srgbClr val="323542"/>
                </a:solidFill>
              </a:rPr>
              <a:t> </a:t>
            </a:r>
            <a:r>
              <a:rPr lang="en-US" sz="3200" dirty="0">
                <a:solidFill>
                  <a:srgbClr val="323542"/>
                </a:solidFill>
              </a:rPr>
              <a:t>to bingo night.</a:t>
            </a:r>
          </a:p>
        </p:txBody>
      </p:sp>
    </p:spTree>
    <p:extLst>
      <p:ext uri="{BB962C8B-B14F-4D97-AF65-F5344CB8AC3E}">
        <p14:creationId xmlns:p14="http://schemas.microsoft.com/office/powerpoint/2010/main" val="1879407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1328</TotalTime>
  <Words>362</Words>
  <Application>Microsoft Office PowerPoint</Application>
  <PresentationFormat>Widescreen</PresentationFormat>
  <Paragraphs>118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121</cp:revision>
  <dcterms:created xsi:type="dcterms:W3CDTF">2014-11-06T15:36:04Z</dcterms:created>
  <dcterms:modified xsi:type="dcterms:W3CDTF">2023-04-07T13:57:22Z</dcterms:modified>
</cp:coreProperties>
</file>