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72" r:id="rId2"/>
    <p:sldMasterId id="2147483684" r:id="rId3"/>
  </p:sldMasterIdLst>
  <p:notesMasterIdLst>
    <p:notesMasterId r:id="rId23"/>
  </p:notesMasterIdLst>
  <p:sldIdLst>
    <p:sldId id="293" r:id="rId4"/>
    <p:sldId id="351" r:id="rId5"/>
    <p:sldId id="357" r:id="rId6"/>
    <p:sldId id="358" r:id="rId7"/>
    <p:sldId id="261" r:id="rId8"/>
    <p:sldId id="353" r:id="rId9"/>
    <p:sldId id="263" r:id="rId10"/>
    <p:sldId id="354" r:id="rId11"/>
    <p:sldId id="355" r:id="rId12"/>
    <p:sldId id="266" r:id="rId13"/>
    <p:sldId id="267" r:id="rId14"/>
    <p:sldId id="352" r:id="rId15"/>
    <p:sldId id="268" r:id="rId16"/>
    <p:sldId id="269" r:id="rId17"/>
    <p:sldId id="270" r:id="rId18"/>
    <p:sldId id="356" r:id="rId19"/>
    <p:sldId id="271" r:id="rId20"/>
    <p:sldId id="273" r:id="rId21"/>
    <p:sldId id="274"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314C57"/>
    <a:srgbClr val="CCA49C"/>
    <a:srgbClr val="38654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524" autoAdjust="0"/>
    <p:restoredTop sz="81209" autoAdjust="0"/>
  </p:normalViewPr>
  <p:slideViewPr>
    <p:cSldViewPr>
      <p:cViewPr varScale="1">
        <p:scale>
          <a:sx n="75" d="100"/>
          <a:sy n="75" d="100"/>
        </p:scale>
        <p:origin x="1723" y="73"/>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theme" Target="theme/theme1.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presProps" Target="pres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330AF36-F951-49B4-837C-38077C989367}" type="datetimeFigureOut">
              <a:rPr lang="en-US" smtClean="0"/>
              <a:t>4/4/2023</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2184566-FA2F-4AD6-81E9-82C5DB6BDE34}" type="slidenum">
              <a:rPr lang="en-US" smtClean="0"/>
              <a:t>‹#›</a:t>
            </a:fld>
            <a:endParaRPr lang="en-US"/>
          </a:p>
        </p:txBody>
      </p:sp>
    </p:spTree>
    <p:extLst>
      <p:ext uri="{BB962C8B-B14F-4D97-AF65-F5344CB8AC3E}">
        <p14:creationId xmlns:p14="http://schemas.microsoft.com/office/powerpoint/2010/main" val="37248903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Pronoun-Antecedent Agreement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32184566-FA2F-4AD6-81E9-82C5DB6BDE34}" type="slidenum">
              <a:rPr lang="en-US" smtClean="0"/>
              <a:t>1</a:t>
            </a:fld>
            <a:endParaRPr lang="en-US"/>
          </a:p>
        </p:txBody>
      </p:sp>
    </p:spTree>
    <p:extLst>
      <p:ext uri="{BB962C8B-B14F-4D97-AF65-F5344CB8AC3E}">
        <p14:creationId xmlns:p14="http://schemas.microsoft.com/office/powerpoint/2010/main" val="364341025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 pronoun and its antecedent must also agree in number. Singular pronouns are paired with singular antecedents, and plural pronouns are paired with plural antecedents.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32184566-FA2F-4AD6-81E9-82C5DB6BDE34}" type="slidenum">
              <a:rPr lang="en-US" smtClean="0"/>
              <a:t>10</a:t>
            </a:fld>
            <a:endParaRPr lang="en-US"/>
          </a:p>
        </p:txBody>
      </p:sp>
    </p:spTree>
    <p:extLst>
      <p:ext uri="{BB962C8B-B14F-4D97-AF65-F5344CB8AC3E}">
        <p14:creationId xmlns:p14="http://schemas.microsoft.com/office/powerpoint/2010/main" val="103276316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Here’s an example: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Dominic dusted off his books and put them back on the shelf.</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“Dominic” is a singular noun, so it is referenced by the singular pronoun “his.”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32184566-FA2F-4AD6-81E9-82C5DB6BDE34}" type="slidenum">
              <a:rPr lang="en-US" smtClean="0"/>
              <a:t>11</a:t>
            </a:fld>
            <a:endParaRPr lang="en-US"/>
          </a:p>
        </p:txBody>
      </p:sp>
    </p:spTree>
    <p:extLst>
      <p:ext uri="{BB962C8B-B14F-4D97-AF65-F5344CB8AC3E}">
        <p14:creationId xmlns:p14="http://schemas.microsoft.com/office/powerpoint/2010/main" val="28427871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Additionally, “books” is a plural noun, so it is referenced by the plural pronoun “them.”</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32184566-FA2F-4AD6-81E9-82C5DB6BDE34}" type="slidenum">
              <a:rPr lang="en-US" smtClean="0"/>
              <a:t>12</a:t>
            </a:fld>
            <a:endParaRPr lang="en-US"/>
          </a:p>
        </p:txBody>
      </p:sp>
    </p:spTree>
    <p:extLst>
      <p:ext uri="{BB962C8B-B14F-4D97-AF65-F5344CB8AC3E}">
        <p14:creationId xmlns:p14="http://schemas.microsoft.com/office/powerpoint/2010/main" val="9598504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Unlike personal pronouns, indefinite pronouns don’t rename a specific noun. They don’t have gender, but they do have number. They can be singular, plural, or both.</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32184566-FA2F-4AD6-81E9-82C5DB6BDE34}" type="slidenum">
              <a:rPr lang="en-US" smtClean="0"/>
              <a:t>13</a:t>
            </a:fld>
            <a:endParaRPr lang="en-US"/>
          </a:p>
        </p:txBody>
      </p:sp>
    </p:spTree>
    <p:extLst>
      <p:ext uri="{BB962C8B-B14F-4D97-AF65-F5344CB8AC3E}">
        <p14:creationId xmlns:p14="http://schemas.microsoft.com/office/powerpoint/2010/main" val="158762463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When a singular indefinite pronoun functions as an antecedent, make sure you reference it with a singular personal pronoun. Here’s an example: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Someone in the previous class left their backpack under the table.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In this sentence, the indefinite pronoun “someone” is singular. Since you don't know the gender of the person, you can use “their,” which is gender-neutral and can be either singular or plural.</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32184566-FA2F-4AD6-81E9-82C5DB6BDE34}" type="slidenum">
              <a:rPr lang="en-US" smtClean="0"/>
              <a:t>14</a:t>
            </a:fld>
            <a:endParaRPr lang="en-US"/>
          </a:p>
        </p:txBody>
      </p:sp>
    </p:spTree>
    <p:extLst>
      <p:ext uri="{BB962C8B-B14F-4D97-AF65-F5344CB8AC3E}">
        <p14:creationId xmlns:p14="http://schemas.microsoft.com/office/powerpoint/2010/main" val="425828937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If an indefinite pronoun can be either singular or plural, consider what it’s renaming. For instance: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All the soup has been served.</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Here, the indefinite pronoun “all” is singular because it’s referring to the singular noun “soup.”</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32184566-FA2F-4AD6-81E9-82C5DB6BDE34}" type="slidenum">
              <a:rPr lang="en-US" smtClean="0"/>
              <a:t>15</a:t>
            </a:fld>
            <a:endParaRPr lang="en-US"/>
          </a:p>
        </p:txBody>
      </p:sp>
    </p:spTree>
    <p:extLst>
      <p:ext uri="{BB962C8B-B14F-4D97-AF65-F5344CB8AC3E}">
        <p14:creationId xmlns:p14="http://schemas.microsoft.com/office/powerpoint/2010/main" val="315432597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However, “all” can also be plural, like this: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All the visitors parked their cars on the grass.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Here, “all” is plural because it’s referring to the plural noun “visitors.”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32184566-FA2F-4AD6-81E9-82C5DB6BDE34}" type="slidenum">
              <a:rPr lang="en-US" smtClean="0"/>
              <a:t>16</a:t>
            </a:fld>
            <a:endParaRPr lang="en-US"/>
          </a:p>
        </p:txBody>
      </p:sp>
    </p:spTree>
    <p:extLst>
      <p:ext uri="{BB962C8B-B14F-4D97-AF65-F5344CB8AC3E}">
        <p14:creationId xmlns:p14="http://schemas.microsoft.com/office/powerpoint/2010/main" val="521934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Finally, let’s review the special guidelines for pronoun agreement with a compound antecedent–an antecedent made up of more than one noun or pronoun.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 antecedent is considered plural if it’s joined by the conjunctions “and” or “both/and,” like this: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Once a week, Ashwin and Cate work at their favorite coffee shop.</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 compound antecedent, which is also the subject, is made up of two proper nouns, “Ashwin” and “Cate,” joined by the conjunction “and.” Therefore, the antecedent is plural and agrees with the plural pronoun “their.”</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32184566-FA2F-4AD6-81E9-82C5DB6BDE34}" type="slidenum">
              <a:rPr lang="en-US" smtClean="0"/>
              <a:t>17</a:t>
            </a:fld>
            <a:endParaRPr lang="en-US"/>
          </a:p>
        </p:txBody>
      </p:sp>
    </p:spTree>
    <p:extLst>
      <p:ext uri="{BB962C8B-B14F-4D97-AF65-F5344CB8AC3E}">
        <p14:creationId xmlns:p14="http://schemas.microsoft.com/office/powerpoint/2010/main" val="253186900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An antecedent can be either singular or plural if it’s joined by any of these conjunctions: “nor,” “neither/nor,” “or,” “either/or.” It depends on which part of the antecedent is closest to the renaming pronoun. Here’s an example: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Neither the movie nor the actors won the awards for which they were nominated.</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 compound antecedent is made up “movie” and “actors,” joined by the conjunctions “neither/nor.” “Movie” is singular, but </a:t>
            </a:r>
            <a:r>
              <a:rPr lang="en-US" sz="1800">
                <a:effectLst/>
                <a:latin typeface="Times New Roman" panose="02020603050405020304" pitchFamily="18" charset="0"/>
                <a:ea typeface="Calibri" panose="020F0502020204030204" pitchFamily="34" charset="0"/>
                <a:cs typeface="Times New Roman" panose="02020603050405020304" pitchFamily="18" charset="0"/>
              </a:rPr>
              <a:t>“actors”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is plural and closest to the renaming pronoun “they,” which is also plural. Therefore, this sentence uses pronoun-antecedent agreement.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32184566-FA2F-4AD6-81E9-82C5DB6BDE34}" type="slidenum">
              <a:rPr lang="en-US" smtClean="0"/>
              <a:t>18</a:t>
            </a:fld>
            <a:endParaRPr lang="en-US"/>
          </a:p>
        </p:txBody>
      </p:sp>
    </p:spTree>
    <p:extLst>
      <p:ext uri="{BB962C8B-B14F-4D97-AF65-F5344CB8AC3E}">
        <p14:creationId xmlns:p14="http://schemas.microsoft.com/office/powerpoint/2010/main" val="134166507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a:effectLst/>
                <a:latin typeface="Times New Roman" panose="02020603050405020304" pitchFamily="18" charset="0"/>
                <a:ea typeface="Calibri" panose="020F0502020204030204" pitchFamily="34" charset="0"/>
                <a:cs typeface="Times New Roman" panose="02020603050405020304" pitchFamily="18" charset="0"/>
              </a:rPr>
              <a:t>Awareness of pronoun-antecedent agreement is essential for clear and effective communication.</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32184566-FA2F-4AD6-81E9-82C5DB6BDE34}" type="slidenum">
              <a:rPr lang="en-US" smtClean="0"/>
              <a:t>19</a:t>
            </a:fld>
            <a:endParaRPr lang="en-US"/>
          </a:p>
        </p:txBody>
      </p:sp>
    </p:spTree>
    <p:extLst>
      <p:ext uri="{BB962C8B-B14F-4D97-AF65-F5344CB8AC3E}">
        <p14:creationId xmlns:p14="http://schemas.microsoft.com/office/powerpoint/2010/main" val="35887852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This video will review gender and number as the key aspects of pronoun-antecedent agreement.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32184566-FA2F-4AD6-81E9-82C5DB6BDE34}" type="slidenum">
              <a:rPr lang="en-US" smtClean="0"/>
              <a:t>2</a:t>
            </a:fld>
            <a:endParaRPr lang="en-US"/>
          </a:p>
        </p:txBody>
      </p:sp>
    </p:spTree>
    <p:extLst>
      <p:ext uri="{BB962C8B-B14F-4D97-AF65-F5344CB8AC3E}">
        <p14:creationId xmlns:p14="http://schemas.microsoft.com/office/powerpoint/2010/main" val="6290166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In the English language, there are three genders: male, female, and neutral. For instance, “he” is male, “she” is female, and “they” is neutral.</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32184566-FA2F-4AD6-81E9-82C5DB6BDE34}" type="slidenum">
              <a:rPr lang="en-US" smtClean="0"/>
              <a:t>3</a:t>
            </a:fld>
            <a:endParaRPr lang="en-US"/>
          </a:p>
        </p:txBody>
      </p:sp>
    </p:spTree>
    <p:extLst>
      <p:ext uri="{BB962C8B-B14F-4D97-AF65-F5344CB8AC3E}">
        <p14:creationId xmlns:p14="http://schemas.microsoft.com/office/powerpoint/2010/main" val="8147868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Only third-person pronouns have gender; first-person pronouns, like “I,” and second-person pronouns, like “you,” are always neutral.</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32184566-FA2F-4AD6-81E9-82C5DB6BDE34}" type="slidenum">
              <a:rPr lang="en-US" smtClean="0"/>
              <a:t>4</a:t>
            </a:fld>
            <a:endParaRPr lang="en-US"/>
          </a:p>
        </p:txBody>
      </p:sp>
    </p:spTree>
    <p:extLst>
      <p:ext uri="{BB962C8B-B14F-4D97-AF65-F5344CB8AC3E}">
        <p14:creationId xmlns:p14="http://schemas.microsoft.com/office/powerpoint/2010/main" val="19372908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 gender of a personal pronoun should match the gender of its antecedent.</a:t>
            </a: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 male antecedent is usually paired with male pronouns; similarly, a female antecedent is usually paired with female pronouns. Here are some examples: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 new father was excited to hold his baby.</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My sister is launching her online store.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In the first sentence, the male noun “father” agrees with the male pronoun “his.” In the second sentence, the female noun “sister” agrees with the female pronoun “her.”</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32184566-FA2F-4AD6-81E9-82C5DB6BDE34}" type="slidenum">
              <a:rPr lang="en-US" smtClean="0"/>
              <a:t>5</a:t>
            </a:fld>
            <a:endParaRPr lang="en-US"/>
          </a:p>
        </p:txBody>
      </p:sp>
    </p:spTree>
    <p:extLst>
      <p:ext uri="{BB962C8B-B14F-4D97-AF65-F5344CB8AC3E}">
        <p14:creationId xmlns:p14="http://schemas.microsoft.com/office/powerpoint/2010/main" val="18182592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Neutral antecedents could be paired with male, female, or neutral pronouns depending on context. Consider this example: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 author signed several hundred copies of her book.</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 noun “author” is neutral, but if this specific author identifies as a woman, it’s appropriate to use the female pronoun “her.”</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32184566-FA2F-4AD6-81E9-82C5DB6BDE34}" type="slidenum">
              <a:rPr lang="en-US" smtClean="0"/>
              <a:t>6</a:t>
            </a:fld>
            <a:endParaRPr lang="en-US"/>
          </a:p>
        </p:txBody>
      </p:sp>
    </p:spTree>
    <p:extLst>
      <p:ext uri="{BB962C8B-B14F-4D97-AF65-F5344CB8AC3E}">
        <p14:creationId xmlns:p14="http://schemas.microsoft.com/office/powerpoint/2010/main" val="31862379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If a person’s gender is unknown, one option is to use the phrase “he or she,” “him or her,” or “his or hers.” For example: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When a singer warms up, he or she will often recite tongue twisters.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Here, the antecedent is “singer” and the pronoun phrase is “he or she.”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32184566-FA2F-4AD6-81E9-82C5DB6BDE34}" type="slidenum">
              <a:rPr lang="en-US" smtClean="0"/>
              <a:t>7</a:t>
            </a:fld>
            <a:endParaRPr lang="en-US"/>
          </a:p>
        </p:txBody>
      </p:sp>
    </p:spTree>
    <p:extLst>
      <p:ext uri="{BB962C8B-B14F-4D97-AF65-F5344CB8AC3E}">
        <p14:creationId xmlns:p14="http://schemas.microsoft.com/office/powerpoint/2010/main" val="37742515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Another option is to use “they,” “them,” or “their” as a singular gender-neutral pronoun. This is inclusive of people with nonbinary gender identities. For example: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When a singer warms up, they will often recite tongue twisters.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Here, the antecedent is “singer,” and the pronoun is “they.”</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If you’re referring to a specific person, you can also ask which pronouns that person prefers.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32184566-FA2F-4AD6-81E9-82C5DB6BDE34}" type="slidenum">
              <a:rPr lang="en-US" smtClean="0"/>
              <a:t>8</a:t>
            </a:fld>
            <a:endParaRPr lang="en-US"/>
          </a:p>
        </p:txBody>
      </p:sp>
    </p:spTree>
    <p:extLst>
      <p:ext uri="{BB962C8B-B14F-4D97-AF65-F5344CB8AC3E}">
        <p14:creationId xmlns:p14="http://schemas.microsoft.com/office/powerpoint/2010/main" val="11050164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 final option is to make the antecedent plural (if it doesn’t refer to a specific individual) and use “they,” “them,” or “their” as a plural pronoun.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When singers warm up, they will often recite tongue twisters.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Here, the antecedent, “singers,” has become plural, and the pronoun is “they.”</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32184566-FA2F-4AD6-81E9-82C5DB6BDE34}" type="slidenum">
              <a:rPr lang="en-US" smtClean="0"/>
              <a:t>9</a:t>
            </a:fld>
            <a:endParaRPr lang="en-US"/>
          </a:p>
        </p:txBody>
      </p:sp>
    </p:spTree>
    <p:extLst>
      <p:ext uri="{BB962C8B-B14F-4D97-AF65-F5344CB8AC3E}">
        <p14:creationId xmlns:p14="http://schemas.microsoft.com/office/powerpoint/2010/main" val="42083642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3142F282-DC96-4DAC-B720-903B1B17BCB0}" type="datetimeFigureOut">
              <a:rPr lang="en-US" smtClean="0"/>
              <a:t>4/4/2023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95E6CC-78BD-4553-9F11-579AD6A2BF4E}" type="slidenum">
              <a:rPr lang="en-US" smtClean="0"/>
              <a:t>‹#›</a:t>
            </a:fld>
            <a:endParaRPr lang="en-US"/>
          </a:p>
        </p:txBody>
      </p:sp>
    </p:spTree>
    <p:extLst>
      <p:ext uri="{BB962C8B-B14F-4D97-AF65-F5344CB8AC3E}">
        <p14:creationId xmlns:p14="http://schemas.microsoft.com/office/powerpoint/2010/main" val="8353055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142F282-DC96-4DAC-B720-903B1B17BCB0}" type="datetimeFigureOut">
              <a:rPr lang="en-US" smtClean="0"/>
              <a:t>4/4/2023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95E6CC-78BD-4553-9F11-579AD6A2BF4E}" type="slidenum">
              <a:rPr lang="en-US" smtClean="0"/>
              <a:t>‹#›</a:t>
            </a:fld>
            <a:endParaRPr lang="en-US"/>
          </a:p>
        </p:txBody>
      </p:sp>
    </p:spTree>
    <p:extLst>
      <p:ext uri="{BB962C8B-B14F-4D97-AF65-F5344CB8AC3E}">
        <p14:creationId xmlns:p14="http://schemas.microsoft.com/office/powerpoint/2010/main" val="25842881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142F282-DC96-4DAC-B720-903B1B17BCB0}" type="datetimeFigureOut">
              <a:rPr lang="en-US" smtClean="0"/>
              <a:t>4/4/2023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95E6CC-78BD-4553-9F11-579AD6A2BF4E}" type="slidenum">
              <a:rPr lang="en-US" smtClean="0"/>
              <a:t>‹#›</a:t>
            </a:fld>
            <a:endParaRPr lang="en-US"/>
          </a:p>
        </p:txBody>
      </p:sp>
    </p:spTree>
    <p:extLst>
      <p:ext uri="{BB962C8B-B14F-4D97-AF65-F5344CB8AC3E}">
        <p14:creationId xmlns:p14="http://schemas.microsoft.com/office/powerpoint/2010/main" val="2773017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solidFill>
                  <a:prstClr val="black">
                    <a:tint val="75000"/>
                  </a:prstClr>
                </a:solidFill>
              </a:rPr>
              <a:pPr/>
              <a:t>4/4/2023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311362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solidFill>
                  <a:prstClr val="black">
                    <a:tint val="75000"/>
                  </a:prstClr>
                </a:solidFill>
              </a:rPr>
              <a:pPr/>
              <a:t>4/4/2023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152574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solidFill>
                  <a:prstClr val="black">
                    <a:tint val="75000"/>
                  </a:prstClr>
                </a:solidFill>
              </a:rPr>
              <a:pPr/>
              <a:t>4/4/2023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765690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solidFill>
                  <a:prstClr val="black">
                    <a:tint val="75000"/>
                  </a:prstClr>
                </a:solidFill>
              </a:rPr>
              <a:pPr/>
              <a:t>4/4/2023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30104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solidFill>
                  <a:prstClr val="black">
                    <a:tint val="75000"/>
                  </a:prstClr>
                </a:solidFill>
              </a:rPr>
              <a:pPr/>
              <a:t>4/4/2023</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1901060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solidFill>
                  <a:prstClr val="black">
                    <a:tint val="75000"/>
                  </a:prstClr>
                </a:solidFill>
              </a:rPr>
              <a:pPr/>
              <a:t>4/4/2023</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5337718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solidFill>
                  <a:prstClr val="black">
                    <a:tint val="75000"/>
                  </a:prstClr>
                </a:solidFill>
              </a:rPr>
              <a:pPr/>
              <a:t>4/4/2023</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380782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solidFill>
                  <a:prstClr val="black">
                    <a:tint val="75000"/>
                  </a:prstClr>
                </a:solidFill>
              </a:rPr>
              <a:pPr/>
              <a:t>4/4/2023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616312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142F282-DC96-4DAC-B720-903B1B17BCB0}" type="datetimeFigureOut">
              <a:rPr lang="en-US" smtClean="0"/>
              <a:t>4/4/2023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95E6CC-78BD-4553-9F11-579AD6A2BF4E}" type="slidenum">
              <a:rPr lang="en-US" smtClean="0"/>
              <a:t>‹#›</a:t>
            </a:fld>
            <a:endParaRPr lang="en-US"/>
          </a:p>
        </p:txBody>
      </p:sp>
    </p:spTree>
    <p:extLst>
      <p:ext uri="{BB962C8B-B14F-4D97-AF65-F5344CB8AC3E}">
        <p14:creationId xmlns:p14="http://schemas.microsoft.com/office/powerpoint/2010/main" val="148875511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solidFill>
                  <a:prstClr val="black">
                    <a:tint val="75000"/>
                  </a:prstClr>
                </a:solidFill>
              </a:rPr>
              <a:pPr/>
              <a:t>4/4/2023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3410365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solidFill>
                  <a:prstClr val="black">
                    <a:tint val="75000"/>
                  </a:prstClr>
                </a:solidFill>
              </a:rPr>
              <a:pPr/>
              <a:t>4/4/2023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5430674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solidFill>
                  <a:prstClr val="black">
                    <a:tint val="75000"/>
                  </a:prstClr>
                </a:solidFill>
              </a:rPr>
              <a:pPr/>
              <a:t>4/4/2023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3001775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39125015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02727520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4/4/2023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32876681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4/4/2023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20715706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4/4/2023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50601003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4/4/2023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00589682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4/4/2023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8927485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142F282-DC96-4DAC-B720-903B1B17BCB0}" type="datetimeFigureOut">
              <a:rPr lang="en-US" smtClean="0"/>
              <a:t>4/4/2023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95E6CC-78BD-4553-9F11-579AD6A2BF4E}" type="slidenum">
              <a:rPr lang="en-US" smtClean="0"/>
              <a:t>‹#›</a:t>
            </a:fld>
            <a:endParaRPr lang="en-US"/>
          </a:p>
        </p:txBody>
      </p:sp>
    </p:spTree>
    <p:extLst>
      <p:ext uri="{BB962C8B-B14F-4D97-AF65-F5344CB8AC3E}">
        <p14:creationId xmlns:p14="http://schemas.microsoft.com/office/powerpoint/2010/main" val="136966507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4/4/2023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635081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4/4/2023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53276467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778650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3218463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142F282-DC96-4DAC-B720-903B1B17BCB0}" type="datetimeFigureOut">
              <a:rPr lang="en-US" smtClean="0"/>
              <a:t>4/4/2023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95E6CC-78BD-4553-9F11-579AD6A2BF4E}" type="slidenum">
              <a:rPr lang="en-US" smtClean="0"/>
              <a:t>‹#›</a:t>
            </a:fld>
            <a:endParaRPr lang="en-US"/>
          </a:p>
        </p:txBody>
      </p:sp>
    </p:spTree>
    <p:extLst>
      <p:ext uri="{BB962C8B-B14F-4D97-AF65-F5344CB8AC3E}">
        <p14:creationId xmlns:p14="http://schemas.microsoft.com/office/powerpoint/2010/main" val="4119301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142F282-DC96-4DAC-B720-903B1B17BCB0}" type="datetimeFigureOut">
              <a:rPr lang="en-US" smtClean="0"/>
              <a:t>4/4/2023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D95E6CC-78BD-4553-9F11-579AD6A2BF4E}" type="slidenum">
              <a:rPr lang="en-US" smtClean="0"/>
              <a:t>‹#›</a:t>
            </a:fld>
            <a:endParaRPr lang="en-US"/>
          </a:p>
        </p:txBody>
      </p:sp>
    </p:spTree>
    <p:extLst>
      <p:ext uri="{BB962C8B-B14F-4D97-AF65-F5344CB8AC3E}">
        <p14:creationId xmlns:p14="http://schemas.microsoft.com/office/powerpoint/2010/main" val="28446085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142F282-DC96-4DAC-B720-903B1B17BCB0}" type="datetimeFigureOut">
              <a:rPr lang="en-US" smtClean="0"/>
              <a:t>4/4/2023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D95E6CC-78BD-4553-9F11-579AD6A2BF4E}" type="slidenum">
              <a:rPr lang="en-US" smtClean="0"/>
              <a:t>‹#›</a:t>
            </a:fld>
            <a:endParaRPr lang="en-US"/>
          </a:p>
        </p:txBody>
      </p:sp>
    </p:spTree>
    <p:extLst>
      <p:ext uri="{BB962C8B-B14F-4D97-AF65-F5344CB8AC3E}">
        <p14:creationId xmlns:p14="http://schemas.microsoft.com/office/powerpoint/2010/main" val="5541282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42F282-DC96-4DAC-B720-903B1B17BCB0}" type="datetimeFigureOut">
              <a:rPr lang="en-US" smtClean="0"/>
              <a:t>4/4/2023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D95E6CC-78BD-4553-9F11-579AD6A2BF4E}" type="slidenum">
              <a:rPr lang="en-US" smtClean="0"/>
              <a:t>‹#›</a:t>
            </a:fld>
            <a:endParaRPr lang="en-US"/>
          </a:p>
        </p:txBody>
      </p:sp>
    </p:spTree>
    <p:extLst>
      <p:ext uri="{BB962C8B-B14F-4D97-AF65-F5344CB8AC3E}">
        <p14:creationId xmlns:p14="http://schemas.microsoft.com/office/powerpoint/2010/main" val="3337694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142F282-DC96-4DAC-B720-903B1B17BCB0}" type="datetimeFigureOut">
              <a:rPr lang="en-US" smtClean="0"/>
              <a:t>4/4/2023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95E6CC-78BD-4553-9F11-579AD6A2BF4E}" type="slidenum">
              <a:rPr lang="en-US" smtClean="0"/>
              <a:t>‹#›</a:t>
            </a:fld>
            <a:endParaRPr lang="en-US"/>
          </a:p>
        </p:txBody>
      </p:sp>
    </p:spTree>
    <p:extLst>
      <p:ext uri="{BB962C8B-B14F-4D97-AF65-F5344CB8AC3E}">
        <p14:creationId xmlns:p14="http://schemas.microsoft.com/office/powerpoint/2010/main" val="7728014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142F282-DC96-4DAC-B720-903B1B17BCB0}" type="datetimeFigureOut">
              <a:rPr lang="en-US" smtClean="0"/>
              <a:t>4/4/2023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95E6CC-78BD-4553-9F11-579AD6A2BF4E}" type="slidenum">
              <a:rPr lang="en-US" smtClean="0"/>
              <a:t>‹#›</a:t>
            </a:fld>
            <a:endParaRPr lang="en-US"/>
          </a:p>
        </p:txBody>
      </p:sp>
    </p:spTree>
    <p:extLst>
      <p:ext uri="{BB962C8B-B14F-4D97-AF65-F5344CB8AC3E}">
        <p14:creationId xmlns:p14="http://schemas.microsoft.com/office/powerpoint/2010/main" val="21256592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42F282-DC96-4DAC-B720-903B1B17BCB0}" type="datetimeFigureOut">
              <a:rPr lang="en-US" smtClean="0"/>
              <a:t>4/4/2023</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95E6CC-78BD-4553-9F11-579AD6A2BF4E}" type="slidenum">
              <a:rPr lang="en-US" smtClean="0"/>
              <a:t>‹#›</a:t>
            </a:fld>
            <a:endParaRPr lang="en-US"/>
          </a:p>
        </p:txBody>
      </p:sp>
    </p:spTree>
    <p:extLst>
      <p:ext uri="{BB962C8B-B14F-4D97-AF65-F5344CB8AC3E}">
        <p14:creationId xmlns:p14="http://schemas.microsoft.com/office/powerpoint/2010/main" val="36496240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42F282-DC96-4DAC-B720-903B1B17BCB0}" type="datetimeFigureOut">
              <a:rPr lang="en-US" smtClean="0"/>
              <a:t>4/4/2023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95E6CC-78BD-4553-9F11-579AD6A2BF4E}" type="slidenum">
              <a:rPr lang="en-US" smtClean="0"/>
              <a:t>‹#›</a:t>
            </a:fld>
            <a:endParaRPr lang="en-US"/>
          </a:p>
        </p:txBody>
      </p:sp>
    </p:spTree>
    <p:extLst>
      <p:ext uri="{BB962C8B-B14F-4D97-AF65-F5344CB8AC3E}">
        <p14:creationId xmlns:p14="http://schemas.microsoft.com/office/powerpoint/2010/main" val="428289349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4/4/2023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868249291"/>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1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lumMod val="75000"/>
                  <a:lumOff val="25000"/>
                </a:prstClr>
              </a:solidFill>
              <a:effectLst/>
              <a:uLnTx/>
              <a:uFillTx/>
              <a:latin typeface="Calibri" panose="020F0502020204030204"/>
              <a:ea typeface="+mn-ea"/>
              <a:cs typeface="+mn-cs"/>
            </a:endParaRPr>
          </a:p>
        </p:txBody>
      </p:sp>
      <p:sp>
        <p:nvSpPr>
          <p:cNvPr id="9" name="TextBox 8"/>
          <p:cNvSpPr txBox="1"/>
          <p:nvPr/>
        </p:nvSpPr>
        <p:spPr>
          <a:xfrm>
            <a:off x="1524000" y="2202621"/>
            <a:ext cx="9144000" cy="1754326"/>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Pronoun-Antecedent Agreement</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Number</a:t>
            </a:r>
          </a:p>
        </p:txBody>
      </p:sp>
      <p:cxnSp>
        <p:nvCxnSpPr>
          <p:cNvPr id="55" name="Straight Connector 54"/>
          <p:cNvCxnSpPr/>
          <p:nvPr/>
        </p:nvCxnSpPr>
        <p:spPr>
          <a:xfrm>
            <a:off x="1881189"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1881187" y="1612190"/>
            <a:ext cx="8429626" cy="3395744"/>
            <a:chOff x="365111" y="1821206"/>
            <a:chExt cx="8443024" cy="3298655"/>
          </a:xfrm>
          <a:solidFill>
            <a:srgbClr val="627981"/>
          </a:solidFill>
        </p:grpSpPr>
        <p:grpSp>
          <p:nvGrpSpPr>
            <p:cNvPr id="9" name="Group 8"/>
            <p:cNvGrpSpPr/>
            <p:nvPr/>
          </p:nvGrpSpPr>
          <p:grpSpPr>
            <a:xfrm>
              <a:off x="365111" y="1821206"/>
              <a:ext cx="8443024" cy="3298655"/>
              <a:chOff x="365111" y="1821206"/>
              <a:chExt cx="8443024" cy="3298655"/>
            </a:xfrm>
            <a:grpFill/>
          </p:grpSpPr>
          <p:sp>
            <p:nvSpPr>
              <p:cNvPr id="16" name="Rectangle 15"/>
              <p:cNvSpPr/>
              <p:nvPr/>
            </p:nvSpPr>
            <p:spPr>
              <a:xfrm>
                <a:off x="365111" y="1821206"/>
                <a:ext cx="4175761" cy="32986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7" name="Rectangle 16"/>
              <p:cNvSpPr/>
              <p:nvPr/>
            </p:nvSpPr>
            <p:spPr>
              <a:xfrm>
                <a:off x="4632374" y="1821206"/>
                <a:ext cx="4175761" cy="32986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2" name="Oval 21"/>
              <p:cNvSpPr/>
              <p:nvPr/>
            </p:nvSpPr>
            <p:spPr>
              <a:xfrm>
                <a:off x="4180836" y="3026405"/>
                <a:ext cx="811575" cy="879143"/>
              </a:xfrm>
              <a:prstGeom prst="ellipse">
                <a:avLst/>
              </a:prstGeom>
              <a:grp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bg1"/>
                    </a:solidFill>
                  </a:rPr>
                  <a:t>or</a:t>
                </a:r>
                <a:endParaRPr lang="en-US" sz="4800" b="1" dirty="0">
                  <a:solidFill>
                    <a:schemeClr val="bg1"/>
                  </a:solidFill>
                </a:endParaRPr>
              </a:p>
            </p:txBody>
          </p:sp>
        </p:grpSp>
        <p:sp>
          <p:nvSpPr>
            <p:cNvPr id="11" name="TextBox 10"/>
            <p:cNvSpPr txBox="1"/>
            <p:nvPr/>
          </p:nvSpPr>
          <p:spPr>
            <a:xfrm>
              <a:off x="648340" y="2703585"/>
              <a:ext cx="3609300" cy="1524781"/>
            </a:xfrm>
            <a:prstGeom prst="rect">
              <a:avLst/>
            </a:prstGeom>
            <a:noFill/>
          </p:spPr>
          <p:txBody>
            <a:bodyPr wrap="square" rtlCol="0" anchor="ctr">
              <a:spAutoFit/>
            </a:bodyPr>
            <a:lstStyle/>
            <a:p>
              <a:pPr algn="ctr"/>
              <a:r>
                <a:rPr lang="en-US" sz="3200" dirty="0">
                  <a:solidFill>
                    <a:schemeClr val="bg1"/>
                  </a:solidFill>
                </a:rPr>
                <a:t>singular pronoun</a:t>
              </a:r>
            </a:p>
            <a:p>
              <a:pPr algn="ctr"/>
              <a:r>
                <a:rPr lang="en-US" sz="3200" dirty="0">
                  <a:solidFill>
                    <a:schemeClr val="bg1"/>
                  </a:solidFill>
                </a:rPr>
                <a:t>+</a:t>
              </a:r>
            </a:p>
            <a:p>
              <a:pPr algn="ctr"/>
              <a:r>
                <a:rPr lang="en-US" sz="3200" dirty="0">
                  <a:solidFill>
                    <a:schemeClr val="bg1"/>
                  </a:solidFill>
                </a:rPr>
                <a:t>singular antecedent</a:t>
              </a:r>
            </a:p>
          </p:txBody>
        </p:sp>
      </p:grpSp>
      <p:sp>
        <p:nvSpPr>
          <p:cNvPr id="15" name="TextBox 14">
            <a:extLst>
              <a:ext uri="{FF2B5EF4-FFF2-40B4-BE49-F238E27FC236}">
                <a16:creationId xmlns:a16="http://schemas.microsoft.com/office/drawing/2014/main" id="{D5CB6230-5E78-316A-A21F-172C83F8634C}"/>
              </a:ext>
            </a:extLst>
          </p:cNvPr>
          <p:cNvSpPr txBox="1"/>
          <p:nvPr/>
        </p:nvSpPr>
        <p:spPr>
          <a:xfrm>
            <a:off x="6501144" y="2508383"/>
            <a:ext cx="3603573" cy="1569660"/>
          </a:xfrm>
          <a:prstGeom prst="rect">
            <a:avLst/>
          </a:prstGeom>
          <a:noFill/>
        </p:spPr>
        <p:txBody>
          <a:bodyPr wrap="square" rtlCol="0" anchor="ctr">
            <a:spAutoFit/>
          </a:bodyPr>
          <a:lstStyle/>
          <a:p>
            <a:pPr algn="ctr"/>
            <a:r>
              <a:rPr lang="en-US" sz="3200" dirty="0">
                <a:solidFill>
                  <a:schemeClr val="bg1"/>
                </a:solidFill>
              </a:rPr>
              <a:t>plural pronoun</a:t>
            </a:r>
          </a:p>
          <a:p>
            <a:pPr algn="ctr"/>
            <a:r>
              <a:rPr lang="en-US" sz="3200" dirty="0">
                <a:solidFill>
                  <a:schemeClr val="bg1"/>
                </a:solidFill>
              </a:rPr>
              <a:t>+</a:t>
            </a:r>
          </a:p>
          <a:p>
            <a:pPr algn="ctr"/>
            <a:r>
              <a:rPr lang="en-US" sz="3200" dirty="0">
                <a:solidFill>
                  <a:schemeClr val="bg1"/>
                </a:solidFill>
              </a:rPr>
              <a:t>plural antecedent</a:t>
            </a:r>
          </a:p>
        </p:txBody>
      </p:sp>
    </p:spTree>
    <p:extLst>
      <p:ext uri="{BB962C8B-B14F-4D97-AF65-F5344CB8AC3E}">
        <p14:creationId xmlns:p14="http://schemas.microsoft.com/office/powerpoint/2010/main" val="34002610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Number</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5AEEA488-9408-AD4D-8259-F4C8A19EBAC0}"/>
              </a:ext>
            </a:extLst>
          </p:cNvPr>
          <p:cNvSpPr txBox="1"/>
          <p:nvPr/>
        </p:nvSpPr>
        <p:spPr>
          <a:xfrm>
            <a:off x="1013183" y="2592116"/>
            <a:ext cx="10165633" cy="523220"/>
          </a:xfrm>
          <a:prstGeom prst="rect">
            <a:avLst/>
          </a:prstGeom>
          <a:noFill/>
        </p:spPr>
        <p:txBody>
          <a:bodyPr wrap="square" rtlCol="0" anchor="ctr">
            <a:spAutoFit/>
          </a:bodyPr>
          <a:lstStyle/>
          <a:p>
            <a:pPr algn="ctr">
              <a:spcAft>
                <a:spcPts val="1800"/>
              </a:spcAft>
            </a:pPr>
            <a:r>
              <a:rPr lang="en-US" sz="2800" b="1" dirty="0">
                <a:solidFill>
                  <a:schemeClr val="bg1"/>
                </a:solidFill>
                <a:highlight>
                  <a:srgbClr val="627981"/>
                </a:highlight>
              </a:rPr>
              <a:t>Dominic</a:t>
            </a:r>
            <a:r>
              <a:rPr lang="en-US" sz="2800" dirty="0">
                <a:solidFill>
                  <a:srgbClr val="323542"/>
                </a:solidFill>
              </a:rPr>
              <a:t> dusted off </a:t>
            </a:r>
            <a:r>
              <a:rPr lang="en-US" sz="2800" b="1" dirty="0">
                <a:solidFill>
                  <a:schemeClr val="bg1"/>
                </a:solidFill>
                <a:highlight>
                  <a:srgbClr val="627981"/>
                </a:highlight>
              </a:rPr>
              <a:t>his</a:t>
            </a:r>
            <a:r>
              <a:rPr lang="en-US" sz="2800" dirty="0">
                <a:solidFill>
                  <a:srgbClr val="323542"/>
                </a:solidFill>
              </a:rPr>
              <a:t> </a:t>
            </a:r>
            <a:r>
              <a:rPr lang="en-US" sz="2800" dirty="0"/>
              <a:t>books</a:t>
            </a:r>
            <a:r>
              <a:rPr lang="en-US" sz="2800" dirty="0">
                <a:solidFill>
                  <a:srgbClr val="323542"/>
                </a:solidFill>
              </a:rPr>
              <a:t> and put </a:t>
            </a:r>
            <a:r>
              <a:rPr lang="en-US" sz="2800" dirty="0"/>
              <a:t>them</a:t>
            </a:r>
            <a:r>
              <a:rPr lang="en-US" sz="2800" dirty="0">
                <a:solidFill>
                  <a:srgbClr val="323542"/>
                </a:solidFill>
              </a:rPr>
              <a:t> back on the shelf.</a:t>
            </a:r>
          </a:p>
        </p:txBody>
      </p:sp>
    </p:spTree>
    <p:extLst>
      <p:ext uri="{BB962C8B-B14F-4D97-AF65-F5344CB8AC3E}">
        <p14:creationId xmlns:p14="http://schemas.microsoft.com/office/powerpoint/2010/main" val="11024435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Number</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5AEEA488-9408-AD4D-8259-F4C8A19EBAC0}"/>
              </a:ext>
            </a:extLst>
          </p:cNvPr>
          <p:cNvSpPr txBox="1"/>
          <p:nvPr/>
        </p:nvSpPr>
        <p:spPr>
          <a:xfrm>
            <a:off x="1013183" y="2592116"/>
            <a:ext cx="10165633" cy="523220"/>
          </a:xfrm>
          <a:prstGeom prst="rect">
            <a:avLst/>
          </a:prstGeom>
          <a:noFill/>
        </p:spPr>
        <p:txBody>
          <a:bodyPr wrap="square" rtlCol="0" anchor="ctr">
            <a:spAutoFit/>
          </a:bodyPr>
          <a:lstStyle/>
          <a:p>
            <a:pPr algn="ctr">
              <a:spcAft>
                <a:spcPts val="1800"/>
              </a:spcAft>
            </a:pPr>
            <a:r>
              <a:rPr lang="en-US" sz="2800" dirty="0"/>
              <a:t>Dominic dusted off his </a:t>
            </a:r>
            <a:r>
              <a:rPr lang="en-US" sz="2800" b="1" dirty="0">
                <a:solidFill>
                  <a:schemeClr val="bg1"/>
                </a:solidFill>
                <a:highlight>
                  <a:srgbClr val="627981"/>
                </a:highlight>
              </a:rPr>
              <a:t>books</a:t>
            </a:r>
            <a:r>
              <a:rPr lang="en-US" sz="2800" dirty="0"/>
              <a:t> and put </a:t>
            </a:r>
            <a:r>
              <a:rPr lang="en-US" sz="2800" b="1" dirty="0">
                <a:solidFill>
                  <a:schemeClr val="bg1"/>
                </a:solidFill>
                <a:highlight>
                  <a:srgbClr val="627981"/>
                </a:highlight>
              </a:rPr>
              <a:t>them</a:t>
            </a:r>
            <a:r>
              <a:rPr lang="en-US" sz="2800" dirty="0"/>
              <a:t> back on the shelf.</a:t>
            </a:r>
          </a:p>
        </p:txBody>
      </p:sp>
    </p:spTree>
    <p:extLst>
      <p:ext uri="{BB962C8B-B14F-4D97-AF65-F5344CB8AC3E}">
        <p14:creationId xmlns:p14="http://schemas.microsoft.com/office/powerpoint/2010/main" val="10587809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Number</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7F0745B6-154D-0A91-C435-AFE52E5A02CC}"/>
              </a:ext>
            </a:extLst>
          </p:cNvPr>
          <p:cNvGrpSpPr/>
          <p:nvPr/>
        </p:nvGrpSpPr>
        <p:grpSpPr>
          <a:xfrm>
            <a:off x="2673294" y="2133600"/>
            <a:ext cx="6845412" cy="1623460"/>
            <a:chOff x="2673294" y="2133600"/>
            <a:chExt cx="6845412" cy="1623460"/>
          </a:xfrm>
        </p:grpSpPr>
        <p:sp>
          <p:nvSpPr>
            <p:cNvPr id="9" name="Rectangle 8">
              <a:extLst>
                <a:ext uri="{FF2B5EF4-FFF2-40B4-BE49-F238E27FC236}">
                  <a16:creationId xmlns:a16="http://schemas.microsoft.com/office/drawing/2014/main" id="{B294C4D5-B48B-581B-A4C3-2D3081788677}"/>
                </a:ext>
              </a:extLst>
            </p:cNvPr>
            <p:cNvSpPr/>
            <p:nvPr/>
          </p:nvSpPr>
          <p:spPr>
            <a:xfrm>
              <a:off x="2673294" y="2139147"/>
              <a:ext cx="2080340" cy="161791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bg1"/>
                  </a:solidFill>
                </a:rPr>
                <a:t>Singular</a:t>
              </a:r>
            </a:p>
          </p:txBody>
        </p:sp>
        <p:sp>
          <p:nvSpPr>
            <p:cNvPr id="10" name="Rectangle 9">
              <a:extLst>
                <a:ext uri="{FF2B5EF4-FFF2-40B4-BE49-F238E27FC236}">
                  <a16:creationId xmlns:a16="http://schemas.microsoft.com/office/drawing/2014/main" id="{53BBF1E9-DFC2-9100-6F72-4A23C75056F4}"/>
                </a:ext>
              </a:extLst>
            </p:cNvPr>
            <p:cNvSpPr/>
            <p:nvPr/>
          </p:nvSpPr>
          <p:spPr>
            <a:xfrm>
              <a:off x="7438366" y="2133600"/>
              <a:ext cx="2080340" cy="161791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bg1"/>
                  </a:solidFill>
                </a:rPr>
                <a:t>Both</a:t>
              </a:r>
            </a:p>
          </p:txBody>
        </p:sp>
        <p:sp>
          <p:nvSpPr>
            <p:cNvPr id="11" name="Rectangle 10">
              <a:extLst>
                <a:ext uri="{FF2B5EF4-FFF2-40B4-BE49-F238E27FC236}">
                  <a16:creationId xmlns:a16="http://schemas.microsoft.com/office/drawing/2014/main" id="{8292279B-C7D0-155E-46DD-28472CF9CD40}"/>
                </a:ext>
              </a:extLst>
            </p:cNvPr>
            <p:cNvSpPr/>
            <p:nvPr/>
          </p:nvSpPr>
          <p:spPr>
            <a:xfrm>
              <a:off x="5055830" y="2133600"/>
              <a:ext cx="2080340" cy="161791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bg1"/>
                  </a:solidFill>
                </a:rPr>
                <a:t>Plural</a:t>
              </a:r>
            </a:p>
          </p:txBody>
        </p:sp>
      </p:grpSp>
      <p:sp>
        <p:nvSpPr>
          <p:cNvPr id="2" name="TextBox 1">
            <a:extLst>
              <a:ext uri="{FF2B5EF4-FFF2-40B4-BE49-F238E27FC236}">
                <a16:creationId xmlns:a16="http://schemas.microsoft.com/office/drawing/2014/main" id="{04683806-21B2-5D8E-25A0-4CEBACBAC8EB}"/>
              </a:ext>
            </a:extLst>
          </p:cNvPr>
          <p:cNvSpPr txBox="1"/>
          <p:nvPr/>
        </p:nvSpPr>
        <p:spPr>
          <a:xfrm>
            <a:off x="4320610" y="1340594"/>
            <a:ext cx="3550780" cy="584775"/>
          </a:xfrm>
          <a:prstGeom prst="rect">
            <a:avLst/>
          </a:prstGeom>
          <a:noFill/>
        </p:spPr>
        <p:txBody>
          <a:bodyPr wrap="none" rtlCol="0">
            <a:spAutoFit/>
          </a:bodyPr>
          <a:lstStyle/>
          <a:p>
            <a:pPr algn="ctr"/>
            <a:r>
              <a:rPr lang="en-US" sz="3200" b="1" dirty="0"/>
              <a:t>Indefinite pronouns</a:t>
            </a:r>
          </a:p>
        </p:txBody>
      </p:sp>
    </p:spTree>
    <p:extLst>
      <p:ext uri="{BB962C8B-B14F-4D97-AF65-F5344CB8AC3E}">
        <p14:creationId xmlns:p14="http://schemas.microsoft.com/office/powerpoint/2010/main" val="38688202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Agreement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1127483" y="2830338"/>
            <a:ext cx="9937034" cy="523220"/>
          </a:xfrm>
          <a:prstGeom prst="rect">
            <a:avLst/>
          </a:prstGeom>
          <a:noFill/>
        </p:spPr>
        <p:txBody>
          <a:bodyPr wrap="square" rtlCol="0" anchor="ctr">
            <a:spAutoFit/>
          </a:bodyPr>
          <a:lstStyle/>
          <a:p>
            <a:pPr algn="ctr">
              <a:spcAft>
                <a:spcPts val="1800"/>
              </a:spcAft>
            </a:pPr>
            <a:r>
              <a:rPr lang="en-US" sz="2800" b="1" dirty="0">
                <a:solidFill>
                  <a:schemeClr val="bg1"/>
                </a:solidFill>
                <a:highlight>
                  <a:srgbClr val="627981"/>
                </a:highlight>
              </a:rPr>
              <a:t>Someone</a:t>
            </a:r>
            <a:r>
              <a:rPr lang="en-US" sz="2800" b="1" dirty="0">
                <a:solidFill>
                  <a:srgbClr val="323542"/>
                </a:solidFill>
              </a:rPr>
              <a:t> </a:t>
            </a:r>
            <a:r>
              <a:rPr lang="en-US" sz="2800" dirty="0">
                <a:solidFill>
                  <a:srgbClr val="323542"/>
                </a:solidFill>
              </a:rPr>
              <a:t>in the previous class left </a:t>
            </a:r>
            <a:r>
              <a:rPr lang="en-US" sz="2800" b="1" dirty="0">
                <a:solidFill>
                  <a:schemeClr val="bg1"/>
                </a:solidFill>
                <a:highlight>
                  <a:srgbClr val="627981"/>
                </a:highlight>
              </a:rPr>
              <a:t>their</a:t>
            </a:r>
            <a:r>
              <a:rPr lang="en-US" sz="2800" b="1" dirty="0">
                <a:solidFill>
                  <a:srgbClr val="CCA49C"/>
                </a:solidFill>
              </a:rPr>
              <a:t> </a:t>
            </a:r>
            <a:r>
              <a:rPr lang="en-US" sz="2800" dirty="0">
                <a:solidFill>
                  <a:srgbClr val="323542"/>
                </a:solidFill>
              </a:rPr>
              <a:t>backpack under the table.</a:t>
            </a:r>
            <a:endParaRPr lang="en-US" sz="2800" b="1" dirty="0">
              <a:solidFill>
                <a:srgbClr val="323542"/>
              </a:solidFill>
            </a:endParaRPr>
          </a:p>
        </p:txBody>
      </p:sp>
    </p:spTree>
    <p:extLst>
      <p:ext uri="{BB962C8B-B14F-4D97-AF65-F5344CB8AC3E}">
        <p14:creationId xmlns:p14="http://schemas.microsoft.com/office/powerpoint/2010/main" val="25047005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Agreement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6" name="Group 5">
            <a:extLst>
              <a:ext uri="{FF2B5EF4-FFF2-40B4-BE49-F238E27FC236}">
                <a16:creationId xmlns:a16="http://schemas.microsoft.com/office/drawing/2014/main" id="{B3874F7D-C893-BA88-64F6-4921DAFBEF59}"/>
              </a:ext>
            </a:extLst>
          </p:cNvPr>
          <p:cNvGrpSpPr/>
          <p:nvPr/>
        </p:nvGrpSpPr>
        <p:grpSpPr>
          <a:xfrm>
            <a:off x="1720090" y="2057400"/>
            <a:ext cx="6747813" cy="523220"/>
            <a:chOff x="1752600" y="2057400"/>
            <a:chExt cx="6747813" cy="523220"/>
          </a:xfrm>
        </p:grpSpPr>
        <p:sp>
          <p:nvSpPr>
            <p:cNvPr id="8" name="TextBox 7"/>
            <p:cNvSpPr txBox="1"/>
            <p:nvPr/>
          </p:nvSpPr>
          <p:spPr>
            <a:xfrm>
              <a:off x="3691586" y="2057400"/>
              <a:ext cx="4808827" cy="523220"/>
            </a:xfrm>
            <a:prstGeom prst="rect">
              <a:avLst/>
            </a:prstGeom>
            <a:noFill/>
          </p:spPr>
          <p:txBody>
            <a:bodyPr wrap="square" rtlCol="0" anchor="ctr">
              <a:spAutoFit/>
            </a:bodyPr>
            <a:lstStyle/>
            <a:p>
              <a:pPr>
                <a:spcAft>
                  <a:spcPts val="1800"/>
                </a:spcAft>
              </a:pPr>
              <a:r>
                <a:rPr lang="en-US" sz="2800" b="1" dirty="0">
                  <a:solidFill>
                    <a:schemeClr val="bg1"/>
                  </a:solidFill>
                  <a:highlight>
                    <a:srgbClr val="627981"/>
                  </a:highlight>
                </a:rPr>
                <a:t>All</a:t>
              </a:r>
              <a:r>
                <a:rPr lang="en-US" sz="2800" b="1" dirty="0">
                  <a:solidFill>
                    <a:srgbClr val="323542"/>
                  </a:solidFill>
                </a:rPr>
                <a:t> </a:t>
              </a:r>
              <a:r>
                <a:rPr lang="en-US" sz="2800" dirty="0">
                  <a:solidFill>
                    <a:srgbClr val="323542"/>
                  </a:solidFill>
                </a:rPr>
                <a:t>the </a:t>
              </a:r>
              <a:r>
                <a:rPr lang="en-US" sz="2800" u="sng" dirty="0">
                  <a:solidFill>
                    <a:srgbClr val="323542"/>
                  </a:solidFill>
                </a:rPr>
                <a:t>soup</a:t>
              </a:r>
              <a:r>
                <a:rPr lang="en-US" sz="2800" dirty="0">
                  <a:solidFill>
                    <a:srgbClr val="323542"/>
                  </a:solidFill>
                </a:rPr>
                <a:t> has been served.</a:t>
              </a:r>
              <a:endParaRPr lang="en-US" sz="2800" b="1" dirty="0">
                <a:solidFill>
                  <a:srgbClr val="323542"/>
                </a:solidFill>
              </a:endParaRPr>
            </a:p>
          </p:txBody>
        </p:sp>
        <p:sp>
          <p:nvSpPr>
            <p:cNvPr id="3" name="TextBox 2">
              <a:extLst>
                <a:ext uri="{FF2B5EF4-FFF2-40B4-BE49-F238E27FC236}">
                  <a16:creationId xmlns:a16="http://schemas.microsoft.com/office/drawing/2014/main" id="{C4AE639E-EF16-7BD1-37D9-15DF6163DEF2}"/>
                </a:ext>
              </a:extLst>
            </p:cNvPr>
            <p:cNvSpPr txBox="1"/>
            <p:nvPr/>
          </p:nvSpPr>
          <p:spPr>
            <a:xfrm>
              <a:off x="1752600" y="2057400"/>
              <a:ext cx="1391728" cy="523220"/>
            </a:xfrm>
            <a:prstGeom prst="rect">
              <a:avLst/>
            </a:prstGeom>
            <a:noFill/>
          </p:spPr>
          <p:txBody>
            <a:bodyPr wrap="none" rtlCol="0">
              <a:spAutoFit/>
            </a:bodyPr>
            <a:lstStyle/>
            <a:p>
              <a:pPr algn="r"/>
              <a:r>
                <a:rPr lang="en-US" sz="2800" b="1" dirty="0"/>
                <a:t>Singular</a:t>
              </a:r>
            </a:p>
          </p:txBody>
        </p:sp>
      </p:grpSp>
    </p:spTree>
    <p:extLst>
      <p:ext uri="{BB962C8B-B14F-4D97-AF65-F5344CB8AC3E}">
        <p14:creationId xmlns:p14="http://schemas.microsoft.com/office/powerpoint/2010/main" val="29144554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Agreement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6" name="Group 5">
            <a:extLst>
              <a:ext uri="{FF2B5EF4-FFF2-40B4-BE49-F238E27FC236}">
                <a16:creationId xmlns:a16="http://schemas.microsoft.com/office/drawing/2014/main" id="{B3874F7D-C893-BA88-64F6-4921DAFBEF59}"/>
              </a:ext>
            </a:extLst>
          </p:cNvPr>
          <p:cNvGrpSpPr/>
          <p:nvPr/>
        </p:nvGrpSpPr>
        <p:grpSpPr>
          <a:xfrm>
            <a:off x="1720090" y="2057400"/>
            <a:ext cx="8751819" cy="1831702"/>
            <a:chOff x="1752600" y="2057400"/>
            <a:chExt cx="8751819" cy="1831702"/>
          </a:xfrm>
        </p:grpSpPr>
        <p:sp>
          <p:nvSpPr>
            <p:cNvPr id="8" name="TextBox 7"/>
            <p:cNvSpPr txBox="1"/>
            <p:nvPr/>
          </p:nvSpPr>
          <p:spPr>
            <a:xfrm>
              <a:off x="3691586" y="2057400"/>
              <a:ext cx="4808827" cy="523220"/>
            </a:xfrm>
            <a:prstGeom prst="rect">
              <a:avLst/>
            </a:prstGeom>
            <a:noFill/>
          </p:spPr>
          <p:txBody>
            <a:bodyPr wrap="square" rtlCol="0" anchor="ctr">
              <a:spAutoFit/>
            </a:bodyPr>
            <a:lstStyle/>
            <a:p>
              <a:pPr>
                <a:spcAft>
                  <a:spcPts val="1800"/>
                </a:spcAft>
              </a:pPr>
              <a:r>
                <a:rPr lang="en-US" sz="2800" b="1" dirty="0">
                  <a:solidFill>
                    <a:schemeClr val="bg1"/>
                  </a:solidFill>
                  <a:highlight>
                    <a:srgbClr val="627981"/>
                  </a:highlight>
                </a:rPr>
                <a:t>All</a:t>
              </a:r>
              <a:r>
                <a:rPr lang="en-US" sz="2800" b="1" dirty="0">
                  <a:solidFill>
                    <a:srgbClr val="323542"/>
                  </a:solidFill>
                </a:rPr>
                <a:t> </a:t>
              </a:r>
              <a:r>
                <a:rPr lang="en-US" sz="2800" dirty="0">
                  <a:solidFill>
                    <a:srgbClr val="323542"/>
                  </a:solidFill>
                </a:rPr>
                <a:t>the </a:t>
              </a:r>
              <a:r>
                <a:rPr lang="en-US" sz="2800" u="sng" dirty="0">
                  <a:solidFill>
                    <a:srgbClr val="323542"/>
                  </a:solidFill>
                </a:rPr>
                <a:t>soup</a:t>
              </a:r>
              <a:r>
                <a:rPr lang="en-US" sz="2800" dirty="0">
                  <a:solidFill>
                    <a:srgbClr val="323542"/>
                  </a:solidFill>
                </a:rPr>
                <a:t> has been served.</a:t>
              </a:r>
              <a:endParaRPr lang="en-US" sz="2800" b="1" dirty="0">
                <a:solidFill>
                  <a:srgbClr val="323542"/>
                </a:solidFill>
              </a:endParaRPr>
            </a:p>
          </p:txBody>
        </p:sp>
        <p:sp>
          <p:nvSpPr>
            <p:cNvPr id="9" name="TextBox 8"/>
            <p:cNvSpPr txBox="1"/>
            <p:nvPr/>
          </p:nvSpPr>
          <p:spPr>
            <a:xfrm>
              <a:off x="3691586" y="3365882"/>
              <a:ext cx="6812833" cy="523220"/>
            </a:xfrm>
            <a:prstGeom prst="rect">
              <a:avLst/>
            </a:prstGeom>
            <a:noFill/>
          </p:spPr>
          <p:txBody>
            <a:bodyPr wrap="square" rtlCol="0" anchor="ctr">
              <a:spAutoFit/>
            </a:bodyPr>
            <a:lstStyle/>
            <a:p>
              <a:pPr>
                <a:spcAft>
                  <a:spcPts val="1800"/>
                </a:spcAft>
              </a:pPr>
              <a:r>
                <a:rPr lang="en-US" sz="2800" b="1" dirty="0">
                  <a:solidFill>
                    <a:schemeClr val="bg1"/>
                  </a:solidFill>
                  <a:highlight>
                    <a:srgbClr val="627981"/>
                  </a:highlight>
                </a:rPr>
                <a:t>All</a:t>
              </a:r>
              <a:r>
                <a:rPr lang="en-US" sz="2800" b="1" dirty="0">
                  <a:solidFill>
                    <a:srgbClr val="323542"/>
                  </a:solidFill>
                </a:rPr>
                <a:t> </a:t>
              </a:r>
              <a:r>
                <a:rPr lang="en-US" sz="2800" dirty="0">
                  <a:solidFill>
                    <a:srgbClr val="323542"/>
                  </a:solidFill>
                </a:rPr>
                <a:t>the </a:t>
              </a:r>
              <a:r>
                <a:rPr lang="en-US" sz="2800" u="sng" dirty="0">
                  <a:solidFill>
                    <a:srgbClr val="323542"/>
                  </a:solidFill>
                </a:rPr>
                <a:t>visitors</a:t>
              </a:r>
              <a:r>
                <a:rPr lang="en-US" sz="2800" dirty="0">
                  <a:solidFill>
                    <a:srgbClr val="323542"/>
                  </a:solidFill>
                </a:rPr>
                <a:t> parked their cars on the grass.</a:t>
              </a:r>
              <a:endParaRPr lang="en-US" sz="2800" b="1" dirty="0">
                <a:solidFill>
                  <a:srgbClr val="323542"/>
                </a:solidFill>
              </a:endParaRPr>
            </a:p>
          </p:txBody>
        </p:sp>
        <p:sp>
          <p:nvSpPr>
            <p:cNvPr id="3" name="TextBox 2">
              <a:extLst>
                <a:ext uri="{FF2B5EF4-FFF2-40B4-BE49-F238E27FC236}">
                  <a16:creationId xmlns:a16="http://schemas.microsoft.com/office/drawing/2014/main" id="{C4AE639E-EF16-7BD1-37D9-15DF6163DEF2}"/>
                </a:ext>
              </a:extLst>
            </p:cNvPr>
            <p:cNvSpPr txBox="1"/>
            <p:nvPr/>
          </p:nvSpPr>
          <p:spPr>
            <a:xfrm>
              <a:off x="1752600" y="2057400"/>
              <a:ext cx="1391728" cy="523220"/>
            </a:xfrm>
            <a:prstGeom prst="rect">
              <a:avLst/>
            </a:prstGeom>
            <a:noFill/>
          </p:spPr>
          <p:txBody>
            <a:bodyPr wrap="none" rtlCol="0">
              <a:spAutoFit/>
            </a:bodyPr>
            <a:lstStyle/>
            <a:p>
              <a:pPr algn="r"/>
              <a:r>
                <a:rPr lang="en-US" sz="2800" b="1" dirty="0"/>
                <a:t>Singular</a:t>
              </a:r>
            </a:p>
          </p:txBody>
        </p:sp>
        <p:sp>
          <p:nvSpPr>
            <p:cNvPr id="12" name="TextBox 11">
              <a:extLst>
                <a:ext uri="{FF2B5EF4-FFF2-40B4-BE49-F238E27FC236}">
                  <a16:creationId xmlns:a16="http://schemas.microsoft.com/office/drawing/2014/main" id="{D03F5E3F-6015-BE58-8BB0-6743470E7D4E}"/>
                </a:ext>
              </a:extLst>
            </p:cNvPr>
            <p:cNvSpPr txBox="1"/>
            <p:nvPr/>
          </p:nvSpPr>
          <p:spPr>
            <a:xfrm>
              <a:off x="2101927" y="3365882"/>
              <a:ext cx="1042401" cy="523220"/>
            </a:xfrm>
            <a:prstGeom prst="rect">
              <a:avLst/>
            </a:prstGeom>
            <a:noFill/>
          </p:spPr>
          <p:txBody>
            <a:bodyPr wrap="none" rtlCol="0">
              <a:spAutoFit/>
            </a:bodyPr>
            <a:lstStyle/>
            <a:p>
              <a:pPr algn="r"/>
              <a:r>
                <a:rPr lang="en-US" sz="2800" b="1" dirty="0"/>
                <a:t>Plural</a:t>
              </a:r>
            </a:p>
          </p:txBody>
        </p:sp>
      </p:grpSp>
    </p:spTree>
    <p:extLst>
      <p:ext uri="{BB962C8B-B14F-4D97-AF65-F5344CB8AC3E}">
        <p14:creationId xmlns:p14="http://schemas.microsoft.com/office/powerpoint/2010/main" val="23434541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Agreement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A9DAA124-1D91-06CE-5FC0-7CE56CCAAC26}"/>
              </a:ext>
            </a:extLst>
          </p:cNvPr>
          <p:cNvSpPr/>
          <p:nvPr/>
        </p:nvSpPr>
        <p:spPr>
          <a:xfrm>
            <a:off x="802480" y="1469642"/>
            <a:ext cx="10587039" cy="80693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chemeClr val="bg1"/>
                </a:solidFill>
              </a:rPr>
              <a:t>Compound antecedent</a:t>
            </a:r>
            <a:r>
              <a:rPr lang="en-US" sz="2400" dirty="0">
                <a:solidFill>
                  <a:schemeClr val="bg1"/>
                </a:solidFill>
              </a:rPr>
              <a:t>: an antecedent made up of more than one noun or pronoun</a:t>
            </a:r>
          </a:p>
        </p:txBody>
      </p:sp>
      <p:grpSp>
        <p:nvGrpSpPr>
          <p:cNvPr id="3" name="Group 2">
            <a:extLst>
              <a:ext uri="{FF2B5EF4-FFF2-40B4-BE49-F238E27FC236}">
                <a16:creationId xmlns:a16="http://schemas.microsoft.com/office/drawing/2014/main" id="{6782832D-7673-5367-DF60-2585C0A46ECC}"/>
              </a:ext>
            </a:extLst>
          </p:cNvPr>
          <p:cNvGrpSpPr/>
          <p:nvPr/>
        </p:nvGrpSpPr>
        <p:grpSpPr>
          <a:xfrm>
            <a:off x="4554781" y="2485438"/>
            <a:ext cx="3082437" cy="954107"/>
            <a:chOff x="4648200" y="2982832"/>
            <a:chExt cx="3082437" cy="954107"/>
          </a:xfrm>
        </p:grpSpPr>
        <p:sp>
          <p:nvSpPr>
            <p:cNvPr id="11" name="TextBox 10">
              <a:extLst>
                <a:ext uri="{FF2B5EF4-FFF2-40B4-BE49-F238E27FC236}">
                  <a16:creationId xmlns:a16="http://schemas.microsoft.com/office/drawing/2014/main" id="{617DEEF0-871E-B2E3-3DB4-E296E668387D}"/>
                </a:ext>
              </a:extLst>
            </p:cNvPr>
            <p:cNvSpPr txBox="1"/>
            <p:nvPr/>
          </p:nvSpPr>
          <p:spPr>
            <a:xfrm>
              <a:off x="4648200" y="3198275"/>
              <a:ext cx="1042401" cy="523220"/>
            </a:xfrm>
            <a:prstGeom prst="rect">
              <a:avLst/>
            </a:prstGeom>
            <a:noFill/>
          </p:spPr>
          <p:txBody>
            <a:bodyPr wrap="none" rtlCol="0">
              <a:spAutoFit/>
            </a:bodyPr>
            <a:lstStyle/>
            <a:p>
              <a:pPr algn="r"/>
              <a:r>
                <a:rPr lang="en-US" sz="2800" b="1" dirty="0"/>
                <a:t>Plural</a:t>
              </a:r>
            </a:p>
          </p:txBody>
        </p:sp>
        <p:sp>
          <p:nvSpPr>
            <p:cNvPr id="12" name="TextBox 11">
              <a:extLst>
                <a:ext uri="{FF2B5EF4-FFF2-40B4-BE49-F238E27FC236}">
                  <a16:creationId xmlns:a16="http://schemas.microsoft.com/office/drawing/2014/main" id="{5917927D-4A3E-2B9D-BE86-B66B8DF68730}"/>
                </a:ext>
              </a:extLst>
            </p:cNvPr>
            <p:cNvSpPr txBox="1"/>
            <p:nvPr/>
          </p:nvSpPr>
          <p:spPr>
            <a:xfrm>
              <a:off x="6126480" y="2982832"/>
              <a:ext cx="1604157" cy="954107"/>
            </a:xfrm>
            <a:prstGeom prst="rect">
              <a:avLst/>
            </a:prstGeom>
            <a:noFill/>
          </p:spPr>
          <p:txBody>
            <a:bodyPr wrap="none" rtlCol="0">
              <a:spAutoFit/>
            </a:bodyPr>
            <a:lstStyle/>
            <a:p>
              <a:r>
                <a:rPr lang="en-US" sz="2800" dirty="0"/>
                <a:t>and</a:t>
              </a:r>
            </a:p>
            <a:p>
              <a:r>
                <a:rPr lang="en-US" sz="2800" dirty="0"/>
                <a:t>both/and</a:t>
              </a:r>
            </a:p>
          </p:txBody>
        </p:sp>
      </p:grpSp>
      <p:sp>
        <p:nvSpPr>
          <p:cNvPr id="13" name="TextBox 12">
            <a:extLst>
              <a:ext uri="{FF2B5EF4-FFF2-40B4-BE49-F238E27FC236}">
                <a16:creationId xmlns:a16="http://schemas.microsoft.com/office/drawing/2014/main" id="{E11EB76E-6923-D877-3300-F707D773ACED}"/>
              </a:ext>
            </a:extLst>
          </p:cNvPr>
          <p:cNvSpPr txBox="1"/>
          <p:nvPr/>
        </p:nvSpPr>
        <p:spPr>
          <a:xfrm>
            <a:off x="1219199" y="4058204"/>
            <a:ext cx="9753600" cy="523220"/>
          </a:xfrm>
          <a:prstGeom prst="rect">
            <a:avLst/>
          </a:prstGeom>
          <a:noFill/>
        </p:spPr>
        <p:txBody>
          <a:bodyPr wrap="square" rtlCol="0" anchor="ctr">
            <a:spAutoFit/>
          </a:bodyPr>
          <a:lstStyle/>
          <a:p>
            <a:pPr algn="ctr">
              <a:spcAft>
                <a:spcPts val="1800"/>
              </a:spcAft>
            </a:pPr>
            <a:r>
              <a:rPr lang="en-US" sz="2800" dirty="0"/>
              <a:t>Once a week, </a:t>
            </a:r>
            <a:r>
              <a:rPr lang="en-US" sz="2800" b="1" dirty="0">
                <a:solidFill>
                  <a:schemeClr val="bg1"/>
                </a:solidFill>
                <a:highlight>
                  <a:srgbClr val="627981"/>
                </a:highlight>
              </a:rPr>
              <a:t>Ashwin </a:t>
            </a:r>
            <a:r>
              <a:rPr lang="en-US" sz="2800" b="1" u="sng" dirty="0">
                <a:solidFill>
                  <a:schemeClr val="bg1"/>
                </a:solidFill>
                <a:highlight>
                  <a:srgbClr val="627981"/>
                </a:highlight>
              </a:rPr>
              <a:t>and</a:t>
            </a:r>
            <a:r>
              <a:rPr lang="en-US" sz="2800" b="1" dirty="0">
                <a:solidFill>
                  <a:schemeClr val="bg1"/>
                </a:solidFill>
                <a:highlight>
                  <a:srgbClr val="627981"/>
                </a:highlight>
              </a:rPr>
              <a:t> Cate</a:t>
            </a:r>
            <a:r>
              <a:rPr lang="en-US" sz="2800" dirty="0"/>
              <a:t> work at </a:t>
            </a:r>
            <a:r>
              <a:rPr lang="en-US" sz="2800" b="1" dirty="0">
                <a:solidFill>
                  <a:schemeClr val="bg1"/>
                </a:solidFill>
                <a:highlight>
                  <a:srgbClr val="627981"/>
                </a:highlight>
              </a:rPr>
              <a:t>their</a:t>
            </a:r>
            <a:r>
              <a:rPr lang="en-US" sz="2800" dirty="0"/>
              <a:t> favorite coffee shop.</a:t>
            </a:r>
          </a:p>
        </p:txBody>
      </p:sp>
    </p:spTree>
    <p:extLst>
      <p:ext uri="{BB962C8B-B14F-4D97-AF65-F5344CB8AC3E}">
        <p14:creationId xmlns:p14="http://schemas.microsoft.com/office/powerpoint/2010/main" val="15728466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Agreement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1657892" y="3886200"/>
            <a:ext cx="9314156" cy="954107"/>
          </a:xfrm>
          <a:prstGeom prst="rect">
            <a:avLst/>
          </a:prstGeom>
          <a:noFill/>
        </p:spPr>
        <p:txBody>
          <a:bodyPr wrap="square" rtlCol="0" anchor="ctr">
            <a:spAutoFit/>
          </a:bodyPr>
          <a:lstStyle/>
          <a:p>
            <a:pPr algn="ctr">
              <a:spcAft>
                <a:spcPts val="1800"/>
              </a:spcAft>
            </a:pPr>
            <a:r>
              <a:rPr lang="en-US" sz="2800" b="1" u="sng" dirty="0">
                <a:solidFill>
                  <a:srgbClr val="627981"/>
                </a:solidFill>
              </a:rPr>
              <a:t>Neither</a:t>
            </a:r>
            <a:r>
              <a:rPr lang="en-US" sz="2800" b="1" dirty="0">
                <a:solidFill>
                  <a:srgbClr val="627981"/>
                </a:solidFill>
              </a:rPr>
              <a:t> the movie </a:t>
            </a:r>
            <a:r>
              <a:rPr lang="en-US" sz="2800" b="1" u="sng" dirty="0">
                <a:solidFill>
                  <a:srgbClr val="627981"/>
                </a:solidFill>
              </a:rPr>
              <a:t>nor</a:t>
            </a:r>
            <a:r>
              <a:rPr lang="en-US" sz="2800" b="1" dirty="0">
                <a:solidFill>
                  <a:srgbClr val="627981"/>
                </a:solidFill>
              </a:rPr>
              <a:t> its </a:t>
            </a:r>
            <a:r>
              <a:rPr lang="en-US" sz="2800" b="1" dirty="0">
                <a:solidFill>
                  <a:schemeClr val="bg1"/>
                </a:solidFill>
                <a:highlight>
                  <a:srgbClr val="627981"/>
                </a:highlight>
              </a:rPr>
              <a:t>actors</a:t>
            </a:r>
            <a:r>
              <a:rPr lang="en-US" sz="2800" b="1" dirty="0">
                <a:solidFill>
                  <a:srgbClr val="314C57"/>
                </a:solidFill>
              </a:rPr>
              <a:t> </a:t>
            </a:r>
            <a:r>
              <a:rPr lang="en-US" sz="2800" dirty="0">
                <a:solidFill>
                  <a:srgbClr val="323542"/>
                </a:solidFill>
              </a:rPr>
              <a:t>won the awards for which </a:t>
            </a:r>
            <a:r>
              <a:rPr lang="en-US" sz="2800" b="1" dirty="0">
                <a:solidFill>
                  <a:schemeClr val="bg1"/>
                </a:solidFill>
                <a:highlight>
                  <a:srgbClr val="627981"/>
                </a:highlight>
              </a:rPr>
              <a:t>they</a:t>
            </a:r>
            <a:r>
              <a:rPr lang="en-US" sz="2800" dirty="0">
                <a:solidFill>
                  <a:srgbClr val="323542"/>
                </a:solidFill>
              </a:rPr>
              <a:t> were nominated.</a:t>
            </a:r>
            <a:endParaRPr lang="en-US" sz="2800" b="1" dirty="0">
              <a:solidFill>
                <a:srgbClr val="323542"/>
              </a:solidFill>
            </a:endParaRPr>
          </a:p>
        </p:txBody>
      </p:sp>
      <p:grpSp>
        <p:nvGrpSpPr>
          <p:cNvPr id="10" name="Group 9">
            <a:extLst>
              <a:ext uri="{FF2B5EF4-FFF2-40B4-BE49-F238E27FC236}">
                <a16:creationId xmlns:a16="http://schemas.microsoft.com/office/drawing/2014/main" id="{E0CB61C3-9CFE-E0E5-09EE-BEE01DAAA0ED}"/>
              </a:ext>
            </a:extLst>
          </p:cNvPr>
          <p:cNvGrpSpPr/>
          <p:nvPr/>
        </p:nvGrpSpPr>
        <p:grpSpPr>
          <a:xfrm>
            <a:off x="3581400" y="1427227"/>
            <a:ext cx="5065294" cy="1815882"/>
            <a:chOff x="2993125" y="2982832"/>
            <a:chExt cx="5065294" cy="1815882"/>
          </a:xfrm>
        </p:grpSpPr>
        <p:sp>
          <p:nvSpPr>
            <p:cNvPr id="11" name="TextBox 10">
              <a:extLst>
                <a:ext uri="{FF2B5EF4-FFF2-40B4-BE49-F238E27FC236}">
                  <a16:creationId xmlns:a16="http://schemas.microsoft.com/office/drawing/2014/main" id="{50B27F85-D1F7-13C9-772C-601F338805EF}"/>
                </a:ext>
              </a:extLst>
            </p:cNvPr>
            <p:cNvSpPr txBox="1"/>
            <p:nvPr/>
          </p:nvSpPr>
          <p:spPr>
            <a:xfrm>
              <a:off x="2993125" y="3629163"/>
              <a:ext cx="2733570" cy="523220"/>
            </a:xfrm>
            <a:prstGeom prst="rect">
              <a:avLst/>
            </a:prstGeom>
            <a:noFill/>
          </p:spPr>
          <p:txBody>
            <a:bodyPr wrap="none" rtlCol="0">
              <a:spAutoFit/>
            </a:bodyPr>
            <a:lstStyle/>
            <a:p>
              <a:pPr algn="r"/>
              <a:r>
                <a:rPr lang="en-US" sz="2800" b="1" dirty="0"/>
                <a:t>Singular or plural</a:t>
              </a:r>
            </a:p>
          </p:txBody>
        </p:sp>
        <p:sp>
          <p:nvSpPr>
            <p:cNvPr id="12" name="TextBox 11">
              <a:extLst>
                <a:ext uri="{FF2B5EF4-FFF2-40B4-BE49-F238E27FC236}">
                  <a16:creationId xmlns:a16="http://schemas.microsoft.com/office/drawing/2014/main" id="{08506193-2A59-7479-BA58-D05DC734E024}"/>
                </a:ext>
              </a:extLst>
            </p:cNvPr>
            <p:cNvSpPr txBox="1"/>
            <p:nvPr/>
          </p:nvSpPr>
          <p:spPr>
            <a:xfrm>
              <a:off x="6126480" y="2982832"/>
              <a:ext cx="1931939" cy="1815882"/>
            </a:xfrm>
            <a:prstGeom prst="rect">
              <a:avLst/>
            </a:prstGeom>
            <a:noFill/>
          </p:spPr>
          <p:txBody>
            <a:bodyPr wrap="none" rtlCol="0">
              <a:spAutoFit/>
            </a:bodyPr>
            <a:lstStyle/>
            <a:p>
              <a:r>
                <a:rPr lang="en-US" sz="2800" dirty="0"/>
                <a:t>nor</a:t>
              </a:r>
            </a:p>
            <a:p>
              <a:r>
                <a:rPr lang="en-US" sz="2800" dirty="0"/>
                <a:t>neither/nor</a:t>
              </a:r>
            </a:p>
            <a:p>
              <a:r>
                <a:rPr lang="en-US" sz="2800" dirty="0"/>
                <a:t>or</a:t>
              </a:r>
            </a:p>
            <a:p>
              <a:r>
                <a:rPr lang="en-US" sz="2800" dirty="0"/>
                <a:t>either/or</a:t>
              </a:r>
            </a:p>
          </p:txBody>
        </p:sp>
      </p:grpSp>
    </p:spTree>
    <p:extLst>
      <p:ext uri="{BB962C8B-B14F-4D97-AF65-F5344CB8AC3E}">
        <p14:creationId xmlns:p14="http://schemas.microsoft.com/office/powerpoint/2010/main" val="24549396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algn="ctr"/>
            <a:r>
              <a:rPr lang="en-US" sz="7200" b="1" dirty="0">
                <a:solidFill>
                  <a:prstClr val="white"/>
                </a:solidFill>
                <a:latin typeface="Century Gothic" panose="020B0502020202020204" pitchFamily="34" charset="0"/>
              </a:rPr>
              <a:t>HAWKES</a:t>
            </a:r>
            <a:r>
              <a:rPr lang="en-US" sz="7200" dirty="0">
                <a:solidFill>
                  <a:prstClr val="white"/>
                </a:solidFill>
                <a:latin typeface="Century Gothic" panose="020B0502020202020204" pitchFamily="34" charset="0"/>
              </a:rPr>
              <a:t> LEARNING</a:t>
            </a: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36781385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Lesson Goals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1710559" y="1773621"/>
            <a:ext cx="8694682" cy="830997"/>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Gender</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Number</a:t>
            </a:r>
          </a:p>
        </p:txBody>
      </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Gender</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6" name="Table 7">
            <a:extLst>
              <a:ext uri="{FF2B5EF4-FFF2-40B4-BE49-F238E27FC236}">
                <a16:creationId xmlns:a16="http://schemas.microsoft.com/office/drawing/2014/main" id="{EDC9E65A-FEB1-5F75-EEC4-72D27E6C8E72}"/>
              </a:ext>
            </a:extLst>
          </p:cNvPr>
          <p:cNvGraphicFramePr>
            <a:graphicFrameLocks noGrp="1"/>
          </p:cNvGraphicFramePr>
          <p:nvPr>
            <p:extLst>
              <p:ext uri="{D42A27DB-BD31-4B8C-83A1-F6EECF244321}">
                <p14:modId xmlns:p14="http://schemas.microsoft.com/office/powerpoint/2010/main" val="633758667"/>
              </p:ext>
            </p:extLst>
          </p:nvPr>
        </p:nvGraphicFramePr>
        <p:xfrm>
          <a:off x="1488689" y="2423160"/>
          <a:ext cx="4484846" cy="1554480"/>
        </p:xfrm>
        <a:graphic>
          <a:graphicData uri="http://schemas.openxmlformats.org/drawingml/2006/table">
            <a:tbl>
              <a:tblPr firstRow="1" bandRow="1">
                <a:tableStyleId>{5940675A-B579-460E-94D1-54222C63F5DA}</a:tableStyleId>
              </a:tblPr>
              <a:tblGrid>
                <a:gridCol w="2107406">
                  <a:extLst>
                    <a:ext uri="{9D8B030D-6E8A-4147-A177-3AD203B41FA5}">
                      <a16:colId xmlns:a16="http://schemas.microsoft.com/office/drawing/2014/main" val="1722134751"/>
                    </a:ext>
                  </a:extLst>
                </a:gridCol>
                <a:gridCol w="2377440">
                  <a:extLst>
                    <a:ext uri="{9D8B030D-6E8A-4147-A177-3AD203B41FA5}">
                      <a16:colId xmlns:a16="http://schemas.microsoft.com/office/drawing/2014/main" val="2532329003"/>
                    </a:ext>
                  </a:extLst>
                </a:gridCol>
              </a:tblGrid>
              <a:tr h="495299">
                <a:tc>
                  <a:txBody>
                    <a:bodyPr/>
                    <a:lstStyle/>
                    <a:p>
                      <a:pPr algn="ctr"/>
                      <a:r>
                        <a:rPr lang="en-US" sz="2800" b="1" dirty="0">
                          <a:solidFill>
                            <a:schemeClr val="bg1"/>
                          </a:solidFill>
                        </a:rPr>
                        <a:t>Male</a:t>
                      </a:r>
                    </a:p>
                  </a:txBody>
                  <a:tcPr anchor="ctr">
                    <a:solidFill>
                      <a:srgbClr val="627981"/>
                    </a:solidFill>
                  </a:tcPr>
                </a:tc>
                <a:tc>
                  <a:txBody>
                    <a:bodyPr/>
                    <a:lstStyle/>
                    <a:p>
                      <a:pPr algn="ctr"/>
                      <a:r>
                        <a:rPr lang="en-US" sz="2800" dirty="0"/>
                        <a:t>he</a:t>
                      </a:r>
                    </a:p>
                  </a:txBody>
                  <a:tcPr anchor="ctr">
                    <a:lnR w="28575"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4204322736"/>
                  </a:ext>
                </a:extLst>
              </a:tr>
              <a:tr h="495299">
                <a:tc>
                  <a:txBody>
                    <a:bodyPr/>
                    <a:lstStyle/>
                    <a:p>
                      <a:pPr algn="ctr"/>
                      <a:r>
                        <a:rPr lang="en-US" sz="2800" b="1" dirty="0">
                          <a:solidFill>
                            <a:schemeClr val="bg1"/>
                          </a:solidFill>
                        </a:rPr>
                        <a:t>Female</a:t>
                      </a:r>
                    </a:p>
                  </a:txBody>
                  <a:tcPr anchor="ctr">
                    <a:solidFill>
                      <a:srgbClr val="627981"/>
                    </a:solidFill>
                  </a:tcPr>
                </a:tc>
                <a:tc>
                  <a:txBody>
                    <a:bodyPr/>
                    <a:lstStyle/>
                    <a:p>
                      <a:pPr algn="ctr"/>
                      <a:r>
                        <a:rPr lang="en-US" sz="2800" dirty="0"/>
                        <a:t>she </a:t>
                      </a:r>
                    </a:p>
                  </a:txBody>
                  <a:tcPr anchor="ctr">
                    <a:lnR w="28575"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4111455398"/>
                  </a:ext>
                </a:extLst>
              </a:tr>
              <a:tr h="495299">
                <a:tc>
                  <a:txBody>
                    <a:bodyPr/>
                    <a:lstStyle/>
                    <a:p>
                      <a:pPr algn="ctr"/>
                      <a:r>
                        <a:rPr lang="en-US" sz="2800" b="1" dirty="0">
                          <a:solidFill>
                            <a:schemeClr val="bg1"/>
                          </a:solidFill>
                        </a:rPr>
                        <a:t>Neutral</a:t>
                      </a:r>
                    </a:p>
                  </a:txBody>
                  <a:tcPr anchor="ctr">
                    <a:solidFill>
                      <a:srgbClr val="627981"/>
                    </a:solidFill>
                  </a:tcPr>
                </a:tc>
                <a:tc>
                  <a:txBody>
                    <a:bodyPr/>
                    <a:lstStyle/>
                    <a:p>
                      <a:pPr algn="ctr"/>
                      <a:r>
                        <a:rPr lang="en-US" sz="2800" dirty="0"/>
                        <a:t>they</a:t>
                      </a:r>
                    </a:p>
                  </a:txBody>
                  <a:tcPr anchor="ctr">
                    <a:lnR w="28575"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044179785"/>
                  </a:ext>
                </a:extLst>
              </a:tr>
            </a:tbl>
          </a:graphicData>
        </a:graphic>
      </p:graphicFrame>
    </p:spTree>
    <p:extLst>
      <p:ext uri="{BB962C8B-B14F-4D97-AF65-F5344CB8AC3E}">
        <p14:creationId xmlns:p14="http://schemas.microsoft.com/office/powerpoint/2010/main" val="12660222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Gender</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6" name="Table 7">
            <a:extLst>
              <a:ext uri="{FF2B5EF4-FFF2-40B4-BE49-F238E27FC236}">
                <a16:creationId xmlns:a16="http://schemas.microsoft.com/office/drawing/2014/main" id="{EDC9E65A-FEB1-5F75-EEC4-72D27E6C8E72}"/>
              </a:ext>
            </a:extLst>
          </p:cNvPr>
          <p:cNvGraphicFramePr>
            <a:graphicFrameLocks noGrp="1"/>
          </p:cNvGraphicFramePr>
          <p:nvPr>
            <p:extLst>
              <p:ext uri="{D42A27DB-BD31-4B8C-83A1-F6EECF244321}">
                <p14:modId xmlns:p14="http://schemas.microsoft.com/office/powerpoint/2010/main" val="1374167660"/>
              </p:ext>
            </p:extLst>
          </p:nvPr>
        </p:nvGraphicFramePr>
        <p:xfrm>
          <a:off x="1476137" y="1905000"/>
          <a:ext cx="9239726" cy="2072640"/>
        </p:xfrm>
        <a:graphic>
          <a:graphicData uri="http://schemas.openxmlformats.org/drawingml/2006/table">
            <a:tbl>
              <a:tblPr firstRow="1" bandRow="1">
                <a:tableStyleId>{5940675A-B579-460E-94D1-54222C63F5DA}</a:tableStyleId>
              </a:tblPr>
              <a:tblGrid>
                <a:gridCol w="2107406">
                  <a:extLst>
                    <a:ext uri="{9D8B030D-6E8A-4147-A177-3AD203B41FA5}">
                      <a16:colId xmlns:a16="http://schemas.microsoft.com/office/drawing/2014/main" val="1722134751"/>
                    </a:ext>
                  </a:extLst>
                </a:gridCol>
                <a:gridCol w="2377440">
                  <a:extLst>
                    <a:ext uri="{9D8B030D-6E8A-4147-A177-3AD203B41FA5}">
                      <a16:colId xmlns:a16="http://schemas.microsoft.com/office/drawing/2014/main" val="2532329003"/>
                    </a:ext>
                  </a:extLst>
                </a:gridCol>
                <a:gridCol w="2377440">
                  <a:extLst>
                    <a:ext uri="{9D8B030D-6E8A-4147-A177-3AD203B41FA5}">
                      <a16:colId xmlns:a16="http://schemas.microsoft.com/office/drawing/2014/main" val="283328975"/>
                    </a:ext>
                  </a:extLst>
                </a:gridCol>
                <a:gridCol w="2377440">
                  <a:extLst>
                    <a:ext uri="{9D8B030D-6E8A-4147-A177-3AD203B41FA5}">
                      <a16:colId xmlns:a16="http://schemas.microsoft.com/office/drawing/2014/main" val="355784349"/>
                    </a:ext>
                  </a:extLst>
                </a:gridCol>
              </a:tblGrid>
              <a:tr h="495299">
                <a:tc>
                  <a:txBody>
                    <a:bodyPr/>
                    <a:lstStyle/>
                    <a:p>
                      <a:endParaRPr lang="en-US" sz="2800" dirty="0"/>
                    </a:p>
                  </a:txBody>
                  <a:tcPr>
                    <a:lnL w="12700" cap="flat" cmpd="sng" algn="ctr">
                      <a:noFill/>
                      <a:prstDash val="solid"/>
                      <a:round/>
                      <a:headEnd type="none" w="med" len="med"/>
                      <a:tailEnd type="none" w="med" len="med"/>
                    </a:lnL>
                    <a:lnT w="12700" cap="flat" cmpd="sng" algn="ctr">
                      <a:noFill/>
                      <a:prstDash val="solid"/>
                      <a:round/>
                      <a:headEnd type="none" w="med" len="med"/>
                      <a:tailEnd type="none" w="med" len="med"/>
                    </a:lnT>
                  </a:tcPr>
                </a:tc>
                <a:tc>
                  <a:txBody>
                    <a:bodyPr/>
                    <a:lstStyle/>
                    <a:p>
                      <a:pPr algn="ctr"/>
                      <a:r>
                        <a:rPr lang="en-US" sz="2800" b="1" dirty="0">
                          <a:solidFill>
                            <a:schemeClr val="bg1"/>
                          </a:solidFill>
                        </a:rPr>
                        <a:t>Third Person</a:t>
                      </a:r>
                    </a:p>
                  </a:txBody>
                  <a:tcPr anchor="ctr">
                    <a:lnR w="28575" cap="flat" cmpd="sng" algn="ctr">
                      <a:solidFill>
                        <a:schemeClr val="tx1"/>
                      </a:solidFill>
                      <a:prstDash val="solid"/>
                      <a:round/>
                      <a:headEnd type="none" w="med" len="med"/>
                      <a:tailEnd type="none" w="med" len="med"/>
                    </a:lnR>
                    <a:solidFill>
                      <a:srgbClr val="627981"/>
                    </a:solidFill>
                  </a:tcPr>
                </a:tc>
                <a:tc>
                  <a:txBody>
                    <a:bodyPr/>
                    <a:lstStyle/>
                    <a:p>
                      <a:pPr algn="ctr"/>
                      <a:r>
                        <a:rPr lang="en-US" sz="2800" b="1" dirty="0">
                          <a:solidFill>
                            <a:schemeClr val="bg1"/>
                          </a:solidFill>
                        </a:rPr>
                        <a:t>First Person</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solidFill>
                      <a:srgbClr val="627981"/>
                    </a:solidFill>
                  </a:tcPr>
                </a:tc>
                <a:tc>
                  <a:txBody>
                    <a:bodyPr/>
                    <a:lstStyle/>
                    <a:p>
                      <a:pPr algn="ctr"/>
                      <a:r>
                        <a:rPr lang="en-US" sz="2800" b="1" dirty="0">
                          <a:solidFill>
                            <a:schemeClr val="bg1"/>
                          </a:solidFill>
                        </a:rPr>
                        <a:t>Second Person</a:t>
                      </a:r>
                    </a:p>
                  </a:txBody>
                  <a:tcPr anchor="ctr">
                    <a:lnL w="28575" cap="flat" cmpd="sng" algn="ctr">
                      <a:solidFill>
                        <a:schemeClr val="tx1"/>
                      </a:solidFill>
                      <a:prstDash val="solid"/>
                      <a:round/>
                      <a:headEnd type="none" w="med" len="med"/>
                      <a:tailEnd type="none" w="med" len="med"/>
                    </a:lnL>
                    <a:solidFill>
                      <a:srgbClr val="627981"/>
                    </a:solidFill>
                  </a:tcPr>
                </a:tc>
                <a:extLst>
                  <a:ext uri="{0D108BD9-81ED-4DB2-BD59-A6C34878D82A}">
                    <a16:rowId xmlns:a16="http://schemas.microsoft.com/office/drawing/2014/main" val="242356681"/>
                  </a:ext>
                </a:extLst>
              </a:tr>
              <a:tr h="495299">
                <a:tc>
                  <a:txBody>
                    <a:bodyPr/>
                    <a:lstStyle/>
                    <a:p>
                      <a:pPr algn="ctr"/>
                      <a:r>
                        <a:rPr lang="en-US" sz="2800" b="1" dirty="0">
                          <a:solidFill>
                            <a:schemeClr val="bg1"/>
                          </a:solidFill>
                        </a:rPr>
                        <a:t>Male</a:t>
                      </a:r>
                    </a:p>
                  </a:txBody>
                  <a:tcPr anchor="ctr">
                    <a:solidFill>
                      <a:srgbClr val="627981"/>
                    </a:solidFill>
                  </a:tcPr>
                </a:tc>
                <a:tc>
                  <a:txBody>
                    <a:bodyPr/>
                    <a:lstStyle/>
                    <a:p>
                      <a:pPr algn="ctr"/>
                      <a:r>
                        <a:rPr lang="en-US" sz="2800" dirty="0"/>
                        <a:t>he</a:t>
                      </a:r>
                    </a:p>
                  </a:txBody>
                  <a:tcPr anchor="ctr">
                    <a:lnR w="28575" cap="flat" cmpd="sng" algn="ctr">
                      <a:solidFill>
                        <a:schemeClr val="tx1"/>
                      </a:solidFill>
                      <a:prstDash val="solid"/>
                      <a:round/>
                      <a:headEnd type="none" w="med" len="med"/>
                      <a:tailEnd type="none" w="med" len="med"/>
                    </a:lnR>
                  </a:tcPr>
                </a:tc>
                <a:tc>
                  <a:txBody>
                    <a:bodyPr/>
                    <a:lstStyle/>
                    <a:p>
                      <a:pPr algn="ctr"/>
                      <a:endParaRPr lang="en-US" sz="2800"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tc>
                  <a:txBody>
                    <a:bodyPr/>
                    <a:lstStyle/>
                    <a:p>
                      <a:pPr algn="ctr"/>
                      <a:endParaRPr lang="en-US" sz="2800" dirty="0"/>
                    </a:p>
                  </a:txBody>
                  <a:tcPr anchor="ctr">
                    <a:lnL w="28575"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4204322736"/>
                  </a:ext>
                </a:extLst>
              </a:tr>
              <a:tr h="495299">
                <a:tc>
                  <a:txBody>
                    <a:bodyPr/>
                    <a:lstStyle/>
                    <a:p>
                      <a:pPr algn="ctr"/>
                      <a:r>
                        <a:rPr lang="en-US" sz="2800" b="1" dirty="0">
                          <a:solidFill>
                            <a:schemeClr val="bg1"/>
                          </a:solidFill>
                        </a:rPr>
                        <a:t>Female</a:t>
                      </a:r>
                    </a:p>
                  </a:txBody>
                  <a:tcPr anchor="ctr">
                    <a:solidFill>
                      <a:srgbClr val="627981"/>
                    </a:solidFill>
                  </a:tcPr>
                </a:tc>
                <a:tc>
                  <a:txBody>
                    <a:bodyPr/>
                    <a:lstStyle/>
                    <a:p>
                      <a:pPr algn="ctr"/>
                      <a:r>
                        <a:rPr lang="en-US" sz="2800" dirty="0"/>
                        <a:t>she </a:t>
                      </a:r>
                    </a:p>
                  </a:txBody>
                  <a:tcPr anchor="ctr">
                    <a:lnR w="28575" cap="flat" cmpd="sng" algn="ctr">
                      <a:solidFill>
                        <a:schemeClr val="tx1"/>
                      </a:solidFill>
                      <a:prstDash val="solid"/>
                      <a:round/>
                      <a:headEnd type="none" w="med" len="med"/>
                      <a:tailEnd type="none" w="med" len="med"/>
                    </a:lnR>
                  </a:tcPr>
                </a:tc>
                <a:tc>
                  <a:txBody>
                    <a:bodyPr/>
                    <a:lstStyle/>
                    <a:p>
                      <a:pPr algn="ctr"/>
                      <a:endParaRPr lang="en-US" sz="2800" dirty="0"/>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tc>
                  <a:txBody>
                    <a:bodyPr/>
                    <a:lstStyle/>
                    <a:p>
                      <a:pPr algn="ctr"/>
                      <a:endParaRPr lang="en-US" sz="2800" dirty="0"/>
                    </a:p>
                  </a:txBody>
                  <a:tcPr anchor="ctr">
                    <a:lnL w="28575"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4111455398"/>
                  </a:ext>
                </a:extLst>
              </a:tr>
              <a:tr h="495299">
                <a:tc>
                  <a:txBody>
                    <a:bodyPr/>
                    <a:lstStyle/>
                    <a:p>
                      <a:pPr algn="ctr"/>
                      <a:r>
                        <a:rPr lang="en-US" sz="2800" b="1" dirty="0">
                          <a:solidFill>
                            <a:schemeClr val="bg1"/>
                          </a:solidFill>
                        </a:rPr>
                        <a:t>Neutral</a:t>
                      </a:r>
                    </a:p>
                  </a:txBody>
                  <a:tcPr anchor="ctr">
                    <a:solidFill>
                      <a:srgbClr val="627981"/>
                    </a:solidFill>
                  </a:tcPr>
                </a:tc>
                <a:tc>
                  <a:txBody>
                    <a:bodyPr/>
                    <a:lstStyle/>
                    <a:p>
                      <a:pPr algn="ctr"/>
                      <a:r>
                        <a:rPr lang="en-US" sz="2800" dirty="0"/>
                        <a:t>they</a:t>
                      </a:r>
                    </a:p>
                  </a:txBody>
                  <a:tcPr anchor="ctr">
                    <a:lnR w="28575" cap="flat" cmpd="sng" algn="ctr">
                      <a:solidFill>
                        <a:schemeClr val="tx1"/>
                      </a:solidFill>
                      <a:prstDash val="solid"/>
                      <a:round/>
                      <a:headEnd type="none" w="med" len="med"/>
                      <a:tailEnd type="none" w="med" len="med"/>
                    </a:lnR>
                  </a:tcPr>
                </a:tc>
                <a:tc>
                  <a:txBody>
                    <a:bodyPr/>
                    <a:lstStyle/>
                    <a:p>
                      <a:pPr algn="ctr"/>
                      <a:r>
                        <a:rPr lang="en-US" sz="2800" dirty="0"/>
                        <a:t>I</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tc>
                  <a:txBody>
                    <a:bodyPr/>
                    <a:lstStyle/>
                    <a:p>
                      <a:pPr algn="ctr"/>
                      <a:r>
                        <a:rPr lang="en-US" sz="2800" dirty="0"/>
                        <a:t>you</a:t>
                      </a:r>
                    </a:p>
                  </a:txBody>
                  <a:tcPr anchor="ctr">
                    <a:lnL w="28575"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044179785"/>
                  </a:ext>
                </a:extLst>
              </a:tr>
            </a:tbl>
          </a:graphicData>
        </a:graphic>
      </p:graphicFrame>
    </p:spTree>
    <p:extLst>
      <p:ext uri="{BB962C8B-B14F-4D97-AF65-F5344CB8AC3E}">
        <p14:creationId xmlns:p14="http://schemas.microsoft.com/office/powerpoint/2010/main" val="5458456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Gender</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3429000" y="2057400"/>
            <a:ext cx="7713786" cy="584775"/>
          </a:xfrm>
          <a:prstGeom prst="rect">
            <a:avLst/>
          </a:prstGeom>
          <a:noFill/>
        </p:spPr>
        <p:txBody>
          <a:bodyPr wrap="square" rtlCol="0" anchor="ctr">
            <a:spAutoFit/>
          </a:bodyPr>
          <a:lstStyle/>
          <a:p>
            <a:pPr>
              <a:spcAft>
                <a:spcPts val="1800"/>
              </a:spcAft>
            </a:pPr>
            <a:r>
              <a:rPr lang="en-US" sz="3200" dirty="0"/>
              <a:t>The new </a:t>
            </a:r>
            <a:r>
              <a:rPr lang="en-US" sz="3200" b="1" dirty="0">
                <a:solidFill>
                  <a:schemeClr val="bg1"/>
                </a:solidFill>
                <a:highlight>
                  <a:srgbClr val="627981"/>
                </a:highlight>
              </a:rPr>
              <a:t>father</a:t>
            </a:r>
            <a:r>
              <a:rPr lang="en-US" sz="3200" dirty="0"/>
              <a:t> was excited to hold </a:t>
            </a:r>
            <a:r>
              <a:rPr lang="en-US" sz="3200" b="1" dirty="0">
                <a:solidFill>
                  <a:schemeClr val="bg1"/>
                </a:solidFill>
                <a:highlight>
                  <a:srgbClr val="627981"/>
                </a:highlight>
              </a:rPr>
              <a:t>his</a:t>
            </a:r>
            <a:r>
              <a:rPr lang="en-US" sz="3200" dirty="0"/>
              <a:t> baby.</a:t>
            </a:r>
          </a:p>
        </p:txBody>
      </p:sp>
      <p:sp>
        <p:nvSpPr>
          <p:cNvPr id="2" name="TextBox 1">
            <a:extLst>
              <a:ext uri="{FF2B5EF4-FFF2-40B4-BE49-F238E27FC236}">
                <a16:creationId xmlns:a16="http://schemas.microsoft.com/office/drawing/2014/main" id="{4FE61A1F-5CD0-A2D5-E57F-079A1D975D7F}"/>
              </a:ext>
            </a:extLst>
          </p:cNvPr>
          <p:cNvSpPr txBox="1"/>
          <p:nvPr/>
        </p:nvSpPr>
        <p:spPr>
          <a:xfrm>
            <a:off x="1881188" y="2057400"/>
            <a:ext cx="1160586" cy="584775"/>
          </a:xfrm>
          <a:prstGeom prst="rect">
            <a:avLst/>
          </a:prstGeom>
          <a:noFill/>
        </p:spPr>
        <p:txBody>
          <a:bodyPr wrap="square" rtlCol="0" anchor="ctr">
            <a:spAutoFit/>
          </a:bodyPr>
          <a:lstStyle/>
          <a:p>
            <a:pPr algn="r">
              <a:spcAft>
                <a:spcPts val="1800"/>
              </a:spcAft>
            </a:pPr>
            <a:r>
              <a:rPr lang="en-US" sz="3200" b="1" dirty="0"/>
              <a:t>Male</a:t>
            </a:r>
          </a:p>
        </p:txBody>
      </p:sp>
      <p:sp>
        <p:nvSpPr>
          <p:cNvPr id="3" name="TextBox 2">
            <a:extLst>
              <a:ext uri="{FF2B5EF4-FFF2-40B4-BE49-F238E27FC236}">
                <a16:creationId xmlns:a16="http://schemas.microsoft.com/office/drawing/2014/main" id="{9EEE71CF-007D-72EB-D673-54980852FA66}"/>
              </a:ext>
            </a:extLst>
          </p:cNvPr>
          <p:cNvSpPr txBox="1"/>
          <p:nvPr/>
        </p:nvSpPr>
        <p:spPr>
          <a:xfrm>
            <a:off x="1576388" y="3443161"/>
            <a:ext cx="1465386" cy="584775"/>
          </a:xfrm>
          <a:prstGeom prst="rect">
            <a:avLst/>
          </a:prstGeom>
          <a:noFill/>
        </p:spPr>
        <p:txBody>
          <a:bodyPr wrap="square" rtlCol="0" anchor="ctr">
            <a:spAutoFit/>
          </a:bodyPr>
          <a:lstStyle/>
          <a:p>
            <a:pPr algn="r">
              <a:spcAft>
                <a:spcPts val="1800"/>
              </a:spcAft>
            </a:pPr>
            <a:r>
              <a:rPr lang="en-US" sz="3200" b="1" dirty="0"/>
              <a:t>Female</a:t>
            </a:r>
          </a:p>
        </p:txBody>
      </p:sp>
      <p:sp>
        <p:nvSpPr>
          <p:cNvPr id="4" name="TextBox 3">
            <a:extLst>
              <a:ext uri="{FF2B5EF4-FFF2-40B4-BE49-F238E27FC236}">
                <a16:creationId xmlns:a16="http://schemas.microsoft.com/office/drawing/2014/main" id="{0F1C2AAF-E25D-0266-5A0C-4D03026A43FE}"/>
              </a:ext>
            </a:extLst>
          </p:cNvPr>
          <p:cNvSpPr txBox="1"/>
          <p:nvPr/>
        </p:nvSpPr>
        <p:spPr>
          <a:xfrm>
            <a:off x="3429000" y="3416580"/>
            <a:ext cx="7713786" cy="584775"/>
          </a:xfrm>
          <a:prstGeom prst="rect">
            <a:avLst/>
          </a:prstGeom>
          <a:noFill/>
        </p:spPr>
        <p:txBody>
          <a:bodyPr wrap="square" rtlCol="0" anchor="ctr">
            <a:spAutoFit/>
          </a:bodyPr>
          <a:lstStyle/>
          <a:p>
            <a:pPr>
              <a:spcAft>
                <a:spcPts val="1800"/>
              </a:spcAft>
            </a:pPr>
            <a:r>
              <a:rPr lang="en-US" sz="3200" dirty="0"/>
              <a:t>My </a:t>
            </a:r>
            <a:r>
              <a:rPr lang="en-US" sz="3200" b="1" dirty="0">
                <a:solidFill>
                  <a:schemeClr val="bg1"/>
                </a:solidFill>
                <a:highlight>
                  <a:srgbClr val="627981"/>
                </a:highlight>
              </a:rPr>
              <a:t>sister</a:t>
            </a:r>
            <a:r>
              <a:rPr lang="en-US" sz="3200" dirty="0"/>
              <a:t> is launching </a:t>
            </a:r>
            <a:r>
              <a:rPr lang="en-US" sz="3200" b="1" dirty="0">
                <a:solidFill>
                  <a:schemeClr val="bg1"/>
                </a:solidFill>
                <a:highlight>
                  <a:srgbClr val="627981"/>
                </a:highlight>
              </a:rPr>
              <a:t>her</a:t>
            </a:r>
            <a:r>
              <a:rPr lang="en-US" sz="3200" dirty="0"/>
              <a:t> online store.</a:t>
            </a:r>
          </a:p>
        </p:txBody>
      </p:sp>
    </p:spTree>
    <p:extLst>
      <p:ext uri="{BB962C8B-B14F-4D97-AF65-F5344CB8AC3E}">
        <p14:creationId xmlns:p14="http://schemas.microsoft.com/office/powerpoint/2010/main" val="2978222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Gender</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1477107" y="2590800"/>
            <a:ext cx="9237786" cy="584775"/>
          </a:xfrm>
          <a:prstGeom prst="rect">
            <a:avLst/>
          </a:prstGeom>
          <a:noFill/>
        </p:spPr>
        <p:txBody>
          <a:bodyPr wrap="square" rtlCol="0" anchor="ctr">
            <a:spAutoFit/>
          </a:bodyPr>
          <a:lstStyle/>
          <a:p>
            <a:pPr algn="ctr">
              <a:spcAft>
                <a:spcPts val="1800"/>
              </a:spcAft>
            </a:pPr>
            <a:r>
              <a:rPr lang="en-US" sz="3200" dirty="0"/>
              <a:t>The </a:t>
            </a:r>
            <a:r>
              <a:rPr lang="en-US" sz="3200" b="1" dirty="0">
                <a:solidFill>
                  <a:schemeClr val="bg1"/>
                </a:solidFill>
                <a:highlight>
                  <a:srgbClr val="627981"/>
                </a:highlight>
              </a:rPr>
              <a:t>author</a:t>
            </a:r>
            <a:r>
              <a:rPr lang="en-US" sz="3200" dirty="0"/>
              <a:t> signed several hundred copies of </a:t>
            </a:r>
            <a:r>
              <a:rPr lang="en-US" sz="3200" b="1" dirty="0">
                <a:solidFill>
                  <a:schemeClr val="bg1"/>
                </a:solidFill>
                <a:highlight>
                  <a:srgbClr val="627981"/>
                </a:highlight>
              </a:rPr>
              <a:t>her</a:t>
            </a:r>
            <a:r>
              <a:rPr lang="en-US" sz="3200" dirty="0"/>
              <a:t> book.</a:t>
            </a:r>
          </a:p>
        </p:txBody>
      </p:sp>
    </p:spTree>
    <p:extLst>
      <p:ext uri="{BB962C8B-B14F-4D97-AF65-F5344CB8AC3E}">
        <p14:creationId xmlns:p14="http://schemas.microsoft.com/office/powerpoint/2010/main" val="26342086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Gender</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1013183" y="2057400"/>
            <a:ext cx="10165633" cy="523220"/>
          </a:xfrm>
          <a:prstGeom prst="rect">
            <a:avLst/>
          </a:prstGeom>
          <a:noFill/>
        </p:spPr>
        <p:txBody>
          <a:bodyPr wrap="square" rtlCol="0" anchor="ctr">
            <a:spAutoFit/>
          </a:bodyPr>
          <a:lstStyle/>
          <a:p>
            <a:pPr>
              <a:spcAft>
                <a:spcPts val="1800"/>
              </a:spcAft>
            </a:pPr>
            <a:r>
              <a:rPr lang="en-US" sz="2800" dirty="0">
                <a:solidFill>
                  <a:srgbClr val="323542"/>
                </a:solidFill>
              </a:rPr>
              <a:t>When a </a:t>
            </a:r>
            <a:r>
              <a:rPr lang="en-US" sz="2800" b="1" dirty="0">
                <a:solidFill>
                  <a:schemeClr val="bg1"/>
                </a:solidFill>
                <a:highlight>
                  <a:srgbClr val="627981"/>
                </a:highlight>
              </a:rPr>
              <a:t>singer</a:t>
            </a:r>
            <a:r>
              <a:rPr lang="en-US" sz="2800" dirty="0">
                <a:solidFill>
                  <a:srgbClr val="323542"/>
                </a:solidFill>
              </a:rPr>
              <a:t> warms up, </a:t>
            </a:r>
            <a:r>
              <a:rPr lang="en-US" sz="2800" b="1" dirty="0">
                <a:solidFill>
                  <a:schemeClr val="bg1"/>
                </a:solidFill>
                <a:highlight>
                  <a:srgbClr val="627981"/>
                </a:highlight>
              </a:rPr>
              <a:t>he or she</a:t>
            </a:r>
            <a:r>
              <a:rPr lang="en-US" sz="2800" dirty="0">
                <a:solidFill>
                  <a:schemeClr val="bg1"/>
                </a:solidFill>
              </a:rPr>
              <a:t> </a:t>
            </a:r>
            <a:r>
              <a:rPr lang="en-US" sz="2800" dirty="0">
                <a:solidFill>
                  <a:srgbClr val="323542"/>
                </a:solidFill>
              </a:rPr>
              <a:t>will often recite tongue twisters.</a:t>
            </a:r>
          </a:p>
        </p:txBody>
      </p:sp>
    </p:spTree>
    <p:extLst>
      <p:ext uri="{BB962C8B-B14F-4D97-AF65-F5344CB8AC3E}">
        <p14:creationId xmlns:p14="http://schemas.microsoft.com/office/powerpoint/2010/main" val="10571288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Gender</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1013183" y="2057400"/>
            <a:ext cx="10165633" cy="523220"/>
          </a:xfrm>
          <a:prstGeom prst="rect">
            <a:avLst/>
          </a:prstGeom>
          <a:noFill/>
        </p:spPr>
        <p:txBody>
          <a:bodyPr wrap="square" rtlCol="0" anchor="ctr">
            <a:spAutoFit/>
          </a:bodyPr>
          <a:lstStyle/>
          <a:p>
            <a:pPr>
              <a:spcAft>
                <a:spcPts val="1800"/>
              </a:spcAft>
            </a:pPr>
            <a:r>
              <a:rPr lang="en-US" sz="2800" dirty="0">
                <a:solidFill>
                  <a:srgbClr val="323542"/>
                </a:solidFill>
              </a:rPr>
              <a:t>When a </a:t>
            </a:r>
            <a:r>
              <a:rPr lang="en-US" sz="2800" b="1" dirty="0">
                <a:solidFill>
                  <a:schemeClr val="bg1"/>
                </a:solidFill>
                <a:highlight>
                  <a:srgbClr val="627981"/>
                </a:highlight>
              </a:rPr>
              <a:t>singer</a:t>
            </a:r>
            <a:r>
              <a:rPr lang="en-US" sz="2800" dirty="0">
                <a:solidFill>
                  <a:srgbClr val="323542"/>
                </a:solidFill>
              </a:rPr>
              <a:t> warms up, </a:t>
            </a:r>
            <a:r>
              <a:rPr lang="en-US" sz="2800" b="1" dirty="0">
                <a:solidFill>
                  <a:schemeClr val="bg1"/>
                </a:solidFill>
                <a:highlight>
                  <a:srgbClr val="627981"/>
                </a:highlight>
              </a:rPr>
              <a:t>he or she</a:t>
            </a:r>
            <a:r>
              <a:rPr lang="en-US" sz="2800" dirty="0">
                <a:solidFill>
                  <a:schemeClr val="bg1"/>
                </a:solidFill>
              </a:rPr>
              <a:t> </a:t>
            </a:r>
            <a:r>
              <a:rPr lang="en-US" sz="2800" dirty="0">
                <a:solidFill>
                  <a:srgbClr val="323542"/>
                </a:solidFill>
              </a:rPr>
              <a:t>will often recite tongue twisters.</a:t>
            </a:r>
          </a:p>
        </p:txBody>
      </p:sp>
      <p:sp>
        <p:nvSpPr>
          <p:cNvPr id="9" name="TextBox 8">
            <a:extLst>
              <a:ext uri="{FF2B5EF4-FFF2-40B4-BE49-F238E27FC236}">
                <a16:creationId xmlns:a16="http://schemas.microsoft.com/office/drawing/2014/main" id="{06D2334C-8DB5-036F-2A63-156074CACBA0}"/>
              </a:ext>
            </a:extLst>
          </p:cNvPr>
          <p:cNvSpPr txBox="1"/>
          <p:nvPr/>
        </p:nvSpPr>
        <p:spPr>
          <a:xfrm>
            <a:off x="1013183" y="2976891"/>
            <a:ext cx="10165633" cy="523220"/>
          </a:xfrm>
          <a:prstGeom prst="rect">
            <a:avLst/>
          </a:prstGeom>
          <a:noFill/>
        </p:spPr>
        <p:txBody>
          <a:bodyPr wrap="square" rtlCol="0" anchor="ctr">
            <a:spAutoFit/>
          </a:bodyPr>
          <a:lstStyle/>
          <a:p>
            <a:pPr>
              <a:spcAft>
                <a:spcPts val="1800"/>
              </a:spcAft>
            </a:pPr>
            <a:r>
              <a:rPr lang="en-US" sz="2800" dirty="0">
                <a:solidFill>
                  <a:srgbClr val="323542"/>
                </a:solidFill>
              </a:rPr>
              <a:t>When a </a:t>
            </a:r>
            <a:r>
              <a:rPr lang="en-US" sz="2800" b="1" dirty="0">
                <a:solidFill>
                  <a:schemeClr val="bg1"/>
                </a:solidFill>
                <a:highlight>
                  <a:srgbClr val="627981"/>
                </a:highlight>
              </a:rPr>
              <a:t>singer</a:t>
            </a:r>
            <a:r>
              <a:rPr lang="en-US" sz="2800" dirty="0">
                <a:solidFill>
                  <a:srgbClr val="323542"/>
                </a:solidFill>
              </a:rPr>
              <a:t> warms up, </a:t>
            </a:r>
            <a:r>
              <a:rPr lang="en-US" sz="2800" b="1" dirty="0">
                <a:solidFill>
                  <a:schemeClr val="bg1"/>
                </a:solidFill>
                <a:highlight>
                  <a:srgbClr val="627981"/>
                </a:highlight>
              </a:rPr>
              <a:t>they</a:t>
            </a:r>
            <a:r>
              <a:rPr lang="en-US" sz="2800" dirty="0">
                <a:solidFill>
                  <a:srgbClr val="323542"/>
                </a:solidFill>
              </a:rPr>
              <a:t> will often recite tongue twisters.</a:t>
            </a:r>
          </a:p>
        </p:txBody>
      </p:sp>
    </p:spTree>
    <p:extLst>
      <p:ext uri="{BB962C8B-B14F-4D97-AF65-F5344CB8AC3E}">
        <p14:creationId xmlns:p14="http://schemas.microsoft.com/office/powerpoint/2010/main" val="38759236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Gender</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1013183" y="2057400"/>
            <a:ext cx="10165633" cy="523220"/>
          </a:xfrm>
          <a:prstGeom prst="rect">
            <a:avLst/>
          </a:prstGeom>
          <a:noFill/>
        </p:spPr>
        <p:txBody>
          <a:bodyPr wrap="square" rtlCol="0" anchor="ctr">
            <a:spAutoFit/>
          </a:bodyPr>
          <a:lstStyle/>
          <a:p>
            <a:pPr>
              <a:spcAft>
                <a:spcPts val="1800"/>
              </a:spcAft>
            </a:pPr>
            <a:r>
              <a:rPr lang="en-US" sz="2800" dirty="0">
                <a:solidFill>
                  <a:srgbClr val="323542"/>
                </a:solidFill>
              </a:rPr>
              <a:t>When a </a:t>
            </a:r>
            <a:r>
              <a:rPr lang="en-US" sz="2800" b="1" dirty="0">
                <a:solidFill>
                  <a:schemeClr val="bg1"/>
                </a:solidFill>
                <a:highlight>
                  <a:srgbClr val="627981"/>
                </a:highlight>
              </a:rPr>
              <a:t>singer</a:t>
            </a:r>
            <a:r>
              <a:rPr lang="en-US" sz="2800" dirty="0">
                <a:solidFill>
                  <a:srgbClr val="323542"/>
                </a:solidFill>
              </a:rPr>
              <a:t> warms up, </a:t>
            </a:r>
            <a:r>
              <a:rPr lang="en-US" sz="2800" b="1" dirty="0">
                <a:solidFill>
                  <a:schemeClr val="bg1"/>
                </a:solidFill>
                <a:highlight>
                  <a:srgbClr val="627981"/>
                </a:highlight>
              </a:rPr>
              <a:t>he or she</a:t>
            </a:r>
            <a:r>
              <a:rPr lang="en-US" sz="2800" dirty="0">
                <a:solidFill>
                  <a:schemeClr val="bg1"/>
                </a:solidFill>
              </a:rPr>
              <a:t> </a:t>
            </a:r>
            <a:r>
              <a:rPr lang="en-US" sz="2800" dirty="0">
                <a:solidFill>
                  <a:srgbClr val="323542"/>
                </a:solidFill>
              </a:rPr>
              <a:t>will often recite tongue twisters.</a:t>
            </a:r>
          </a:p>
        </p:txBody>
      </p:sp>
      <p:sp>
        <p:nvSpPr>
          <p:cNvPr id="9" name="TextBox 8">
            <a:extLst>
              <a:ext uri="{FF2B5EF4-FFF2-40B4-BE49-F238E27FC236}">
                <a16:creationId xmlns:a16="http://schemas.microsoft.com/office/drawing/2014/main" id="{06D2334C-8DB5-036F-2A63-156074CACBA0}"/>
              </a:ext>
            </a:extLst>
          </p:cNvPr>
          <p:cNvSpPr txBox="1"/>
          <p:nvPr/>
        </p:nvSpPr>
        <p:spPr>
          <a:xfrm>
            <a:off x="1013183" y="2976891"/>
            <a:ext cx="10165633" cy="523220"/>
          </a:xfrm>
          <a:prstGeom prst="rect">
            <a:avLst/>
          </a:prstGeom>
          <a:noFill/>
        </p:spPr>
        <p:txBody>
          <a:bodyPr wrap="square" rtlCol="0" anchor="ctr">
            <a:spAutoFit/>
          </a:bodyPr>
          <a:lstStyle/>
          <a:p>
            <a:pPr>
              <a:spcAft>
                <a:spcPts val="1800"/>
              </a:spcAft>
            </a:pPr>
            <a:r>
              <a:rPr lang="en-US" sz="2800" dirty="0">
                <a:solidFill>
                  <a:srgbClr val="323542"/>
                </a:solidFill>
              </a:rPr>
              <a:t>When a </a:t>
            </a:r>
            <a:r>
              <a:rPr lang="en-US" sz="2800" b="1" dirty="0">
                <a:solidFill>
                  <a:schemeClr val="bg1"/>
                </a:solidFill>
                <a:highlight>
                  <a:srgbClr val="627981"/>
                </a:highlight>
              </a:rPr>
              <a:t>singer</a:t>
            </a:r>
            <a:r>
              <a:rPr lang="en-US" sz="2800" dirty="0">
                <a:solidFill>
                  <a:srgbClr val="323542"/>
                </a:solidFill>
              </a:rPr>
              <a:t> warms up, </a:t>
            </a:r>
            <a:r>
              <a:rPr lang="en-US" sz="2800" b="1" dirty="0">
                <a:solidFill>
                  <a:schemeClr val="bg1"/>
                </a:solidFill>
                <a:highlight>
                  <a:srgbClr val="627981"/>
                </a:highlight>
              </a:rPr>
              <a:t>they</a:t>
            </a:r>
            <a:r>
              <a:rPr lang="en-US" sz="2800" dirty="0">
                <a:solidFill>
                  <a:srgbClr val="323542"/>
                </a:solidFill>
              </a:rPr>
              <a:t> will often recite tongue twisters.</a:t>
            </a:r>
          </a:p>
        </p:txBody>
      </p:sp>
      <p:sp>
        <p:nvSpPr>
          <p:cNvPr id="11" name="TextBox 10">
            <a:extLst>
              <a:ext uri="{FF2B5EF4-FFF2-40B4-BE49-F238E27FC236}">
                <a16:creationId xmlns:a16="http://schemas.microsoft.com/office/drawing/2014/main" id="{747560A7-6819-5ED9-4061-041DF173ED7B}"/>
              </a:ext>
            </a:extLst>
          </p:cNvPr>
          <p:cNvSpPr txBox="1"/>
          <p:nvPr/>
        </p:nvSpPr>
        <p:spPr>
          <a:xfrm>
            <a:off x="1295400" y="3896382"/>
            <a:ext cx="10165633" cy="523220"/>
          </a:xfrm>
          <a:prstGeom prst="rect">
            <a:avLst/>
          </a:prstGeom>
          <a:noFill/>
        </p:spPr>
        <p:txBody>
          <a:bodyPr wrap="square" rtlCol="0" anchor="ctr">
            <a:spAutoFit/>
          </a:bodyPr>
          <a:lstStyle/>
          <a:p>
            <a:pPr>
              <a:spcAft>
                <a:spcPts val="1800"/>
              </a:spcAft>
            </a:pPr>
            <a:r>
              <a:rPr lang="en-US" sz="2800" dirty="0">
                <a:solidFill>
                  <a:srgbClr val="323542"/>
                </a:solidFill>
              </a:rPr>
              <a:t>When </a:t>
            </a:r>
            <a:r>
              <a:rPr lang="en-US" sz="2800" b="1" dirty="0">
                <a:solidFill>
                  <a:schemeClr val="bg1"/>
                </a:solidFill>
                <a:highlight>
                  <a:srgbClr val="627981"/>
                </a:highlight>
              </a:rPr>
              <a:t>singers</a:t>
            </a:r>
            <a:r>
              <a:rPr lang="en-US" sz="2800" dirty="0">
                <a:solidFill>
                  <a:srgbClr val="323542"/>
                </a:solidFill>
              </a:rPr>
              <a:t> warm up, </a:t>
            </a:r>
            <a:r>
              <a:rPr lang="en-US" sz="2800" b="1" dirty="0">
                <a:solidFill>
                  <a:schemeClr val="bg1"/>
                </a:solidFill>
                <a:highlight>
                  <a:srgbClr val="627981"/>
                </a:highlight>
              </a:rPr>
              <a:t>they</a:t>
            </a:r>
            <a:r>
              <a:rPr lang="en-US" sz="2800" dirty="0">
                <a:solidFill>
                  <a:srgbClr val="323542"/>
                </a:solidFill>
              </a:rPr>
              <a:t> will often recite tongue twisters.</a:t>
            </a:r>
          </a:p>
        </p:txBody>
      </p:sp>
    </p:spTree>
    <p:extLst>
      <p:ext uri="{BB962C8B-B14F-4D97-AF65-F5344CB8AC3E}">
        <p14:creationId xmlns:p14="http://schemas.microsoft.com/office/powerpoint/2010/main" val="10186599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1654</TotalTime>
  <Words>1320</Words>
  <Application>Microsoft Office PowerPoint</Application>
  <PresentationFormat>Widescreen</PresentationFormat>
  <Paragraphs>169</Paragraphs>
  <Slides>19</Slides>
  <Notes>19</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19</vt:i4>
      </vt:variant>
    </vt:vector>
  </HeadingPairs>
  <TitlesOfParts>
    <vt:vector size="27" baseType="lpstr">
      <vt:lpstr>Arial</vt:lpstr>
      <vt:lpstr>Calibri</vt:lpstr>
      <vt:lpstr>Calibri Light</vt:lpstr>
      <vt:lpstr>Century Gothic</vt:lpstr>
      <vt:lpstr>Times New Roman</vt:lpstr>
      <vt:lpstr>Office Theme</vt:lpstr>
      <vt:lpstr>1_Office Theme</vt:lpstr>
      <vt:lpstr>2_Office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Catherine Pressimone Beckowski</dc:creator>
  <cp:lastModifiedBy>Caitlin Edahl</cp:lastModifiedBy>
  <cp:revision>10</cp:revision>
  <dcterms:created xsi:type="dcterms:W3CDTF">2015-07-07T19:39:15Z</dcterms:created>
  <dcterms:modified xsi:type="dcterms:W3CDTF">2023-04-04T22:00:08Z</dcterms:modified>
</cp:coreProperties>
</file>