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84" r:id="rId2"/>
    <p:sldMasterId id="2147483696" r:id="rId3"/>
  </p:sldMasterIdLst>
  <p:notesMasterIdLst>
    <p:notesMasterId r:id="rId25"/>
  </p:notesMasterIdLst>
  <p:sldIdLst>
    <p:sldId id="293" r:id="rId4"/>
    <p:sldId id="351" r:id="rId5"/>
    <p:sldId id="259" r:id="rId6"/>
    <p:sldId id="260" r:id="rId7"/>
    <p:sldId id="358" r:id="rId8"/>
    <p:sldId id="359" r:id="rId9"/>
    <p:sldId id="360" r:id="rId10"/>
    <p:sldId id="364" r:id="rId11"/>
    <p:sldId id="371" r:id="rId12"/>
    <p:sldId id="365" r:id="rId13"/>
    <p:sldId id="367" r:id="rId14"/>
    <p:sldId id="366" r:id="rId15"/>
    <p:sldId id="262" r:id="rId16"/>
    <p:sldId id="352" r:id="rId17"/>
    <p:sldId id="264" r:id="rId18"/>
    <p:sldId id="368" r:id="rId19"/>
    <p:sldId id="268" r:id="rId20"/>
    <p:sldId id="266" r:id="rId21"/>
    <p:sldId id="370" r:id="rId22"/>
    <p:sldId id="354" r:id="rId23"/>
    <p:sldId id="270"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86546"/>
    <a:srgbClr val="CCA49C"/>
    <a:srgbClr val="314C5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248" autoAdjust="0"/>
    <p:restoredTop sz="79369" autoAdjust="0"/>
  </p:normalViewPr>
  <p:slideViewPr>
    <p:cSldViewPr>
      <p:cViewPr varScale="1">
        <p:scale>
          <a:sx n="74" d="100"/>
          <a:sy n="74" d="100"/>
        </p:scale>
        <p:origin x="1670" y="5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8D3043-9D8F-4FA8-A518-E601DD40ACA9}" type="datetimeFigureOut">
              <a:rPr lang="en-US" smtClean="0"/>
              <a:t>3/31/2023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6953FF1-0AD7-41F6-B055-2B93BEA53B39}" type="slidenum">
              <a:rPr lang="en-US" smtClean="0"/>
              <a:t>‹#›</a:t>
            </a:fld>
            <a:endParaRPr lang="en-US"/>
          </a:p>
        </p:txBody>
      </p:sp>
    </p:spTree>
    <p:extLst>
      <p:ext uri="{BB962C8B-B14F-4D97-AF65-F5344CB8AC3E}">
        <p14:creationId xmlns:p14="http://schemas.microsoft.com/office/powerpoint/2010/main" val="1672130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Pronoun Reference and Case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6953FF1-0AD7-41F6-B055-2B93BEA53B39}" type="slidenum">
              <a:rPr lang="en-US" smtClean="0"/>
              <a:t>1</a:t>
            </a:fld>
            <a:endParaRPr lang="en-US"/>
          </a:p>
        </p:txBody>
      </p:sp>
    </p:spTree>
    <p:extLst>
      <p:ext uri="{BB962C8B-B14F-4D97-AF65-F5344CB8AC3E}">
        <p14:creationId xmlns:p14="http://schemas.microsoft.com/office/powerpoint/2010/main" val="21990041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Last, possessive pronouns can function as objects of prepositions and verbs, similar to objective-case pronouns. Here’s an example of each usage: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Object of a preposition: Most volunteers have gotten their event passes, but Nate is still waiting for his.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“His” is the object of the preposition “for” and indicates that one of the event passes belongs to Nate.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6953FF1-0AD7-41F6-B055-2B93BEA53B39}" type="slidenum">
              <a:rPr lang="en-US" smtClean="0"/>
              <a:t>10</a:t>
            </a:fld>
            <a:endParaRPr lang="en-US"/>
          </a:p>
        </p:txBody>
      </p:sp>
    </p:spTree>
    <p:extLst>
      <p:ext uri="{BB962C8B-B14F-4D97-AF65-F5344CB8AC3E}">
        <p14:creationId xmlns:p14="http://schemas.microsoft.com/office/powerpoint/2010/main" val="36653592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Direct object: The tickets were in high demand, so we sold ours online.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“Ours” is the direct object of the verb “sold” and indicates the speakers’ ownership of the tickets.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6953FF1-0AD7-41F6-B055-2B93BEA53B39}" type="slidenum">
              <a:rPr lang="en-US" smtClean="0"/>
              <a:t>11</a:t>
            </a:fld>
            <a:endParaRPr lang="en-US"/>
          </a:p>
        </p:txBody>
      </p:sp>
    </p:spTree>
    <p:extLst>
      <p:ext uri="{BB962C8B-B14F-4D97-AF65-F5344CB8AC3E}">
        <p14:creationId xmlns:p14="http://schemas.microsoft.com/office/powerpoint/2010/main" val="15670894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Indirect object: When we carved jack-o-lanterns, Andy gave his a mustache.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“His” is the indirect object of the direct object “mustache.” Additionally, “his” indicates that one of the jack-o-lanterns belonged to Andy.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6953FF1-0AD7-41F6-B055-2B93BEA53B39}" type="slidenum">
              <a:rPr lang="en-US" smtClean="0"/>
              <a:t>12</a:t>
            </a:fld>
            <a:endParaRPr lang="en-US"/>
          </a:p>
        </p:txBody>
      </p:sp>
    </p:spTree>
    <p:extLst>
      <p:ext uri="{BB962C8B-B14F-4D97-AF65-F5344CB8AC3E}">
        <p14:creationId xmlns:p14="http://schemas.microsoft.com/office/powerpoint/2010/main" val="9039247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“Who” and “whom” are relative pronouns, not personal pronouns, but they also have case. “Who” is subjective and “whom” is objective. Here’s an example: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Who made these cookies?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“Who” is the subject of this sentence. Now consider this example: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You sent the bill to whom?</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Here, “whom” is the object of the preposition “to.”</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6953FF1-0AD7-41F6-B055-2B93BEA53B39}" type="slidenum">
              <a:rPr lang="en-US" smtClean="0"/>
              <a:t>13</a:t>
            </a:fld>
            <a:endParaRPr lang="en-US"/>
          </a:p>
        </p:txBody>
      </p:sp>
    </p:spTree>
    <p:extLst>
      <p:ext uri="{BB962C8B-B14F-4D97-AF65-F5344CB8AC3E}">
        <p14:creationId xmlns:p14="http://schemas.microsoft.com/office/powerpoint/2010/main" val="10760583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Last, let’s cover using correct pronoun reference. Generally, a personal pronoun must refer to a clear antecedent–the word or word group that the pronoun renames.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One common issue with pronoun reference is when there’s no clear antecedent, like this: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When the concert began, they jumped up and began cheering.</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Without context, this sentence is confusing because the pronoun “they” has no antecedent. Who was cheering? Here’s one possible revision, which replaces “they” with the noun “fans.”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When the concert began, fans jumped up and began cheering.</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6953FF1-0AD7-41F6-B055-2B93BEA53B39}" type="slidenum">
              <a:rPr lang="en-US" smtClean="0"/>
              <a:t>14</a:t>
            </a:fld>
            <a:endParaRPr lang="en-US"/>
          </a:p>
        </p:txBody>
      </p:sp>
    </p:spTree>
    <p:extLst>
      <p:ext uri="{BB962C8B-B14F-4D97-AF65-F5344CB8AC3E}">
        <p14:creationId xmlns:p14="http://schemas.microsoft.com/office/powerpoint/2010/main" val="32795663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Another pronoun commonly used without an antecedent is “it.” Consider this sentence: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Of all the options, it seemed best.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We have no way of knowing what noun the pronoun “it” is referring to.</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6953FF1-0AD7-41F6-B055-2B93BEA53B39}" type="slidenum">
              <a:rPr lang="en-US" smtClean="0"/>
              <a:t>15</a:t>
            </a:fld>
            <a:endParaRPr lang="en-US"/>
          </a:p>
        </p:txBody>
      </p:sp>
    </p:spTree>
    <p:extLst>
      <p:ext uri="{BB962C8B-B14F-4D97-AF65-F5344CB8AC3E}">
        <p14:creationId xmlns:p14="http://schemas.microsoft.com/office/powerpoint/2010/main" val="36235835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Replacing it with a specific noun, like “surrender” would make the sentence clearer: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Of all the options, surrender seemed best.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6953FF1-0AD7-41F6-B055-2B93BEA53B39}" type="slidenum">
              <a:rPr lang="en-US" smtClean="0"/>
              <a:t>16</a:t>
            </a:fld>
            <a:endParaRPr lang="en-US"/>
          </a:p>
        </p:txBody>
      </p:sp>
    </p:spTree>
    <p:extLst>
      <p:ext uri="{BB962C8B-B14F-4D97-AF65-F5344CB8AC3E}">
        <p14:creationId xmlns:p14="http://schemas.microsoft.com/office/powerpoint/2010/main" val="3770803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Finally, the antecedent should typically be a noun or another pronoun, not an adjective.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 stopped by Alex’s house, but he wasn’t home.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According to some grammar guides, this sentence is incorrect because the possessive adjective “Alex’s” can’t be the antecedent of the pronoun “he.” However, most people would still understand this sentence. Ultimately, clear pronoun reference, and grammar in general, is less about following a strict set of rules and more about helping your audience understand your meaning.</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6953FF1-0AD7-41F6-B055-2B93BEA53B39}" type="slidenum">
              <a:rPr lang="en-US" smtClean="0"/>
              <a:t>17</a:t>
            </a:fld>
            <a:endParaRPr lang="en-US"/>
          </a:p>
        </p:txBody>
      </p:sp>
    </p:spTree>
    <p:extLst>
      <p:ext uri="{BB962C8B-B14F-4D97-AF65-F5344CB8AC3E}">
        <p14:creationId xmlns:p14="http://schemas.microsoft.com/office/powerpoint/2010/main" val="311123308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Pronoun reference can also be affected when there are multiple possible antecedents. Consider this sentence: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Zainab mentioned to Jamie that she had spinach in her teeth.</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Who had spinach in her teeth, Zainab or Jamie?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6953FF1-0AD7-41F6-B055-2B93BEA53B39}" type="slidenum">
              <a:rPr lang="en-US" smtClean="0"/>
              <a:t>18</a:t>
            </a:fld>
            <a:endParaRPr lang="en-US"/>
          </a:p>
        </p:txBody>
      </p:sp>
    </p:spTree>
    <p:extLst>
      <p:ext uri="{BB962C8B-B14F-4D97-AF65-F5344CB8AC3E}">
        <p14:creationId xmlns:p14="http://schemas.microsoft.com/office/powerpoint/2010/main" val="112765540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Consider rewriting the sentence to clarify: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Zainab mentioned the spinach in Jamie’s teeth right away.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6953FF1-0AD7-41F6-B055-2B93BEA53B39}" type="slidenum">
              <a:rPr lang="en-US" smtClean="0"/>
              <a:t>19</a:t>
            </a:fld>
            <a:endParaRPr lang="en-US"/>
          </a:p>
        </p:txBody>
      </p:sp>
    </p:spTree>
    <p:extLst>
      <p:ext uri="{BB962C8B-B14F-4D97-AF65-F5344CB8AC3E}">
        <p14:creationId xmlns:p14="http://schemas.microsoft.com/office/powerpoint/2010/main" val="6372889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This video will review how to identify pronoun case and use clear pronoun reference.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6953FF1-0AD7-41F6-B055-2B93BEA53B39}" type="slidenum">
              <a:rPr lang="en-US" smtClean="0"/>
              <a:t>2</a:t>
            </a:fld>
            <a:endParaRPr lang="en-US"/>
          </a:p>
        </p:txBody>
      </p:sp>
    </p:spTree>
    <p:extLst>
      <p:ext uri="{BB962C8B-B14F-4D97-AF65-F5344CB8AC3E}">
        <p14:creationId xmlns:p14="http://schemas.microsoft.com/office/powerpoint/2010/main" val="115615483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Finally, antecedents can be implied, which means they don’t appear in a sentence. This is often true for the antecedents of first- and second-person pronouns, like “I” and “you.” Here’s an example: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We watched the finale episode last night.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speakers are the implied antecedents of the first-person pronoun “we.”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6953FF1-0AD7-41F6-B055-2B93BEA53B39}" type="slidenum">
              <a:rPr lang="en-US" smtClean="0"/>
              <a:t>20</a:t>
            </a:fld>
            <a:endParaRPr lang="en-US"/>
          </a:p>
        </p:txBody>
      </p:sp>
    </p:spTree>
    <p:extLst>
      <p:ext uri="{BB962C8B-B14F-4D97-AF65-F5344CB8AC3E}">
        <p14:creationId xmlns:p14="http://schemas.microsoft.com/office/powerpoint/2010/main" val="9874152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a:effectLst/>
                <a:latin typeface="Times New Roman" panose="02020603050405020304" pitchFamily="18" charset="0"/>
                <a:ea typeface="Calibri" panose="020F0502020204030204" pitchFamily="34" charset="0"/>
                <a:cs typeface="Times New Roman" panose="02020603050405020304" pitchFamily="18" charset="0"/>
              </a:rPr>
              <a:t>Awareness of pronoun case and reference are key aspects of clear communication.</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6953FF1-0AD7-41F6-B055-2B93BEA53B39}" type="slidenum">
              <a:rPr lang="en-US" smtClean="0"/>
              <a:t>21</a:t>
            </a:fld>
            <a:endParaRPr lang="en-US"/>
          </a:p>
        </p:txBody>
      </p:sp>
    </p:spTree>
    <p:extLst>
      <p:ext uri="{BB962C8B-B14F-4D97-AF65-F5344CB8AC3E}">
        <p14:creationId xmlns:p14="http://schemas.microsoft.com/office/powerpoint/2010/main" val="30533526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Personal pronouns have three main functions, or cases: subjective-case pronouns act as subjects; objective-case pronouns act as direct objects, indirect objects, or objects of prepositions; and possessive-case pronouns show possession.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6953FF1-0AD7-41F6-B055-2B93BEA53B39}" type="slidenum">
              <a:rPr lang="en-US" smtClean="0"/>
              <a:t>3</a:t>
            </a:fld>
            <a:endParaRPr lang="en-US"/>
          </a:p>
        </p:txBody>
      </p:sp>
    </p:spTree>
    <p:extLst>
      <p:ext uri="{BB962C8B-B14F-4D97-AF65-F5344CB8AC3E}">
        <p14:creationId xmlns:p14="http://schemas.microsoft.com/office/powerpoint/2010/main" val="28163657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Subjective-case pronouns function as subjects. Here’s an example: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They arrived fifteen minutes late.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Here, the pronoun “they” is the subject of the sentence.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6953FF1-0AD7-41F6-B055-2B93BEA53B39}" type="slidenum">
              <a:rPr lang="en-US" smtClean="0"/>
              <a:t>4</a:t>
            </a:fld>
            <a:endParaRPr lang="en-US"/>
          </a:p>
        </p:txBody>
      </p:sp>
    </p:spTree>
    <p:extLst>
      <p:ext uri="{BB962C8B-B14F-4D97-AF65-F5344CB8AC3E}">
        <p14:creationId xmlns:p14="http://schemas.microsoft.com/office/powerpoint/2010/main" val="15094838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An objective-case pronoun can function as an object of a preposition or as a direct or indirect object of a verb. Consider this example: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Seagulls perched next to them.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Here, the pronoun “them” is objective; it’s the object of the preposition “to.”</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6953FF1-0AD7-41F6-B055-2B93BEA53B39}" type="slidenum">
              <a:rPr lang="en-US" smtClean="0"/>
              <a:t>5</a:t>
            </a:fld>
            <a:endParaRPr lang="en-US"/>
          </a:p>
        </p:txBody>
      </p:sp>
    </p:spTree>
    <p:extLst>
      <p:ext uri="{BB962C8B-B14F-4D97-AF65-F5344CB8AC3E}">
        <p14:creationId xmlns:p14="http://schemas.microsoft.com/office/powerpoint/2010/main" val="42792879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Objective pronouns can also function as direct objects of verbs.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security guard will walk him to the door.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pronoun “him” is the direct object that receives the verb “walk.”</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6953FF1-0AD7-41F6-B055-2B93BEA53B39}" type="slidenum">
              <a:rPr lang="en-US" smtClean="0"/>
              <a:t>6</a:t>
            </a:fld>
            <a:endParaRPr lang="en-US"/>
          </a:p>
        </p:txBody>
      </p:sp>
    </p:spTree>
    <p:extLst>
      <p:ext uri="{BB962C8B-B14F-4D97-AF65-F5344CB8AC3E}">
        <p14:creationId xmlns:p14="http://schemas.microsoft.com/office/powerpoint/2010/main" val="22346661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Last, objective pronouns can be indirect objects, like this: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waiter gave her a free dessert.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pronoun “her” is the indirect object that receives “dessert.”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6953FF1-0AD7-41F6-B055-2B93BEA53B39}" type="slidenum">
              <a:rPr lang="en-US" smtClean="0"/>
              <a:t>7</a:t>
            </a:fld>
            <a:endParaRPr lang="en-US"/>
          </a:p>
        </p:txBody>
      </p:sp>
    </p:spTree>
    <p:extLst>
      <p:ext uri="{BB962C8B-B14F-4D97-AF65-F5344CB8AC3E}">
        <p14:creationId xmlns:p14="http://schemas.microsoft.com/office/powerpoint/2010/main" val="12496393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Possessive pronouns show ownership, and they can also function as adjectives. Consider this sentence: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My leg has fallen asleep.</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Here, the pronoun “my” functions as an adjective that modifies “leg” and indicates that it belongs to the speaker.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6953FF1-0AD7-41F6-B055-2B93BEA53B39}" type="slidenum">
              <a:rPr lang="en-US" smtClean="0"/>
              <a:t>8</a:t>
            </a:fld>
            <a:endParaRPr lang="en-US"/>
          </a:p>
        </p:txBody>
      </p:sp>
    </p:spTree>
    <p:extLst>
      <p:ext uri="{BB962C8B-B14F-4D97-AF65-F5344CB8AC3E}">
        <p14:creationId xmlns:p14="http://schemas.microsoft.com/office/powerpoint/2010/main" val="1049550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Possessive pronouns can also function as subjects, as in this sentence: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Theirs was the only menu with fried chicken.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possessive pronoun “theirs” is the subject of this sentence and indicates that the menu belongs to an unnamed group.</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6953FF1-0AD7-41F6-B055-2B93BEA53B39}" type="slidenum">
              <a:rPr lang="en-US" smtClean="0"/>
              <a:t>9</a:t>
            </a:fld>
            <a:endParaRPr lang="en-US"/>
          </a:p>
        </p:txBody>
      </p:sp>
    </p:spTree>
    <p:extLst>
      <p:ext uri="{BB962C8B-B14F-4D97-AF65-F5344CB8AC3E}">
        <p14:creationId xmlns:p14="http://schemas.microsoft.com/office/powerpoint/2010/main" val="27678794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088DB6-5F92-43FA-8355-29E4923642F2}" type="datetimeFigureOut">
              <a:rPr lang="en-US" smtClean="0"/>
              <a:t>3/31/2023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C96756-0237-4DC5-8682-587B36711D44}" type="slidenum">
              <a:rPr lang="en-US" smtClean="0"/>
              <a:t>‹#›</a:t>
            </a:fld>
            <a:endParaRPr lang="en-US"/>
          </a:p>
        </p:txBody>
      </p:sp>
    </p:spTree>
    <p:extLst>
      <p:ext uri="{BB962C8B-B14F-4D97-AF65-F5344CB8AC3E}">
        <p14:creationId xmlns:p14="http://schemas.microsoft.com/office/powerpoint/2010/main" val="35649369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088DB6-5F92-43FA-8355-29E4923642F2}" type="datetimeFigureOut">
              <a:rPr lang="en-US" smtClean="0"/>
              <a:t>3/31/2023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C96756-0237-4DC5-8682-587B36711D44}" type="slidenum">
              <a:rPr lang="en-US" smtClean="0"/>
              <a:t>‹#›</a:t>
            </a:fld>
            <a:endParaRPr lang="en-US"/>
          </a:p>
        </p:txBody>
      </p:sp>
    </p:spTree>
    <p:extLst>
      <p:ext uri="{BB962C8B-B14F-4D97-AF65-F5344CB8AC3E}">
        <p14:creationId xmlns:p14="http://schemas.microsoft.com/office/powerpoint/2010/main" val="13993286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088DB6-5F92-43FA-8355-29E4923642F2}" type="datetimeFigureOut">
              <a:rPr lang="en-US" smtClean="0"/>
              <a:t>3/31/2023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C96756-0237-4DC5-8682-587B36711D44}" type="slidenum">
              <a:rPr lang="en-US" smtClean="0"/>
              <a:t>‹#›</a:t>
            </a:fld>
            <a:endParaRPr lang="en-US"/>
          </a:p>
        </p:txBody>
      </p:sp>
    </p:spTree>
    <p:extLst>
      <p:ext uri="{BB962C8B-B14F-4D97-AF65-F5344CB8AC3E}">
        <p14:creationId xmlns:p14="http://schemas.microsoft.com/office/powerpoint/2010/main" val="41556504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3/31/2023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83533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3/31/2023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104178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3/31/2023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402303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solidFill>
                  <a:prstClr val="black">
                    <a:tint val="75000"/>
                  </a:prstClr>
                </a:solidFill>
              </a:rPr>
              <a:pPr/>
              <a:t>3/31/2023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787166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solidFill>
                  <a:prstClr val="black">
                    <a:tint val="75000"/>
                  </a:prstClr>
                </a:solidFill>
              </a:rPr>
              <a:pPr/>
              <a:t>3/31/2023</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111635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solidFill>
                  <a:prstClr val="black">
                    <a:tint val="75000"/>
                  </a:prstClr>
                </a:solidFill>
              </a:rPr>
              <a:pPr/>
              <a:t>3/31/2023</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483196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solidFill>
                  <a:prstClr val="black">
                    <a:tint val="75000"/>
                  </a:prstClr>
                </a:solidFill>
              </a:rPr>
              <a:pPr/>
              <a:t>3/31/2023</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573619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solidFill>
                  <a:prstClr val="black">
                    <a:tint val="75000"/>
                  </a:prstClr>
                </a:solidFill>
              </a:rPr>
              <a:pPr/>
              <a:t>3/31/2023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633467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088DB6-5F92-43FA-8355-29E4923642F2}" type="datetimeFigureOut">
              <a:rPr lang="en-US" smtClean="0"/>
              <a:t>3/31/2023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C96756-0237-4DC5-8682-587B36711D44}" type="slidenum">
              <a:rPr lang="en-US" smtClean="0"/>
              <a:t>‹#›</a:t>
            </a:fld>
            <a:endParaRPr lang="en-US"/>
          </a:p>
        </p:txBody>
      </p:sp>
    </p:spTree>
    <p:extLst>
      <p:ext uri="{BB962C8B-B14F-4D97-AF65-F5344CB8AC3E}">
        <p14:creationId xmlns:p14="http://schemas.microsoft.com/office/powerpoint/2010/main" val="341815787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solidFill>
                  <a:prstClr val="black">
                    <a:tint val="75000"/>
                  </a:prstClr>
                </a:solidFill>
              </a:rPr>
              <a:pPr/>
              <a:t>3/31/2023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53302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3/31/2023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4708441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3/31/2023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1827729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3/31/2023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07554135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3/31/2023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55903605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3/31/2023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71022870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3/31/2023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5273810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3/31/2023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9362764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3/31/2023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7960599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3/31/2023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12178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088DB6-5F92-43FA-8355-29E4923642F2}" type="datetimeFigureOut">
              <a:rPr lang="en-US" smtClean="0"/>
              <a:t>3/31/2023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C96756-0237-4DC5-8682-587B36711D44}" type="slidenum">
              <a:rPr lang="en-US" smtClean="0"/>
              <a:t>‹#›</a:t>
            </a:fld>
            <a:endParaRPr lang="en-US"/>
          </a:p>
        </p:txBody>
      </p:sp>
    </p:spTree>
    <p:extLst>
      <p:ext uri="{BB962C8B-B14F-4D97-AF65-F5344CB8AC3E}">
        <p14:creationId xmlns:p14="http://schemas.microsoft.com/office/powerpoint/2010/main" val="80419908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3/31/2023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0459434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3/31/2023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412916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3/31/2023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514812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3/31/2023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48750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088DB6-5F92-43FA-8355-29E4923642F2}" type="datetimeFigureOut">
              <a:rPr lang="en-US" smtClean="0"/>
              <a:t>3/31/2023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C96756-0237-4DC5-8682-587B36711D44}" type="slidenum">
              <a:rPr lang="en-US" smtClean="0"/>
              <a:t>‹#›</a:t>
            </a:fld>
            <a:endParaRPr lang="en-US"/>
          </a:p>
        </p:txBody>
      </p:sp>
    </p:spTree>
    <p:extLst>
      <p:ext uri="{BB962C8B-B14F-4D97-AF65-F5344CB8AC3E}">
        <p14:creationId xmlns:p14="http://schemas.microsoft.com/office/powerpoint/2010/main" val="2170018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088DB6-5F92-43FA-8355-29E4923642F2}" type="datetimeFigureOut">
              <a:rPr lang="en-US" smtClean="0"/>
              <a:t>3/31/2023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1C96756-0237-4DC5-8682-587B36711D44}" type="slidenum">
              <a:rPr lang="en-US" smtClean="0"/>
              <a:t>‹#›</a:t>
            </a:fld>
            <a:endParaRPr lang="en-US"/>
          </a:p>
        </p:txBody>
      </p:sp>
    </p:spTree>
    <p:extLst>
      <p:ext uri="{BB962C8B-B14F-4D97-AF65-F5344CB8AC3E}">
        <p14:creationId xmlns:p14="http://schemas.microsoft.com/office/powerpoint/2010/main" val="31700877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088DB6-5F92-43FA-8355-29E4923642F2}" type="datetimeFigureOut">
              <a:rPr lang="en-US" smtClean="0"/>
              <a:t>3/31/2023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1C96756-0237-4DC5-8682-587B36711D44}" type="slidenum">
              <a:rPr lang="en-US" smtClean="0"/>
              <a:t>‹#›</a:t>
            </a:fld>
            <a:endParaRPr lang="en-US"/>
          </a:p>
        </p:txBody>
      </p:sp>
    </p:spTree>
    <p:extLst>
      <p:ext uri="{BB962C8B-B14F-4D97-AF65-F5344CB8AC3E}">
        <p14:creationId xmlns:p14="http://schemas.microsoft.com/office/powerpoint/2010/main" val="1654806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088DB6-5F92-43FA-8355-29E4923642F2}" type="datetimeFigureOut">
              <a:rPr lang="en-US" smtClean="0"/>
              <a:t>3/31/2023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1C96756-0237-4DC5-8682-587B36711D44}" type="slidenum">
              <a:rPr lang="en-US" smtClean="0"/>
              <a:t>‹#›</a:t>
            </a:fld>
            <a:endParaRPr lang="en-US"/>
          </a:p>
        </p:txBody>
      </p:sp>
    </p:spTree>
    <p:extLst>
      <p:ext uri="{BB962C8B-B14F-4D97-AF65-F5344CB8AC3E}">
        <p14:creationId xmlns:p14="http://schemas.microsoft.com/office/powerpoint/2010/main" val="19633981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088DB6-5F92-43FA-8355-29E4923642F2}" type="datetimeFigureOut">
              <a:rPr lang="en-US" smtClean="0"/>
              <a:t>3/31/2023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C96756-0237-4DC5-8682-587B36711D44}" type="slidenum">
              <a:rPr lang="en-US" smtClean="0"/>
              <a:t>‹#›</a:t>
            </a:fld>
            <a:endParaRPr lang="en-US"/>
          </a:p>
        </p:txBody>
      </p:sp>
    </p:spTree>
    <p:extLst>
      <p:ext uri="{BB962C8B-B14F-4D97-AF65-F5344CB8AC3E}">
        <p14:creationId xmlns:p14="http://schemas.microsoft.com/office/powerpoint/2010/main" val="2427891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088DB6-5F92-43FA-8355-29E4923642F2}" type="datetimeFigureOut">
              <a:rPr lang="en-US" smtClean="0"/>
              <a:t>3/31/2023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C96756-0237-4DC5-8682-587B36711D44}" type="slidenum">
              <a:rPr lang="en-US" smtClean="0"/>
              <a:t>‹#›</a:t>
            </a:fld>
            <a:endParaRPr lang="en-US"/>
          </a:p>
        </p:txBody>
      </p:sp>
    </p:spTree>
    <p:extLst>
      <p:ext uri="{BB962C8B-B14F-4D97-AF65-F5344CB8AC3E}">
        <p14:creationId xmlns:p14="http://schemas.microsoft.com/office/powerpoint/2010/main" val="13769483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088DB6-5F92-43FA-8355-29E4923642F2}" type="datetimeFigureOut">
              <a:rPr lang="en-US" smtClean="0"/>
              <a:t>3/31/2023</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C96756-0237-4DC5-8682-587B36711D44}" type="slidenum">
              <a:rPr lang="en-US" smtClean="0"/>
              <a:t>‹#›</a:t>
            </a:fld>
            <a:endParaRPr lang="en-US"/>
          </a:p>
        </p:txBody>
      </p:sp>
    </p:spTree>
    <p:extLst>
      <p:ext uri="{BB962C8B-B14F-4D97-AF65-F5344CB8AC3E}">
        <p14:creationId xmlns:p14="http://schemas.microsoft.com/office/powerpoint/2010/main" val="23213160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088DB6-5F92-43FA-8355-29E4923642F2}" type="datetimeFigureOut">
              <a:rPr lang="en-US" smtClean="0"/>
              <a:t>3/31/2023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C96756-0237-4DC5-8682-587B36711D44}" type="slidenum">
              <a:rPr lang="en-US" smtClean="0"/>
              <a:t>‹#›</a:t>
            </a:fld>
            <a:endParaRPr lang="en-US"/>
          </a:p>
        </p:txBody>
      </p:sp>
    </p:spTree>
    <p:extLst>
      <p:ext uri="{BB962C8B-B14F-4D97-AF65-F5344CB8AC3E}">
        <p14:creationId xmlns:p14="http://schemas.microsoft.com/office/powerpoint/2010/main" val="184846382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3/31/2023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5791453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1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sp>
        <p:nvSpPr>
          <p:cNvPr id="9" name="TextBox 8"/>
          <p:cNvSpPr txBox="1"/>
          <p:nvPr/>
        </p:nvSpPr>
        <p:spPr>
          <a:xfrm>
            <a:off x="952500" y="2618119"/>
            <a:ext cx="10287000" cy="92333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Pronoun Reference and Case</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153273"/>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Identify Pronoun Case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 name="Group 2">
            <a:extLst>
              <a:ext uri="{FF2B5EF4-FFF2-40B4-BE49-F238E27FC236}">
                <a16:creationId xmlns:a16="http://schemas.microsoft.com/office/drawing/2014/main" id="{3091D798-2239-D74A-B9CE-FC15B32207D5}"/>
              </a:ext>
            </a:extLst>
          </p:cNvPr>
          <p:cNvGrpSpPr/>
          <p:nvPr/>
        </p:nvGrpSpPr>
        <p:grpSpPr>
          <a:xfrm>
            <a:off x="1600200" y="1981200"/>
            <a:ext cx="9677399" cy="954107"/>
            <a:chOff x="2385643" y="2906648"/>
            <a:chExt cx="9677399" cy="954107"/>
          </a:xfrm>
        </p:grpSpPr>
        <p:sp>
          <p:nvSpPr>
            <p:cNvPr id="10" name="TextBox 9">
              <a:extLst>
                <a:ext uri="{FF2B5EF4-FFF2-40B4-BE49-F238E27FC236}">
                  <a16:creationId xmlns:a16="http://schemas.microsoft.com/office/drawing/2014/main" id="{6D851F0A-3FCE-0D9A-6778-92019AE736BE}"/>
                </a:ext>
              </a:extLst>
            </p:cNvPr>
            <p:cNvSpPr txBox="1"/>
            <p:nvPr/>
          </p:nvSpPr>
          <p:spPr>
            <a:xfrm>
              <a:off x="2385643" y="2906648"/>
              <a:ext cx="1900397" cy="954107"/>
            </a:xfrm>
            <a:prstGeom prst="rect">
              <a:avLst/>
            </a:prstGeom>
            <a:noFill/>
          </p:spPr>
          <p:txBody>
            <a:bodyPr wrap="square" rtlCol="0" anchor="ctr">
              <a:spAutoFit/>
            </a:bodyPr>
            <a:lstStyle/>
            <a:p>
              <a:pPr algn="r">
                <a:spcAft>
                  <a:spcPts val="1800"/>
                </a:spcAft>
              </a:pPr>
              <a:r>
                <a:rPr lang="en-US" sz="2800" b="1" dirty="0">
                  <a:solidFill>
                    <a:srgbClr val="386546"/>
                  </a:solidFill>
                </a:rPr>
                <a:t>Object of preposition</a:t>
              </a:r>
              <a:endParaRPr lang="en-US" sz="2800" b="1" dirty="0">
                <a:solidFill>
                  <a:srgbClr val="323542"/>
                </a:solidFill>
              </a:endParaRPr>
            </a:p>
          </p:txBody>
        </p:sp>
        <p:sp>
          <p:nvSpPr>
            <p:cNvPr id="12" name="TextBox 11">
              <a:extLst>
                <a:ext uri="{FF2B5EF4-FFF2-40B4-BE49-F238E27FC236}">
                  <a16:creationId xmlns:a16="http://schemas.microsoft.com/office/drawing/2014/main" id="{8154780A-1444-4AD7-C0B2-9BB22F14E045}"/>
                </a:ext>
              </a:extLst>
            </p:cNvPr>
            <p:cNvSpPr txBox="1"/>
            <p:nvPr/>
          </p:nvSpPr>
          <p:spPr>
            <a:xfrm>
              <a:off x="4648199" y="2906648"/>
              <a:ext cx="7414843" cy="954107"/>
            </a:xfrm>
            <a:prstGeom prst="rect">
              <a:avLst/>
            </a:prstGeom>
            <a:noFill/>
          </p:spPr>
          <p:txBody>
            <a:bodyPr wrap="square" rtlCol="0" anchor="ctr">
              <a:spAutoFit/>
            </a:bodyPr>
            <a:lstStyle/>
            <a:p>
              <a:pPr>
                <a:spcAft>
                  <a:spcPts val="1800"/>
                </a:spcAft>
              </a:pPr>
              <a:r>
                <a:rPr lang="en-US" sz="2800" dirty="0"/>
                <a:t>Most volunteers have gotten their passes, but Nate is still waiting </a:t>
              </a:r>
              <a:r>
                <a:rPr lang="en-US" sz="2800" u="sng" dirty="0"/>
                <a:t>for</a:t>
              </a:r>
              <a:r>
                <a:rPr lang="en-US" sz="2800" dirty="0"/>
                <a:t> </a:t>
              </a:r>
              <a:r>
                <a:rPr lang="en-US" sz="2800" b="1" dirty="0">
                  <a:solidFill>
                    <a:schemeClr val="bg1"/>
                  </a:solidFill>
                  <a:highlight>
                    <a:srgbClr val="386546"/>
                  </a:highlight>
                </a:rPr>
                <a:t>his</a:t>
              </a:r>
              <a:r>
                <a:rPr lang="en-US" sz="2800" dirty="0"/>
                <a:t>.</a:t>
              </a:r>
            </a:p>
          </p:txBody>
        </p:sp>
      </p:grpSp>
      <p:sp>
        <p:nvSpPr>
          <p:cNvPr id="7" name="TextBox 6">
            <a:extLst>
              <a:ext uri="{FF2B5EF4-FFF2-40B4-BE49-F238E27FC236}">
                <a16:creationId xmlns:a16="http://schemas.microsoft.com/office/drawing/2014/main" id="{7A9B84F4-CBE3-DD80-F5DB-B0A7BC74FDE6}"/>
              </a:ext>
            </a:extLst>
          </p:cNvPr>
          <p:cNvSpPr txBox="1"/>
          <p:nvPr/>
        </p:nvSpPr>
        <p:spPr>
          <a:xfrm>
            <a:off x="4935100" y="1229260"/>
            <a:ext cx="2321799" cy="584775"/>
          </a:xfrm>
          <a:prstGeom prst="rect">
            <a:avLst/>
          </a:prstGeom>
          <a:noFill/>
        </p:spPr>
        <p:txBody>
          <a:bodyPr wrap="square" rtlCol="0" anchor="ctr">
            <a:spAutoFit/>
          </a:bodyPr>
          <a:lstStyle/>
          <a:p>
            <a:pPr algn="ctr">
              <a:spcAft>
                <a:spcPts val="1800"/>
              </a:spcAft>
            </a:pPr>
            <a:r>
              <a:rPr lang="en-US" sz="3200" b="1" dirty="0"/>
              <a:t>Possessive</a:t>
            </a:r>
          </a:p>
        </p:txBody>
      </p:sp>
    </p:spTree>
    <p:extLst>
      <p:ext uri="{BB962C8B-B14F-4D97-AF65-F5344CB8AC3E}">
        <p14:creationId xmlns:p14="http://schemas.microsoft.com/office/powerpoint/2010/main" val="14558512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153273"/>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Identify Pronoun Case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 name="Group 2">
            <a:extLst>
              <a:ext uri="{FF2B5EF4-FFF2-40B4-BE49-F238E27FC236}">
                <a16:creationId xmlns:a16="http://schemas.microsoft.com/office/drawing/2014/main" id="{3091D798-2239-D74A-B9CE-FC15B32207D5}"/>
              </a:ext>
            </a:extLst>
          </p:cNvPr>
          <p:cNvGrpSpPr/>
          <p:nvPr/>
        </p:nvGrpSpPr>
        <p:grpSpPr>
          <a:xfrm>
            <a:off x="1600200" y="1981200"/>
            <a:ext cx="9677399" cy="954107"/>
            <a:chOff x="2385643" y="2906648"/>
            <a:chExt cx="9677399" cy="954107"/>
          </a:xfrm>
        </p:grpSpPr>
        <p:sp>
          <p:nvSpPr>
            <p:cNvPr id="10" name="TextBox 9">
              <a:extLst>
                <a:ext uri="{FF2B5EF4-FFF2-40B4-BE49-F238E27FC236}">
                  <a16:creationId xmlns:a16="http://schemas.microsoft.com/office/drawing/2014/main" id="{6D851F0A-3FCE-0D9A-6778-92019AE736BE}"/>
                </a:ext>
              </a:extLst>
            </p:cNvPr>
            <p:cNvSpPr txBox="1"/>
            <p:nvPr/>
          </p:nvSpPr>
          <p:spPr>
            <a:xfrm>
              <a:off x="2385643" y="2906648"/>
              <a:ext cx="1900397" cy="954107"/>
            </a:xfrm>
            <a:prstGeom prst="rect">
              <a:avLst/>
            </a:prstGeom>
            <a:noFill/>
          </p:spPr>
          <p:txBody>
            <a:bodyPr wrap="square" rtlCol="0" anchor="ctr">
              <a:spAutoFit/>
            </a:bodyPr>
            <a:lstStyle/>
            <a:p>
              <a:pPr algn="r">
                <a:spcAft>
                  <a:spcPts val="1800"/>
                </a:spcAft>
              </a:pPr>
              <a:r>
                <a:rPr lang="en-US" sz="2800" b="1" dirty="0">
                  <a:solidFill>
                    <a:srgbClr val="386546"/>
                  </a:solidFill>
                </a:rPr>
                <a:t>Object of preposition</a:t>
              </a:r>
              <a:endParaRPr lang="en-US" sz="2800" b="1" dirty="0">
                <a:solidFill>
                  <a:srgbClr val="323542"/>
                </a:solidFill>
              </a:endParaRPr>
            </a:p>
          </p:txBody>
        </p:sp>
        <p:sp>
          <p:nvSpPr>
            <p:cNvPr id="12" name="TextBox 11">
              <a:extLst>
                <a:ext uri="{FF2B5EF4-FFF2-40B4-BE49-F238E27FC236}">
                  <a16:creationId xmlns:a16="http://schemas.microsoft.com/office/drawing/2014/main" id="{8154780A-1444-4AD7-C0B2-9BB22F14E045}"/>
                </a:ext>
              </a:extLst>
            </p:cNvPr>
            <p:cNvSpPr txBox="1"/>
            <p:nvPr/>
          </p:nvSpPr>
          <p:spPr>
            <a:xfrm>
              <a:off x="4648199" y="2906648"/>
              <a:ext cx="7414843" cy="954107"/>
            </a:xfrm>
            <a:prstGeom prst="rect">
              <a:avLst/>
            </a:prstGeom>
            <a:noFill/>
          </p:spPr>
          <p:txBody>
            <a:bodyPr wrap="square" rtlCol="0" anchor="ctr">
              <a:spAutoFit/>
            </a:bodyPr>
            <a:lstStyle/>
            <a:p>
              <a:pPr>
                <a:spcAft>
                  <a:spcPts val="1800"/>
                </a:spcAft>
              </a:pPr>
              <a:r>
                <a:rPr lang="en-US" sz="2800" dirty="0"/>
                <a:t>Most volunteers have gotten their passes, but Nate is still waiting </a:t>
              </a:r>
              <a:r>
                <a:rPr lang="en-US" sz="2800" u="sng" dirty="0"/>
                <a:t>for</a:t>
              </a:r>
              <a:r>
                <a:rPr lang="en-US" sz="2800" dirty="0"/>
                <a:t> </a:t>
              </a:r>
              <a:r>
                <a:rPr lang="en-US" sz="2800" b="1" dirty="0">
                  <a:solidFill>
                    <a:schemeClr val="bg1"/>
                  </a:solidFill>
                  <a:highlight>
                    <a:srgbClr val="386546"/>
                  </a:highlight>
                </a:rPr>
                <a:t>his</a:t>
              </a:r>
              <a:r>
                <a:rPr lang="en-US" sz="2800" dirty="0"/>
                <a:t>.</a:t>
              </a:r>
            </a:p>
          </p:txBody>
        </p:sp>
      </p:grpSp>
      <p:sp>
        <p:nvSpPr>
          <p:cNvPr id="2" name="TextBox 1">
            <a:extLst>
              <a:ext uri="{FF2B5EF4-FFF2-40B4-BE49-F238E27FC236}">
                <a16:creationId xmlns:a16="http://schemas.microsoft.com/office/drawing/2014/main" id="{5A8FD67F-D782-6A8F-D794-CADB72C393D8}"/>
              </a:ext>
            </a:extLst>
          </p:cNvPr>
          <p:cNvSpPr txBox="1"/>
          <p:nvPr/>
        </p:nvSpPr>
        <p:spPr>
          <a:xfrm>
            <a:off x="1600199" y="3180546"/>
            <a:ext cx="1900397" cy="954107"/>
          </a:xfrm>
          <a:prstGeom prst="rect">
            <a:avLst/>
          </a:prstGeom>
          <a:noFill/>
        </p:spPr>
        <p:txBody>
          <a:bodyPr wrap="square" rtlCol="0" anchor="ctr">
            <a:spAutoFit/>
          </a:bodyPr>
          <a:lstStyle/>
          <a:p>
            <a:pPr algn="r">
              <a:spcAft>
                <a:spcPts val="1800"/>
              </a:spcAft>
            </a:pPr>
            <a:r>
              <a:rPr lang="en-US" sz="2800" b="1" dirty="0">
                <a:solidFill>
                  <a:srgbClr val="386546"/>
                </a:solidFill>
              </a:rPr>
              <a:t>Direct object</a:t>
            </a:r>
            <a:endParaRPr lang="en-US" sz="2800" b="1" dirty="0">
              <a:solidFill>
                <a:srgbClr val="323542"/>
              </a:solidFill>
            </a:endParaRPr>
          </a:p>
        </p:txBody>
      </p:sp>
      <p:sp>
        <p:nvSpPr>
          <p:cNvPr id="4" name="TextBox 3">
            <a:extLst>
              <a:ext uri="{FF2B5EF4-FFF2-40B4-BE49-F238E27FC236}">
                <a16:creationId xmlns:a16="http://schemas.microsoft.com/office/drawing/2014/main" id="{4C906612-D649-EECA-2A83-0A1271FAED3B}"/>
              </a:ext>
            </a:extLst>
          </p:cNvPr>
          <p:cNvSpPr txBox="1"/>
          <p:nvPr/>
        </p:nvSpPr>
        <p:spPr>
          <a:xfrm>
            <a:off x="3862757" y="3180546"/>
            <a:ext cx="6954714" cy="954107"/>
          </a:xfrm>
          <a:prstGeom prst="rect">
            <a:avLst/>
          </a:prstGeom>
          <a:noFill/>
        </p:spPr>
        <p:txBody>
          <a:bodyPr wrap="square" rtlCol="0" anchor="ctr">
            <a:spAutoFit/>
          </a:bodyPr>
          <a:lstStyle/>
          <a:p>
            <a:pPr>
              <a:spcAft>
                <a:spcPts val="1800"/>
              </a:spcAft>
            </a:pPr>
            <a:r>
              <a:rPr lang="en-US" sz="2800" dirty="0"/>
              <a:t>The tickets were in high demand, so we </a:t>
            </a:r>
            <a:r>
              <a:rPr lang="en-US" sz="2800" u="sng" dirty="0"/>
              <a:t>sold</a:t>
            </a:r>
            <a:r>
              <a:rPr lang="en-US" sz="2800" dirty="0"/>
              <a:t> </a:t>
            </a:r>
            <a:r>
              <a:rPr lang="en-US" sz="2800" b="1" dirty="0">
                <a:solidFill>
                  <a:schemeClr val="bg1"/>
                </a:solidFill>
                <a:highlight>
                  <a:srgbClr val="386546"/>
                </a:highlight>
              </a:rPr>
              <a:t>ours</a:t>
            </a:r>
            <a:r>
              <a:rPr lang="en-US" sz="2800" dirty="0"/>
              <a:t> online.</a:t>
            </a:r>
          </a:p>
        </p:txBody>
      </p:sp>
      <p:sp>
        <p:nvSpPr>
          <p:cNvPr id="7" name="TextBox 6">
            <a:extLst>
              <a:ext uri="{FF2B5EF4-FFF2-40B4-BE49-F238E27FC236}">
                <a16:creationId xmlns:a16="http://schemas.microsoft.com/office/drawing/2014/main" id="{7A9B84F4-CBE3-DD80-F5DB-B0A7BC74FDE6}"/>
              </a:ext>
            </a:extLst>
          </p:cNvPr>
          <p:cNvSpPr txBox="1"/>
          <p:nvPr/>
        </p:nvSpPr>
        <p:spPr>
          <a:xfrm>
            <a:off x="4935100" y="1229260"/>
            <a:ext cx="2321799" cy="584775"/>
          </a:xfrm>
          <a:prstGeom prst="rect">
            <a:avLst/>
          </a:prstGeom>
          <a:noFill/>
        </p:spPr>
        <p:txBody>
          <a:bodyPr wrap="square" rtlCol="0" anchor="ctr">
            <a:spAutoFit/>
          </a:bodyPr>
          <a:lstStyle/>
          <a:p>
            <a:pPr algn="ctr">
              <a:spcAft>
                <a:spcPts val="1800"/>
              </a:spcAft>
            </a:pPr>
            <a:r>
              <a:rPr lang="en-US" sz="3200" b="1" dirty="0"/>
              <a:t>Possessive</a:t>
            </a:r>
          </a:p>
        </p:txBody>
      </p:sp>
    </p:spTree>
    <p:extLst>
      <p:ext uri="{BB962C8B-B14F-4D97-AF65-F5344CB8AC3E}">
        <p14:creationId xmlns:p14="http://schemas.microsoft.com/office/powerpoint/2010/main" val="10659561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153273"/>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Identify Pronoun Case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 name="Group 2">
            <a:extLst>
              <a:ext uri="{FF2B5EF4-FFF2-40B4-BE49-F238E27FC236}">
                <a16:creationId xmlns:a16="http://schemas.microsoft.com/office/drawing/2014/main" id="{3091D798-2239-D74A-B9CE-FC15B32207D5}"/>
              </a:ext>
            </a:extLst>
          </p:cNvPr>
          <p:cNvGrpSpPr/>
          <p:nvPr/>
        </p:nvGrpSpPr>
        <p:grpSpPr>
          <a:xfrm>
            <a:off x="1600200" y="1981200"/>
            <a:ext cx="9677399" cy="954107"/>
            <a:chOff x="2385643" y="2906648"/>
            <a:chExt cx="9677399" cy="954107"/>
          </a:xfrm>
        </p:grpSpPr>
        <p:sp>
          <p:nvSpPr>
            <p:cNvPr id="10" name="TextBox 9">
              <a:extLst>
                <a:ext uri="{FF2B5EF4-FFF2-40B4-BE49-F238E27FC236}">
                  <a16:creationId xmlns:a16="http://schemas.microsoft.com/office/drawing/2014/main" id="{6D851F0A-3FCE-0D9A-6778-92019AE736BE}"/>
                </a:ext>
              </a:extLst>
            </p:cNvPr>
            <p:cNvSpPr txBox="1"/>
            <p:nvPr/>
          </p:nvSpPr>
          <p:spPr>
            <a:xfrm>
              <a:off x="2385643" y="2906648"/>
              <a:ext cx="1900397" cy="954107"/>
            </a:xfrm>
            <a:prstGeom prst="rect">
              <a:avLst/>
            </a:prstGeom>
            <a:noFill/>
          </p:spPr>
          <p:txBody>
            <a:bodyPr wrap="square" rtlCol="0" anchor="ctr">
              <a:spAutoFit/>
            </a:bodyPr>
            <a:lstStyle/>
            <a:p>
              <a:pPr algn="r">
                <a:spcAft>
                  <a:spcPts val="1800"/>
                </a:spcAft>
              </a:pPr>
              <a:r>
                <a:rPr lang="en-US" sz="2800" b="1" dirty="0">
                  <a:solidFill>
                    <a:srgbClr val="386546"/>
                  </a:solidFill>
                </a:rPr>
                <a:t>Object of preposition</a:t>
              </a:r>
              <a:endParaRPr lang="en-US" sz="2800" b="1" dirty="0">
                <a:solidFill>
                  <a:srgbClr val="323542"/>
                </a:solidFill>
              </a:endParaRPr>
            </a:p>
          </p:txBody>
        </p:sp>
        <p:sp>
          <p:nvSpPr>
            <p:cNvPr id="12" name="TextBox 11">
              <a:extLst>
                <a:ext uri="{FF2B5EF4-FFF2-40B4-BE49-F238E27FC236}">
                  <a16:creationId xmlns:a16="http://schemas.microsoft.com/office/drawing/2014/main" id="{8154780A-1444-4AD7-C0B2-9BB22F14E045}"/>
                </a:ext>
              </a:extLst>
            </p:cNvPr>
            <p:cNvSpPr txBox="1"/>
            <p:nvPr/>
          </p:nvSpPr>
          <p:spPr>
            <a:xfrm>
              <a:off x="4648199" y="2906648"/>
              <a:ext cx="7414843" cy="954107"/>
            </a:xfrm>
            <a:prstGeom prst="rect">
              <a:avLst/>
            </a:prstGeom>
            <a:noFill/>
          </p:spPr>
          <p:txBody>
            <a:bodyPr wrap="square" rtlCol="0" anchor="ctr">
              <a:spAutoFit/>
            </a:bodyPr>
            <a:lstStyle/>
            <a:p>
              <a:pPr>
                <a:spcAft>
                  <a:spcPts val="1800"/>
                </a:spcAft>
              </a:pPr>
              <a:r>
                <a:rPr lang="en-US" sz="2800" dirty="0"/>
                <a:t>Most volunteers have gotten their passes, but Nate is still waiting </a:t>
              </a:r>
              <a:r>
                <a:rPr lang="en-US" sz="2800" u="sng" dirty="0"/>
                <a:t>for</a:t>
              </a:r>
              <a:r>
                <a:rPr lang="en-US" sz="2800" dirty="0"/>
                <a:t> </a:t>
              </a:r>
              <a:r>
                <a:rPr lang="en-US" sz="2800" b="1" dirty="0">
                  <a:solidFill>
                    <a:schemeClr val="bg1"/>
                  </a:solidFill>
                  <a:highlight>
                    <a:srgbClr val="386546"/>
                  </a:highlight>
                </a:rPr>
                <a:t>his</a:t>
              </a:r>
              <a:r>
                <a:rPr lang="en-US" sz="2800" dirty="0"/>
                <a:t>.</a:t>
              </a:r>
            </a:p>
          </p:txBody>
        </p:sp>
      </p:grpSp>
      <p:sp>
        <p:nvSpPr>
          <p:cNvPr id="2" name="TextBox 1">
            <a:extLst>
              <a:ext uri="{FF2B5EF4-FFF2-40B4-BE49-F238E27FC236}">
                <a16:creationId xmlns:a16="http://schemas.microsoft.com/office/drawing/2014/main" id="{5A8FD67F-D782-6A8F-D794-CADB72C393D8}"/>
              </a:ext>
            </a:extLst>
          </p:cNvPr>
          <p:cNvSpPr txBox="1"/>
          <p:nvPr/>
        </p:nvSpPr>
        <p:spPr>
          <a:xfrm>
            <a:off x="1600199" y="3180546"/>
            <a:ext cx="1900397" cy="954107"/>
          </a:xfrm>
          <a:prstGeom prst="rect">
            <a:avLst/>
          </a:prstGeom>
          <a:noFill/>
        </p:spPr>
        <p:txBody>
          <a:bodyPr wrap="square" rtlCol="0" anchor="ctr">
            <a:spAutoFit/>
          </a:bodyPr>
          <a:lstStyle/>
          <a:p>
            <a:pPr algn="r">
              <a:spcAft>
                <a:spcPts val="1800"/>
              </a:spcAft>
            </a:pPr>
            <a:r>
              <a:rPr lang="en-US" sz="2800" b="1" dirty="0">
                <a:solidFill>
                  <a:srgbClr val="386546"/>
                </a:solidFill>
              </a:rPr>
              <a:t>Direct object</a:t>
            </a:r>
            <a:endParaRPr lang="en-US" sz="2800" b="1" dirty="0">
              <a:solidFill>
                <a:srgbClr val="323542"/>
              </a:solidFill>
            </a:endParaRPr>
          </a:p>
        </p:txBody>
      </p:sp>
      <p:sp>
        <p:nvSpPr>
          <p:cNvPr id="4" name="TextBox 3">
            <a:extLst>
              <a:ext uri="{FF2B5EF4-FFF2-40B4-BE49-F238E27FC236}">
                <a16:creationId xmlns:a16="http://schemas.microsoft.com/office/drawing/2014/main" id="{4C906612-D649-EECA-2A83-0A1271FAED3B}"/>
              </a:ext>
            </a:extLst>
          </p:cNvPr>
          <p:cNvSpPr txBox="1"/>
          <p:nvPr/>
        </p:nvSpPr>
        <p:spPr>
          <a:xfrm>
            <a:off x="3862757" y="3180546"/>
            <a:ext cx="6954714" cy="954107"/>
          </a:xfrm>
          <a:prstGeom prst="rect">
            <a:avLst/>
          </a:prstGeom>
          <a:noFill/>
        </p:spPr>
        <p:txBody>
          <a:bodyPr wrap="square" rtlCol="0" anchor="ctr">
            <a:spAutoFit/>
          </a:bodyPr>
          <a:lstStyle/>
          <a:p>
            <a:pPr>
              <a:spcAft>
                <a:spcPts val="1800"/>
              </a:spcAft>
            </a:pPr>
            <a:r>
              <a:rPr lang="en-US" sz="2800" dirty="0"/>
              <a:t>The tickets were in high demand, so we </a:t>
            </a:r>
            <a:r>
              <a:rPr lang="en-US" sz="2800" u="sng" dirty="0"/>
              <a:t>sold</a:t>
            </a:r>
            <a:r>
              <a:rPr lang="en-US" sz="2800" dirty="0"/>
              <a:t> </a:t>
            </a:r>
            <a:r>
              <a:rPr lang="en-US" sz="2800" b="1" dirty="0">
                <a:solidFill>
                  <a:schemeClr val="bg1"/>
                </a:solidFill>
                <a:highlight>
                  <a:srgbClr val="386546"/>
                </a:highlight>
              </a:rPr>
              <a:t>ours</a:t>
            </a:r>
            <a:r>
              <a:rPr lang="en-US" sz="2800" dirty="0"/>
              <a:t> online.</a:t>
            </a:r>
          </a:p>
        </p:txBody>
      </p:sp>
      <p:sp>
        <p:nvSpPr>
          <p:cNvPr id="5" name="TextBox 4">
            <a:extLst>
              <a:ext uri="{FF2B5EF4-FFF2-40B4-BE49-F238E27FC236}">
                <a16:creationId xmlns:a16="http://schemas.microsoft.com/office/drawing/2014/main" id="{155983FF-3218-F08B-2D43-6DD8F8F2A428}"/>
              </a:ext>
            </a:extLst>
          </p:cNvPr>
          <p:cNvSpPr txBox="1"/>
          <p:nvPr/>
        </p:nvSpPr>
        <p:spPr>
          <a:xfrm>
            <a:off x="1580321" y="4379892"/>
            <a:ext cx="1900397" cy="954107"/>
          </a:xfrm>
          <a:prstGeom prst="rect">
            <a:avLst/>
          </a:prstGeom>
          <a:noFill/>
        </p:spPr>
        <p:txBody>
          <a:bodyPr wrap="square" rtlCol="0" anchor="ctr">
            <a:spAutoFit/>
          </a:bodyPr>
          <a:lstStyle/>
          <a:p>
            <a:pPr algn="r">
              <a:spcAft>
                <a:spcPts val="1800"/>
              </a:spcAft>
            </a:pPr>
            <a:r>
              <a:rPr lang="en-US" sz="2800" b="1" dirty="0">
                <a:solidFill>
                  <a:srgbClr val="386546"/>
                </a:solidFill>
              </a:rPr>
              <a:t>Indirect object</a:t>
            </a:r>
            <a:endParaRPr lang="en-US" sz="2800" b="1" dirty="0">
              <a:solidFill>
                <a:srgbClr val="323542"/>
              </a:solidFill>
            </a:endParaRPr>
          </a:p>
        </p:txBody>
      </p:sp>
      <p:sp>
        <p:nvSpPr>
          <p:cNvPr id="6" name="TextBox 5">
            <a:extLst>
              <a:ext uri="{FF2B5EF4-FFF2-40B4-BE49-F238E27FC236}">
                <a16:creationId xmlns:a16="http://schemas.microsoft.com/office/drawing/2014/main" id="{34BC38F4-63E8-8C66-A839-181C3B34D333}"/>
              </a:ext>
            </a:extLst>
          </p:cNvPr>
          <p:cNvSpPr txBox="1"/>
          <p:nvPr/>
        </p:nvSpPr>
        <p:spPr>
          <a:xfrm>
            <a:off x="3862757" y="4379892"/>
            <a:ext cx="6576644" cy="954107"/>
          </a:xfrm>
          <a:prstGeom prst="rect">
            <a:avLst/>
          </a:prstGeom>
          <a:noFill/>
        </p:spPr>
        <p:txBody>
          <a:bodyPr wrap="square" rtlCol="0" anchor="ctr">
            <a:spAutoFit/>
          </a:bodyPr>
          <a:lstStyle/>
          <a:p>
            <a:pPr>
              <a:spcAft>
                <a:spcPts val="1800"/>
              </a:spcAft>
            </a:pPr>
            <a:r>
              <a:rPr lang="en-US" sz="2800" dirty="0"/>
              <a:t>When we carved jack-o-lanterns, Andy gave </a:t>
            </a:r>
            <a:r>
              <a:rPr lang="en-US" sz="2800" b="1" dirty="0">
                <a:solidFill>
                  <a:schemeClr val="bg1"/>
                </a:solidFill>
                <a:highlight>
                  <a:srgbClr val="386546"/>
                </a:highlight>
              </a:rPr>
              <a:t>his</a:t>
            </a:r>
            <a:r>
              <a:rPr lang="en-US" sz="2800" dirty="0"/>
              <a:t> a </a:t>
            </a:r>
            <a:r>
              <a:rPr lang="en-US" sz="2800" u="sng" dirty="0"/>
              <a:t>mustache</a:t>
            </a:r>
            <a:r>
              <a:rPr lang="en-US" sz="2800" dirty="0"/>
              <a:t>.</a:t>
            </a:r>
          </a:p>
        </p:txBody>
      </p:sp>
      <p:sp>
        <p:nvSpPr>
          <p:cNvPr id="7" name="TextBox 6">
            <a:extLst>
              <a:ext uri="{FF2B5EF4-FFF2-40B4-BE49-F238E27FC236}">
                <a16:creationId xmlns:a16="http://schemas.microsoft.com/office/drawing/2014/main" id="{7A9B84F4-CBE3-DD80-F5DB-B0A7BC74FDE6}"/>
              </a:ext>
            </a:extLst>
          </p:cNvPr>
          <p:cNvSpPr txBox="1"/>
          <p:nvPr/>
        </p:nvSpPr>
        <p:spPr>
          <a:xfrm>
            <a:off x="4935100" y="1229260"/>
            <a:ext cx="2321799" cy="584775"/>
          </a:xfrm>
          <a:prstGeom prst="rect">
            <a:avLst/>
          </a:prstGeom>
          <a:noFill/>
        </p:spPr>
        <p:txBody>
          <a:bodyPr wrap="square" rtlCol="0" anchor="ctr">
            <a:spAutoFit/>
          </a:bodyPr>
          <a:lstStyle/>
          <a:p>
            <a:pPr algn="ctr">
              <a:spcAft>
                <a:spcPts val="1800"/>
              </a:spcAft>
            </a:pPr>
            <a:r>
              <a:rPr lang="en-US" sz="3200" b="1" dirty="0"/>
              <a:t>Possessive</a:t>
            </a:r>
          </a:p>
        </p:txBody>
      </p:sp>
    </p:spTree>
    <p:extLst>
      <p:ext uri="{BB962C8B-B14F-4D97-AF65-F5344CB8AC3E}">
        <p14:creationId xmlns:p14="http://schemas.microsoft.com/office/powerpoint/2010/main" val="15972242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Identify Pronoun Case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02F2CC4A-E95D-BEA7-B382-015B6B8911D8}"/>
              </a:ext>
            </a:extLst>
          </p:cNvPr>
          <p:cNvGrpSpPr/>
          <p:nvPr/>
        </p:nvGrpSpPr>
        <p:grpSpPr>
          <a:xfrm>
            <a:off x="2206452" y="1765757"/>
            <a:ext cx="7622094" cy="2328053"/>
            <a:chOff x="2225292" y="1994357"/>
            <a:chExt cx="7622094" cy="2328053"/>
          </a:xfrm>
        </p:grpSpPr>
        <p:sp>
          <p:nvSpPr>
            <p:cNvPr id="10" name="TextBox 9">
              <a:extLst>
                <a:ext uri="{FF2B5EF4-FFF2-40B4-BE49-F238E27FC236}">
                  <a16:creationId xmlns:a16="http://schemas.microsoft.com/office/drawing/2014/main" id="{8684B1C5-7F0F-D3B0-BD19-5262F6BA81D7}"/>
                </a:ext>
              </a:extLst>
            </p:cNvPr>
            <p:cNvSpPr txBox="1"/>
            <p:nvPr/>
          </p:nvSpPr>
          <p:spPr>
            <a:xfrm>
              <a:off x="4648200" y="2209800"/>
              <a:ext cx="5199186" cy="523220"/>
            </a:xfrm>
            <a:prstGeom prst="rect">
              <a:avLst/>
            </a:prstGeom>
            <a:noFill/>
          </p:spPr>
          <p:txBody>
            <a:bodyPr wrap="square" rtlCol="0" anchor="ctr">
              <a:spAutoFit/>
            </a:bodyPr>
            <a:lstStyle/>
            <a:p>
              <a:pPr>
                <a:spcAft>
                  <a:spcPts val="1800"/>
                </a:spcAft>
              </a:pPr>
              <a:r>
                <a:rPr lang="en-US" sz="2800" b="1" dirty="0">
                  <a:solidFill>
                    <a:schemeClr val="bg1"/>
                  </a:solidFill>
                  <a:highlight>
                    <a:srgbClr val="386546"/>
                  </a:highlight>
                </a:rPr>
                <a:t>Who</a:t>
              </a:r>
              <a:r>
                <a:rPr lang="en-US" sz="2800" dirty="0"/>
                <a:t> made these cookies?</a:t>
              </a:r>
            </a:p>
          </p:txBody>
        </p:sp>
        <p:sp>
          <p:nvSpPr>
            <p:cNvPr id="11" name="TextBox 10">
              <a:extLst>
                <a:ext uri="{FF2B5EF4-FFF2-40B4-BE49-F238E27FC236}">
                  <a16:creationId xmlns:a16="http://schemas.microsoft.com/office/drawing/2014/main" id="{8D94F9F8-93E8-E14E-F2A8-E59894DB1613}"/>
                </a:ext>
              </a:extLst>
            </p:cNvPr>
            <p:cNvSpPr txBox="1"/>
            <p:nvPr/>
          </p:nvSpPr>
          <p:spPr>
            <a:xfrm>
              <a:off x="2225292" y="1994357"/>
              <a:ext cx="1909602" cy="954107"/>
            </a:xfrm>
            <a:prstGeom prst="rect">
              <a:avLst/>
            </a:prstGeom>
            <a:noFill/>
          </p:spPr>
          <p:txBody>
            <a:bodyPr wrap="square" rtlCol="0" anchor="ctr">
              <a:spAutoFit/>
            </a:bodyPr>
            <a:lstStyle/>
            <a:p>
              <a:pPr algn="r">
                <a:spcAft>
                  <a:spcPts val="1800"/>
                </a:spcAft>
              </a:pPr>
              <a:r>
                <a:rPr lang="en-US" sz="2800" b="1" dirty="0">
                  <a:solidFill>
                    <a:srgbClr val="386546"/>
                  </a:solidFill>
                </a:rPr>
                <a:t>Who (</a:t>
              </a:r>
              <a:r>
                <a:rPr lang="en-US" sz="2800" b="1" i="1" dirty="0">
                  <a:solidFill>
                    <a:srgbClr val="386546"/>
                  </a:solidFill>
                </a:rPr>
                <a:t>subjective</a:t>
              </a:r>
              <a:r>
                <a:rPr lang="en-US" sz="2800" b="1" dirty="0">
                  <a:solidFill>
                    <a:srgbClr val="386546"/>
                  </a:solidFill>
                </a:rPr>
                <a:t>)</a:t>
              </a:r>
              <a:endParaRPr lang="en-US" sz="2800" b="1" dirty="0">
                <a:solidFill>
                  <a:srgbClr val="323542"/>
                </a:solidFill>
              </a:endParaRPr>
            </a:p>
          </p:txBody>
        </p:sp>
        <p:sp>
          <p:nvSpPr>
            <p:cNvPr id="14" name="TextBox 13">
              <a:extLst>
                <a:ext uri="{FF2B5EF4-FFF2-40B4-BE49-F238E27FC236}">
                  <a16:creationId xmlns:a16="http://schemas.microsoft.com/office/drawing/2014/main" id="{9E21BDFF-BCC5-AFD6-2D19-DA6D1AE369F9}"/>
                </a:ext>
              </a:extLst>
            </p:cNvPr>
            <p:cNvSpPr txBox="1"/>
            <p:nvPr/>
          </p:nvSpPr>
          <p:spPr>
            <a:xfrm>
              <a:off x="2225292" y="3368303"/>
              <a:ext cx="1909602" cy="954107"/>
            </a:xfrm>
            <a:prstGeom prst="rect">
              <a:avLst/>
            </a:prstGeom>
            <a:noFill/>
          </p:spPr>
          <p:txBody>
            <a:bodyPr wrap="square" rtlCol="0" anchor="ctr">
              <a:spAutoFit/>
            </a:bodyPr>
            <a:lstStyle/>
            <a:p>
              <a:pPr algn="r">
                <a:spcAft>
                  <a:spcPts val="1800"/>
                </a:spcAft>
              </a:pPr>
              <a:r>
                <a:rPr lang="en-US" sz="2800" b="1" dirty="0">
                  <a:solidFill>
                    <a:srgbClr val="386546"/>
                  </a:solidFill>
                </a:rPr>
                <a:t>Whom (</a:t>
              </a:r>
              <a:r>
                <a:rPr lang="en-US" sz="2800" b="1" i="1" dirty="0">
                  <a:solidFill>
                    <a:srgbClr val="386546"/>
                  </a:solidFill>
                </a:rPr>
                <a:t>objective</a:t>
              </a:r>
              <a:r>
                <a:rPr lang="en-US" sz="2800" b="1" dirty="0">
                  <a:solidFill>
                    <a:srgbClr val="386546"/>
                  </a:solidFill>
                </a:rPr>
                <a:t>)</a:t>
              </a:r>
              <a:endParaRPr lang="en-US" sz="2800" b="1" dirty="0">
                <a:solidFill>
                  <a:srgbClr val="323542"/>
                </a:solidFill>
              </a:endParaRPr>
            </a:p>
          </p:txBody>
        </p:sp>
        <p:sp>
          <p:nvSpPr>
            <p:cNvPr id="16" name="TextBox 15">
              <a:extLst>
                <a:ext uri="{FF2B5EF4-FFF2-40B4-BE49-F238E27FC236}">
                  <a16:creationId xmlns:a16="http://schemas.microsoft.com/office/drawing/2014/main" id="{5212468B-82D8-27EB-9396-4B01ADD80C6C}"/>
                </a:ext>
              </a:extLst>
            </p:cNvPr>
            <p:cNvSpPr txBox="1"/>
            <p:nvPr/>
          </p:nvSpPr>
          <p:spPr>
            <a:xfrm>
              <a:off x="4648200" y="3583746"/>
              <a:ext cx="5199186" cy="523220"/>
            </a:xfrm>
            <a:prstGeom prst="rect">
              <a:avLst/>
            </a:prstGeom>
            <a:noFill/>
          </p:spPr>
          <p:txBody>
            <a:bodyPr wrap="square" rtlCol="0" anchor="ctr">
              <a:spAutoFit/>
            </a:bodyPr>
            <a:lstStyle/>
            <a:p>
              <a:pPr>
                <a:spcAft>
                  <a:spcPts val="1800"/>
                </a:spcAft>
              </a:pPr>
              <a:r>
                <a:rPr lang="en-US" sz="2800" dirty="0"/>
                <a:t>You sent the bill to </a:t>
              </a:r>
              <a:r>
                <a:rPr lang="en-US" sz="2800" b="1" dirty="0">
                  <a:solidFill>
                    <a:schemeClr val="bg1"/>
                  </a:solidFill>
                  <a:highlight>
                    <a:srgbClr val="386546"/>
                  </a:highlight>
                </a:rPr>
                <a:t>whom</a:t>
              </a:r>
              <a:r>
                <a:rPr lang="en-US" sz="2800" dirty="0"/>
                <a:t>?</a:t>
              </a:r>
              <a:endParaRPr lang="en-US" sz="2800" b="1" dirty="0">
                <a:solidFill>
                  <a:srgbClr val="323542"/>
                </a:solidFill>
              </a:endParaRPr>
            </a:p>
          </p:txBody>
        </p:sp>
      </p:grpSp>
    </p:spTree>
    <p:extLst>
      <p:ext uri="{BB962C8B-B14F-4D97-AF65-F5344CB8AC3E}">
        <p14:creationId xmlns:p14="http://schemas.microsoft.com/office/powerpoint/2010/main" val="42791847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Use Clear Pronoun Reference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83F97A9D-54B8-DB6E-B178-D47709792714}"/>
              </a:ext>
            </a:extLst>
          </p:cNvPr>
          <p:cNvSpPr/>
          <p:nvPr/>
        </p:nvSpPr>
        <p:spPr>
          <a:xfrm>
            <a:off x="3429000" y="1522804"/>
            <a:ext cx="4486277" cy="8069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ysClr val="windowText" lastClr="000000"/>
                </a:solidFill>
              </a:rPr>
              <a:t>personal pronoun ↔ antecedent</a:t>
            </a:r>
            <a:endParaRPr lang="en-US" sz="2400" dirty="0">
              <a:solidFill>
                <a:sysClr val="windowText" lastClr="000000"/>
              </a:solidFill>
            </a:endParaRPr>
          </a:p>
        </p:txBody>
      </p:sp>
      <p:grpSp>
        <p:nvGrpSpPr>
          <p:cNvPr id="21" name="Group 20">
            <a:extLst>
              <a:ext uri="{FF2B5EF4-FFF2-40B4-BE49-F238E27FC236}">
                <a16:creationId xmlns:a16="http://schemas.microsoft.com/office/drawing/2014/main" id="{8A0F40DD-C9CD-DEE1-73C8-1FEEC2F72791}"/>
              </a:ext>
            </a:extLst>
          </p:cNvPr>
          <p:cNvGrpSpPr/>
          <p:nvPr/>
        </p:nvGrpSpPr>
        <p:grpSpPr>
          <a:xfrm>
            <a:off x="1828277" y="2603957"/>
            <a:ext cx="8535446" cy="2380254"/>
            <a:chOff x="2225292" y="1994357"/>
            <a:chExt cx="8535446" cy="2380254"/>
          </a:xfrm>
        </p:grpSpPr>
        <p:sp>
          <p:nvSpPr>
            <p:cNvPr id="22" name="TextBox 21">
              <a:extLst>
                <a:ext uri="{FF2B5EF4-FFF2-40B4-BE49-F238E27FC236}">
                  <a16:creationId xmlns:a16="http://schemas.microsoft.com/office/drawing/2014/main" id="{2BF70EA4-2200-2821-23CE-7877D0EE2092}"/>
                </a:ext>
              </a:extLst>
            </p:cNvPr>
            <p:cNvSpPr txBox="1"/>
            <p:nvPr/>
          </p:nvSpPr>
          <p:spPr>
            <a:xfrm>
              <a:off x="4648200" y="1994357"/>
              <a:ext cx="5199186" cy="954107"/>
            </a:xfrm>
            <a:prstGeom prst="rect">
              <a:avLst/>
            </a:prstGeom>
            <a:noFill/>
          </p:spPr>
          <p:txBody>
            <a:bodyPr wrap="square" rtlCol="0" anchor="ctr">
              <a:spAutoFit/>
            </a:bodyPr>
            <a:lstStyle/>
            <a:p>
              <a:pPr>
                <a:spcAft>
                  <a:spcPts val="1800"/>
                </a:spcAft>
              </a:pPr>
              <a:r>
                <a:rPr lang="en-US" sz="2800" dirty="0"/>
                <a:t>When the concert began, </a:t>
              </a:r>
              <a:r>
                <a:rPr lang="en-US" sz="2800" b="1" dirty="0">
                  <a:solidFill>
                    <a:schemeClr val="bg1"/>
                  </a:solidFill>
                  <a:highlight>
                    <a:srgbClr val="386546"/>
                  </a:highlight>
                </a:rPr>
                <a:t>they</a:t>
              </a:r>
              <a:r>
                <a:rPr lang="en-US" sz="2800" dirty="0"/>
                <a:t> jumped up and began cheering.</a:t>
              </a:r>
            </a:p>
          </p:txBody>
        </p:sp>
        <p:sp>
          <p:nvSpPr>
            <p:cNvPr id="23" name="TextBox 22">
              <a:extLst>
                <a:ext uri="{FF2B5EF4-FFF2-40B4-BE49-F238E27FC236}">
                  <a16:creationId xmlns:a16="http://schemas.microsoft.com/office/drawing/2014/main" id="{90589C3A-D512-4EDF-ECE5-0A9DD63FE655}"/>
                </a:ext>
              </a:extLst>
            </p:cNvPr>
            <p:cNvSpPr txBox="1"/>
            <p:nvPr/>
          </p:nvSpPr>
          <p:spPr>
            <a:xfrm>
              <a:off x="2225292" y="1994357"/>
              <a:ext cx="1909602" cy="954107"/>
            </a:xfrm>
            <a:prstGeom prst="rect">
              <a:avLst/>
            </a:prstGeom>
            <a:noFill/>
          </p:spPr>
          <p:txBody>
            <a:bodyPr wrap="square" rtlCol="0" anchor="ctr">
              <a:spAutoFit/>
            </a:bodyPr>
            <a:lstStyle/>
            <a:p>
              <a:pPr algn="r">
                <a:spcAft>
                  <a:spcPts val="1800"/>
                </a:spcAft>
              </a:pPr>
              <a:r>
                <a:rPr lang="en-US" sz="2800" b="1" dirty="0">
                  <a:solidFill>
                    <a:srgbClr val="386546"/>
                  </a:solidFill>
                </a:rPr>
                <a:t>No clear antecedent</a:t>
              </a:r>
              <a:endParaRPr lang="en-US" sz="2800" b="1" dirty="0">
                <a:solidFill>
                  <a:srgbClr val="323542"/>
                </a:solidFill>
              </a:endParaRPr>
            </a:p>
          </p:txBody>
        </p:sp>
        <p:sp>
          <p:nvSpPr>
            <p:cNvPr id="24" name="TextBox 23">
              <a:extLst>
                <a:ext uri="{FF2B5EF4-FFF2-40B4-BE49-F238E27FC236}">
                  <a16:creationId xmlns:a16="http://schemas.microsoft.com/office/drawing/2014/main" id="{E527326B-186C-C993-9399-5762E9E491B3}"/>
                </a:ext>
              </a:extLst>
            </p:cNvPr>
            <p:cNvSpPr txBox="1"/>
            <p:nvPr/>
          </p:nvSpPr>
          <p:spPr>
            <a:xfrm>
              <a:off x="2225292" y="3635947"/>
              <a:ext cx="1909602" cy="523220"/>
            </a:xfrm>
            <a:prstGeom prst="rect">
              <a:avLst/>
            </a:prstGeom>
            <a:noFill/>
          </p:spPr>
          <p:txBody>
            <a:bodyPr wrap="square" rtlCol="0" anchor="ctr">
              <a:spAutoFit/>
            </a:bodyPr>
            <a:lstStyle/>
            <a:p>
              <a:pPr algn="r">
                <a:spcAft>
                  <a:spcPts val="1800"/>
                </a:spcAft>
              </a:pPr>
              <a:r>
                <a:rPr lang="en-US" sz="2800" b="1" dirty="0">
                  <a:solidFill>
                    <a:srgbClr val="386546"/>
                  </a:solidFill>
                </a:rPr>
                <a:t>Revision</a:t>
              </a:r>
              <a:endParaRPr lang="en-US" sz="2800" b="1" dirty="0">
                <a:solidFill>
                  <a:srgbClr val="323542"/>
                </a:solidFill>
              </a:endParaRPr>
            </a:p>
          </p:txBody>
        </p:sp>
        <p:sp>
          <p:nvSpPr>
            <p:cNvPr id="25" name="TextBox 24">
              <a:extLst>
                <a:ext uri="{FF2B5EF4-FFF2-40B4-BE49-F238E27FC236}">
                  <a16:creationId xmlns:a16="http://schemas.microsoft.com/office/drawing/2014/main" id="{173470B6-F0DB-0764-CDF5-A55E07EBBA17}"/>
                </a:ext>
              </a:extLst>
            </p:cNvPr>
            <p:cNvSpPr txBox="1"/>
            <p:nvPr/>
          </p:nvSpPr>
          <p:spPr>
            <a:xfrm>
              <a:off x="4648199" y="3420504"/>
              <a:ext cx="6112539" cy="954107"/>
            </a:xfrm>
            <a:prstGeom prst="rect">
              <a:avLst/>
            </a:prstGeom>
            <a:noFill/>
          </p:spPr>
          <p:txBody>
            <a:bodyPr wrap="square" rtlCol="0" anchor="ctr">
              <a:spAutoFit/>
            </a:bodyPr>
            <a:lstStyle/>
            <a:p>
              <a:pPr>
                <a:spcAft>
                  <a:spcPts val="1800"/>
                </a:spcAft>
              </a:pPr>
              <a:r>
                <a:rPr lang="en-US" sz="2800" dirty="0"/>
                <a:t>When the concert began, </a:t>
              </a:r>
              <a:r>
                <a:rPr lang="en-US" sz="2800" b="1" dirty="0">
                  <a:solidFill>
                    <a:schemeClr val="bg1"/>
                  </a:solidFill>
                  <a:highlight>
                    <a:srgbClr val="386546"/>
                  </a:highlight>
                </a:rPr>
                <a:t>fans</a:t>
              </a:r>
              <a:r>
                <a:rPr lang="en-US" sz="2800" dirty="0"/>
                <a:t> jumped up and began cheering.</a:t>
              </a:r>
            </a:p>
          </p:txBody>
        </p:sp>
      </p:grpSp>
    </p:spTree>
    <p:extLst>
      <p:ext uri="{BB962C8B-B14F-4D97-AF65-F5344CB8AC3E}">
        <p14:creationId xmlns:p14="http://schemas.microsoft.com/office/powerpoint/2010/main" val="38056625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Use Clear Pronoun Reference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3496407" y="1981200"/>
            <a:ext cx="5199186" cy="523220"/>
          </a:xfrm>
          <a:prstGeom prst="rect">
            <a:avLst/>
          </a:prstGeom>
          <a:noFill/>
        </p:spPr>
        <p:txBody>
          <a:bodyPr wrap="square" rtlCol="0" anchor="ctr">
            <a:spAutoFit/>
          </a:bodyPr>
          <a:lstStyle/>
          <a:p>
            <a:pPr algn="ctr">
              <a:spcAft>
                <a:spcPts val="1800"/>
              </a:spcAft>
            </a:pPr>
            <a:r>
              <a:rPr lang="en-US" sz="2800" dirty="0">
                <a:solidFill>
                  <a:srgbClr val="323542"/>
                </a:solidFill>
              </a:rPr>
              <a:t>Of all the options, </a:t>
            </a:r>
            <a:r>
              <a:rPr lang="en-US" sz="2800" b="1" dirty="0">
                <a:solidFill>
                  <a:schemeClr val="bg1"/>
                </a:solidFill>
                <a:highlight>
                  <a:srgbClr val="386546"/>
                </a:highlight>
              </a:rPr>
              <a:t>it</a:t>
            </a:r>
            <a:r>
              <a:rPr lang="en-US" sz="2800" b="1" dirty="0">
                <a:solidFill>
                  <a:srgbClr val="323542"/>
                </a:solidFill>
              </a:rPr>
              <a:t> </a:t>
            </a:r>
            <a:r>
              <a:rPr lang="en-US" sz="2800" dirty="0">
                <a:solidFill>
                  <a:srgbClr val="323542"/>
                </a:solidFill>
              </a:rPr>
              <a:t>seemed best. </a:t>
            </a:r>
          </a:p>
        </p:txBody>
      </p:sp>
    </p:spTree>
    <p:extLst>
      <p:ext uri="{BB962C8B-B14F-4D97-AF65-F5344CB8AC3E}">
        <p14:creationId xmlns:p14="http://schemas.microsoft.com/office/powerpoint/2010/main" val="8396480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Use Clear Pronoun Reference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3496407" y="1981200"/>
            <a:ext cx="5199186" cy="523220"/>
          </a:xfrm>
          <a:prstGeom prst="rect">
            <a:avLst/>
          </a:prstGeom>
          <a:noFill/>
        </p:spPr>
        <p:txBody>
          <a:bodyPr wrap="square" rtlCol="0" anchor="ctr">
            <a:spAutoFit/>
          </a:bodyPr>
          <a:lstStyle/>
          <a:p>
            <a:pPr algn="ctr">
              <a:spcAft>
                <a:spcPts val="1800"/>
              </a:spcAft>
            </a:pPr>
            <a:r>
              <a:rPr lang="en-US" sz="2800" dirty="0">
                <a:solidFill>
                  <a:srgbClr val="323542"/>
                </a:solidFill>
              </a:rPr>
              <a:t>Of all the options, </a:t>
            </a:r>
            <a:r>
              <a:rPr lang="en-US" sz="2800" b="1" dirty="0">
                <a:solidFill>
                  <a:schemeClr val="bg1"/>
                </a:solidFill>
                <a:highlight>
                  <a:srgbClr val="386546"/>
                </a:highlight>
              </a:rPr>
              <a:t>it</a:t>
            </a:r>
            <a:r>
              <a:rPr lang="en-US" sz="2800" b="1" dirty="0">
                <a:solidFill>
                  <a:srgbClr val="323542"/>
                </a:solidFill>
              </a:rPr>
              <a:t> </a:t>
            </a:r>
            <a:r>
              <a:rPr lang="en-US" sz="2800" dirty="0">
                <a:solidFill>
                  <a:srgbClr val="323542"/>
                </a:solidFill>
              </a:rPr>
              <a:t>seemed best. </a:t>
            </a:r>
          </a:p>
        </p:txBody>
      </p:sp>
      <p:sp>
        <p:nvSpPr>
          <p:cNvPr id="2" name="TextBox 1">
            <a:extLst>
              <a:ext uri="{FF2B5EF4-FFF2-40B4-BE49-F238E27FC236}">
                <a16:creationId xmlns:a16="http://schemas.microsoft.com/office/drawing/2014/main" id="{CEFD44C7-9669-F3AE-4B7E-5AA3BA183226}"/>
              </a:ext>
            </a:extLst>
          </p:cNvPr>
          <p:cNvSpPr txBox="1"/>
          <p:nvPr/>
        </p:nvSpPr>
        <p:spPr>
          <a:xfrm>
            <a:off x="3499720" y="3276600"/>
            <a:ext cx="6330080" cy="523220"/>
          </a:xfrm>
          <a:prstGeom prst="rect">
            <a:avLst/>
          </a:prstGeom>
          <a:noFill/>
        </p:spPr>
        <p:txBody>
          <a:bodyPr wrap="square" rtlCol="0" anchor="ctr">
            <a:spAutoFit/>
          </a:bodyPr>
          <a:lstStyle/>
          <a:p>
            <a:pPr algn="ctr">
              <a:spcAft>
                <a:spcPts val="1800"/>
              </a:spcAft>
            </a:pPr>
            <a:r>
              <a:rPr lang="en-US" sz="2800" dirty="0">
                <a:solidFill>
                  <a:srgbClr val="323542"/>
                </a:solidFill>
              </a:rPr>
              <a:t>Of all the options, </a:t>
            </a:r>
            <a:r>
              <a:rPr lang="en-US" sz="2800" b="1" dirty="0">
                <a:solidFill>
                  <a:schemeClr val="bg1"/>
                </a:solidFill>
                <a:highlight>
                  <a:srgbClr val="386546"/>
                </a:highlight>
              </a:rPr>
              <a:t>surrender</a:t>
            </a:r>
            <a:r>
              <a:rPr lang="en-US" sz="2800" b="1" dirty="0">
                <a:solidFill>
                  <a:srgbClr val="323542"/>
                </a:solidFill>
              </a:rPr>
              <a:t> </a:t>
            </a:r>
            <a:r>
              <a:rPr lang="en-US" sz="2800" dirty="0">
                <a:solidFill>
                  <a:srgbClr val="323542"/>
                </a:solidFill>
              </a:rPr>
              <a:t>seemed best. </a:t>
            </a:r>
          </a:p>
        </p:txBody>
      </p:sp>
      <p:cxnSp>
        <p:nvCxnSpPr>
          <p:cNvPr id="4" name="Straight Arrow Connector 3">
            <a:extLst>
              <a:ext uri="{FF2B5EF4-FFF2-40B4-BE49-F238E27FC236}">
                <a16:creationId xmlns:a16="http://schemas.microsoft.com/office/drawing/2014/main" id="{FDA688C8-3EB4-3E95-3945-73A02A52F719}"/>
              </a:ext>
            </a:extLst>
          </p:cNvPr>
          <p:cNvCxnSpPr>
            <a:cxnSpLocks/>
          </p:cNvCxnSpPr>
          <p:nvPr/>
        </p:nvCxnSpPr>
        <p:spPr>
          <a:xfrm>
            <a:off x="6400800" y="2504420"/>
            <a:ext cx="0" cy="772180"/>
          </a:xfrm>
          <a:prstGeom prst="straightConnector1">
            <a:avLst/>
          </a:prstGeom>
          <a:ln w="76200">
            <a:solidFill>
              <a:srgbClr val="386546"/>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180594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Use Clear Pronoun Reference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2582007" y="2209800"/>
            <a:ext cx="7027986" cy="523220"/>
          </a:xfrm>
          <a:prstGeom prst="rect">
            <a:avLst/>
          </a:prstGeom>
          <a:noFill/>
        </p:spPr>
        <p:txBody>
          <a:bodyPr wrap="square" rtlCol="0" anchor="ctr">
            <a:spAutoFit/>
          </a:bodyPr>
          <a:lstStyle/>
          <a:p>
            <a:pPr algn="ctr">
              <a:spcAft>
                <a:spcPts val="1800"/>
              </a:spcAft>
            </a:pPr>
            <a:r>
              <a:rPr lang="en-US" sz="2800" dirty="0">
                <a:solidFill>
                  <a:srgbClr val="323542"/>
                </a:solidFill>
              </a:rPr>
              <a:t>I stopped by </a:t>
            </a:r>
            <a:r>
              <a:rPr lang="en-US" sz="2800" b="1" dirty="0">
                <a:solidFill>
                  <a:schemeClr val="bg1"/>
                </a:solidFill>
                <a:highlight>
                  <a:srgbClr val="386546"/>
                </a:highlight>
              </a:rPr>
              <a:t>Alex’s</a:t>
            </a:r>
            <a:r>
              <a:rPr lang="en-US" sz="2800" dirty="0">
                <a:solidFill>
                  <a:srgbClr val="323542"/>
                </a:solidFill>
              </a:rPr>
              <a:t> house, but </a:t>
            </a:r>
            <a:r>
              <a:rPr lang="en-US" sz="2800" b="1" dirty="0">
                <a:solidFill>
                  <a:schemeClr val="bg1"/>
                </a:solidFill>
                <a:highlight>
                  <a:srgbClr val="386546"/>
                </a:highlight>
              </a:rPr>
              <a:t>he</a:t>
            </a:r>
            <a:r>
              <a:rPr lang="en-US" sz="2800" b="1" dirty="0">
                <a:solidFill>
                  <a:srgbClr val="323542"/>
                </a:solidFill>
              </a:rPr>
              <a:t> </a:t>
            </a:r>
            <a:r>
              <a:rPr lang="en-US" sz="2800" dirty="0">
                <a:solidFill>
                  <a:srgbClr val="323542"/>
                </a:solidFill>
              </a:rPr>
              <a:t>wasn’t home.</a:t>
            </a:r>
          </a:p>
        </p:txBody>
      </p:sp>
    </p:spTree>
    <p:extLst>
      <p:ext uri="{BB962C8B-B14F-4D97-AF65-F5344CB8AC3E}">
        <p14:creationId xmlns:p14="http://schemas.microsoft.com/office/powerpoint/2010/main" val="22544699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Use Clear Pronoun Reference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477107" y="2286000"/>
            <a:ext cx="9237786" cy="523220"/>
          </a:xfrm>
          <a:prstGeom prst="rect">
            <a:avLst/>
          </a:prstGeom>
          <a:noFill/>
        </p:spPr>
        <p:txBody>
          <a:bodyPr wrap="square" rtlCol="0" anchor="ctr">
            <a:spAutoFit/>
          </a:bodyPr>
          <a:lstStyle/>
          <a:p>
            <a:pPr algn="ctr">
              <a:spcAft>
                <a:spcPts val="1800"/>
              </a:spcAft>
            </a:pPr>
            <a:r>
              <a:rPr lang="en-US" sz="2800" b="1" dirty="0">
                <a:solidFill>
                  <a:schemeClr val="bg1"/>
                </a:solidFill>
                <a:highlight>
                  <a:srgbClr val="386546"/>
                </a:highlight>
              </a:rPr>
              <a:t>Zainab</a:t>
            </a:r>
            <a:r>
              <a:rPr lang="en-US" sz="2800" dirty="0"/>
              <a:t> mentioned to </a:t>
            </a:r>
            <a:r>
              <a:rPr lang="en-US" sz="2800" b="1" dirty="0">
                <a:solidFill>
                  <a:schemeClr val="bg1"/>
                </a:solidFill>
                <a:highlight>
                  <a:srgbClr val="386546"/>
                </a:highlight>
              </a:rPr>
              <a:t>Jamie</a:t>
            </a:r>
            <a:r>
              <a:rPr lang="en-US" sz="2800" dirty="0"/>
              <a:t> that she had spinach in </a:t>
            </a:r>
            <a:r>
              <a:rPr lang="en-US" sz="2800" b="1" dirty="0">
                <a:solidFill>
                  <a:schemeClr val="bg1"/>
                </a:solidFill>
                <a:highlight>
                  <a:srgbClr val="386546"/>
                </a:highlight>
              </a:rPr>
              <a:t>her</a:t>
            </a:r>
            <a:r>
              <a:rPr lang="en-US" sz="2800" dirty="0"/>
              <a:t> teeth.</a:t>
            </a:r>
          </a:p>
        </p:txBody>
      </p:sp>
    </p:spTree>
    <p:extLst>
      <p:ext uri="{BB962C8B-B14F-4D97-AF65-F5344CB8AC3E}">
        <p14:creationId xmlns:p14="http://schemas.microsoft.com/office/powerpoint/2010/main" val="33967172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Use Clear Pronoun Reference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477107" y="2286000"/>
            <a:ext cx="9237786" cy="523220"/>
          </a:xfrm>
          <a:prstGeom prst="rect">
            <a:avLst/>
          </a:prstGeom>
          <a:noFill/>
        </p:spPr>
        <p:txBody>
          <a:bodyPr wrap="square" rtlCol="0" anchor="ctr">
            <a:spAutoFit/>
          </a:bodyPr>
          <a:lstStyle/>
          <a:p>
            <a:pPr algn="ctr">
              <a:spcAft>
                <a:spcPts val="1800"/>
              </a:spcAft>
            </a:pPr>
            <a:r>
              <a:rPr lang="en-US" sz="2800" b="1" dirty="0">
                <a:solidFill>
                  <a:schemeClr val="bg1"/>
                </a:solidFill>
                <a:highlight>
                  <a:srgbClr val="386546"/>
                </a:highlight>
              </a:rPr>
              <a:t>Zainab</a:t>
            </a:r>
            <a:r>
              <a:rPr lang="en-US" sz="2800" dirty="0"/>
              <a:t> mentioned to </a:t>
            </a:r>
            <a:r>
              <a:rPr lang="en-US" sz="2800" b="1" dirty="0">
                <a:solidFill>
                  <a:schemeClr val="bg1"/>
                </a:solidFill>
                <a:highlight>
                  <a:srgbClr val="386546"/>
                </a:highlight>
              </a:rPr>
              <a:t>Jamie</a:t>
            </a:r>
            <a:r>
              <a:rPr lang="en-US" sz="2800" dirty="0"/>
              <a:t> that she had spinach in </a:t>
            </a:r>
            <a:r>
              <a:rPr lang="en-US" sz="2800" b="1" dirty="0">
                <a:solidFill>
                  <a:schemeClr val="bg1"/>
                </a:solidFill>
                <a:highlight>
                  <a:srgbClr val="386546"/>
                </a:highlight>
              </a:rPr>
              <a:t>her</a:t>
            </a:r>
            <a:r>
              <a:rPr lang="en-US" sz="2800" dirty="0"/>
              <a:t> teeth.</a:t>
            </a:r>
          </a:p>
        </p:txBody>
      </p:sp>
      <p:sp>
        <p:nvSpPr>
          <p:cNvPr id="2" name="TextBox 1">
            <a:extLst>
              <a:ext uri="{FF2B5EF4-FFF2-40B4-BE49-F238E27FC236}">
                <a16:creationId xmlns:a16="http://schemas.microsoft.com/office/drawing/2014/main" id="{B16A6989-A745-E43A-6361-979D92A83802}"/>
              </a:ext>
            </a:extLst>
          </p:cNvPr>
          <p:cNvSpPr txBox="1"/>
          <p:nvPr/>
        </p:nvSpPr>
        <p:spPr>
          <a:xfrm>
            <a:off x="1540566" y="3495744"/>
            <a:ext cx="9237786" cy="523220"/>
          </a:xfrm>
          <a:prstGeom prst="rect">
            <a:avLst/>
          </a:prstGeom>
          <a:noFill/>
        </p:spPr>
        <p:txBody>
          <a:bodyPr wrap="square" rtlCol="0" anchor="ctr">
            <a:spAutoFit/>
          </a:bodyPr>
          <a:lstStyle/>
          <a:p>
            <a:pPr algn="ctr">
              <a:spcAft>
                <a:spcPts val="1800"/>
              </a:spcAft>
            </a:pPr>
            <a:r>
              <a:rPr lang="en-US" sz="2800" dirty="0"/>
              <a:t>Zainab mentioned the spinach in Jamie’s teeth right away.</a:t>
            </a:r>
          </a:p>
        </p:txBody>
      </p:sp>
      <p:cxnSp>
        <p:nvCxnSpPr>
          <p:cNvPr id="3" name="Straight Arrow Connector 2">
            <a:extLst>
              <a:ext uri="{FF2B5EF4-FFF2-40B4-BE49-F238E27FC236}">
                <a16:creationId xmlns:a16="http://schemas.microsoft.com/office/drawing/2014/main" id="{3D77FC03-2C40-3861-2359-729924E76340}"/>
              </a:ext>
            </a:extLst>
          </p:cNvPr>
          <p:cNvCxnSpPr>
            <a:cxnSpLocks/>
          </p:cNvCxnSpPr>
          <p:nvPr/>
        </p:nvCxnSpPr>
        <p:spPr>
          <a:xfrm>
            <a:off x="6096000" y="2809220"/>
            <a:ext cx="0" cy="772180"/>
          </a:xfrm>
          <a:prstGeom prst="straightConnector1">
            <a:avLst/>
          </a:prstGeom>
          <a:ln w="76200">
            <a:solidFill>
              <a:srgbClr val="386546"/>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389245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Lesson Goals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1710559" y="1773621"/>
            <a:ext cx="8694682" cy="830997"/>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Identify Pronoun Case</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Use Clear Pronoun Reference</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434565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Use Clear Pronoun Reference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0BF52525-1C84-55F2-0A4A-A02662C37AC0}"/>
              </a:ext>
            </a:extLst>
          </p:cNvPr>
          <p:cNvSpPr txBox="1"/>
          <p:nvPr/>
        </p:nvSpPr>
        <p:spPr>
          <a:xfrm>
            <a:off x="4313725" y="1600200"/>
            <a:ext cx="3564549" cy="523220"/>
          </a:xfrm>
          <a:prstGeom prst="rect">
            <a:avLst/>
          </a:prstGeom>
          <a:solidFill>
            <a:srgbClr val="386546"/>
          </a:solidFill>
        </p:spPr>
        <p:txBody>
          <a:bodyPr wrap="square" rtlCol="0" anchor="ctr">
            <a:spAutoFit/>
          </a:bodyPr>
          <a:lstStyle/>
          <a:p>
            <a:pPr algn="ctr">
              <a:spcAft>
                <a:spcPts val="1800"/>
              </a:spcAft>
            </a:pPr>
            <a:r>
              <a:rPr lang="en-US" sz="2800" b="1" dirty="0">
                <a:solidFill>
                  <a:schemeClr val="bg1"/>
                </a:solidFill>
              </a:rPr>
              <a:t>implied antecedents</a:t>
            </a:r>
          </a:p>
        </p:txBody>
      </p:sp>
      <p:sp>
        <p:nvSpPr>
          <p:cNvPr id="2" name="TextBox 1">
            <a:extLst>
              <a:ext uri="{FF2B5EF4-FFF2-40B4-BE49-F238E27FC236}">
                <a16:creationId xmlns:a16="http://schemas.microsoft.com/office/drawing/2014/main" id="{0D4CFE59-932E-F1D2-28F6-ECD031E42793}"/>
              </a:ext>
            </a:extLst>
          </p:cNvPr>
          <p:cNvSpPr txBox="1"/>
          <p:nvPr/>
        </p:nvSpPr>
        <p:spPr>
          <a:xfrm>
            <a:off x="2948352" y="2905780"/>
            <a:ext cx="6295294" cy="523220"/>
          </a:xfrm>
          <a:prstGeom prst="rect">
            <a:avLst/>
          </a:prstGeom>
          <a:noFill/>
        </p:spPr>
        <p:txBody>
          <a:bodyPr wrap="square" rtlCol="0" anchor="ctr">
            <a:spAutoFit/>
          </a:bodyPr>
          <a:lstStyle/>
          <a:p>
            <a:pPr algn="ctr">
              <a:spcAft>
                <a:spcPts val="1800"/>
              </a:spcAft>
            </a:pPr>
            <a:r>
              <a:rPr lang="en-US" sz="2800" b="1" dirty="0">
                <a:solidFill>
                  <a:schemeClr val="bg1"/>
                </a:solidFill>
                <a:highlight>
                  <a:srgbClr val="386546"/>
                </a:highlight>
              </a:rPr>
              <a:t>We</a:t>
            </a:r>
            <a:r>
              <a:rPr lang="en-US" sz="2800" dirty="0"/>
              <a:t> watched the finale episode last night.</a:t>
            </a:r>
          </a:p>
        </p:txBody>
      </p:sp>
      <p:cxnSp>
        <p:nvCxnSpPr>
          <p:cNvPr id="4" name="Connector: Curved 3">
            <a:extLst>
              <a:ext uri="{FF2B5EF4-FFF2-40B4-BE49-F238E27FC236}">
                <a16:creationId xmlns:a16="http://schemas.microsoft.com/office/drawing/2014/main" id="{7EB1A3EC-CB81-CE08-F609-3560AC96C31A}"/>
              </a:ext>
            </a:extLst>
          </p:cNvPr>
          <p:cNvCxnSpPr>
            <a:cxnSpLocks/>
            <a:endCxn id="9" idx="1"/>
          </p:cNvCxnSpPr>
          <p:nvPr/>
        </p:nvCxnSpPr>
        <p:spPr>
          <a:xfrm rot="5400000" flipH="1" flipV="1">
            <a:off x="3311278" y="1903334"/>
            <a:ext cx="1043970" cy="960923"/>
          </a:xfrm>
          <a:prstGeom prst="curvedConnector2">
            <a:avLst/>
          </a:prstGeom>
          <a:ln w="38100">
            <a:solidFill>
              <a:srgbClr val="386546"/>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812968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prstClr val="white"/>
                </a:solidFill>
                <a:latin typeface="Century Gothic" panose="020B0502020202020204" pitchFamily="34" charset="0"/>
              </a:rPr>
              <a:t>HAWKES</a:t>
            </a:r>
            <a:r>
              <a:rPr lang="en-US" sz="7200" dirty="0">
                <a:solidFill>
                  <a:prstClr val="white"/>
                </a:solidFill>
                <a:latin typeface="Century Gothic" panose="020B0502020202020204" pitchFamily="34" charset="0"/>
              </a:rPr>
              <a:t> LEARNING</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9800194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48256"/>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Identify Pronoun Case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1881188" y="1524000"/>
            <a:ext cx="2564507" cy="3482474"/>
            <a:chOff x="1145104" y="1753237"/>
            <a:chExt cx="2564507" cy="1617913"/>
          </a:xfrm>
          <a:solidFill>
            <a:srgbClr val="386546"/>
          </a:solidFill>
        </p:grpSpPr>
        <p:sp>
          <p:nvSpPr>
            <p:cNvPr id="9" name="Rectangle 8"/>
            <p:cNvSpPr/>
            <p:nvPr/>
          </p:nvSpPr>
          <p:spPr>
            <a:xfrm>
              <a:off x="1149291" y="1753237"/>
              <a:ext cx="256032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CCA49C"/>
                </a:solidFill>
              </a:endParaRPr>
            </a:p>
          </p:txBody>
        </p:sp>
        <p:sp>
          <p:nvSpPr>
            <p:cNvPr id="10" name="TextBox 9"/>
            <p:cNvSpPr txBox="1"/>
            <p:nvPr/>
          </p:nvSpPr>
          <p:spPr>
            <a:xfrm>
              <a:off x="1145104" y="2204407"/>
              <a:ext cx="1664514" cy="200185"/>
            </a:xfrm>
            <a:prstGeom prst="rect">
              <a:avLst/>
            </a:prstGeom>
            <a:noFill/>
          </p:spPr>
          <p:txBody>
            <a:bodyPr wrap="square" rtlCol="0" anchor="ctr">
              <a:spAutoFit/>
            </a:bodyPr>
            <a:lstStyle/>
            <a:p>
              <a:pPr marL="342900" indent="-342900" algn="ctr">
                <a:buFont typeface="Arial" panose="020B0604020202020204" pitchFamily="34" charset="0"/>
                <a:buChar char="•"/>
              </a:pPr>
              <a:r>
                <a:rPr lang="en-US" sz="2200" dirty="0">
                  <a:solidFill>
                    <a:prstClr val="white"/>
                  </a:solidFill>
                </a:rPr>
                <a:t>Subjects</a:t>
              </a:r>
            </a:p>
          </p:txBody>
        </p:sp>
      </p:grpSp>
      <p:grpSp>
        <p:nvGrpSpPr>
          <p:cNvPr id="11" name="Group 10"/>
          <p:cNvGrpSpPr/>
          <p:nvPr/>
        </p:nvGrpSpPr>
        <p:grpSpPr>
          <a:xfrm>
            <a:off x="7746305" y="1553724"/>
            <a:ext cx="2560320" cy="3474165"/>
            <a:chOff x="5914363" y="1747690"/>
            <a:chExt cx="2560320" cy="1617913"/>
          </a:xfrm>
          <a:solidFill>
            <a:srgbClr val="386546"/>
          </a:solidFill>
        </p:grpSpPr>
        <p:sp>
          <p:nvSpPr>
            <p:cNvPr id="12" name="Rectangle 11"/>
            <p:cNvSpPr/>
            <p:nvPr/>
          </p:nvSpPr>
          <p:spPr>
            <a:xfrm>
              <a:off x="5914363" y="1747690"/>
              <a:ext cx="256032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black"/>
                </a:solidFill>
              </a:endParaRPr>
            </a:p>
          </p:txBody>
        </p:sp>
        <p:sp>
          <p:nvSpPr>
            <p:cNvPr id="13" name="TextBox 12"/>
            <p:cNvSpPr txBox="1"/>
            <p:nvPr/>
          </p:nvSpPr>
          <p:spPr>
            <a:xfrm>
              <a:off x="6064788" y="2186096"/>
              <a:ext cx="1875582" cy="570398"/>
            </a:xfrm>
            <a:prstGeom prst="rect">
              <a:avLst/>
            </a:prstGeom>
            <a:noFill/>
          </p:spPr>
          <p:txBody>
            <a:bodyPr wrap="square" rtlCol="0" anchor="ctr">
              <a:spAutoFit/>
            </a:bodyPr>
            <a:lstStyle/>
            <a:p>
              <a:pPr marL="342900" indent="-342900">
                <a:buFont typeface="Arial" panose="020B0604020202020204" pitchFamily="34" charset="0"/>
                <a:buChar char="•"/>
              </a:pPr>
              <a:r>
                <a:rPr lang="en-US" sz="2200" dirty="0">
                  <a:solidFill>
                    <a:prstClr val="white"/>
                  </a:solidFill>
                </a:rPr>
                <a:t>Show possession</a:t>
              </a:r>
            </a:p>
            <a:p>
              <a:pPr algn="ctr">
                <a:lnSpc>
                  <a:spcPct val="150000"/>
                </a:lnSpc>
              </a:pPr>
              <a:endParaRPr lang="en-US" sz="2200" dirty="0">
                <a:solidFill>
                  <a:prstClr val="white"/>
                </a:solidFill>
              </a:endParaRPr>
            </a:p>
          </p:txBody>
        </p:sp>
      </p:grpSp>
      <p:grpSp>
        <p:nvGrpSpPr>
          <p:cNvPr id="23" name="Group 22"/>
          <p:cNvGrpSpPr/>
          <p:nvPr/>
        </p:nvGrpSpPr>
        <p:grpSpPr>
          <a:xfrm>
            <a:off x="4817679" y="1553723"/>
            <a:ext cx="2560320" cy="3474165"/>
            <a:chOff x="3531827" y="1747690"/>
            <a:chExt cx="2560320" cy="1617913"/>
          </a:xfrm>
          <a:solidFill>
            <a:srgbClr val="386546"/>
          </a:solidFill>
        </p:grpSpPr>
        <p:sp>
          <p:nvSpPr>
            <p:cNvPr id="24" name="Rectangle 23"/>
            <p:cNvSpPr/>
            <p:nvPr/>
          </p:nvSpPr>
          <p:spPr>
            <a:xfrm>
              <a:off x="3531827" y="1747690"/>
              <a:ext cx="256032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black"/>
                </a:solidFill>
              </a:endParaRPr>
            </a:p>
          </p:txBody>
        </p:sp>
        <p:sp>
          <p:nvSpPr>
            <p:cNvPr id="25" name="TextBox 24"/>
            <p:cNvSpPr txBox="1"/>
            <p:nvPr/>
          </p:nvSpPr>
          <p:spPr>
            <a:xfrm>
              <a:off x="3572418" y="2138724"/>
              <a:ext cx="2448646" cy="964558"/>
            </a:xfrm>
            <a:prstGeom prst="rect">
              <a:avLst/>
            </a:prstGeom>
            <a:noFill/>
          </p:spPr>
          <p:txBody>
            <a:bodyPr wrap="square" rtlCol="0" anchor="ctr">
              <a:spAutoFit/>
            </a:bodyPr>
            <a:lstStyle/>
            <a:p>
              <a:pPr marL="342900" indent="-342900">
                <a:lnSpc>
                  <a:spcPct val="150000"/>
                </a:lnSpc>
                <a:buFont typeface="Arial" panose="020B0604020202020204" pitchFamily="34" charset="0"/>
                <a:buChar char="•"/>
              </a:pPr>
              <a:r>
                <a:rPr lang="en-US" sz="2200" dirty="0">
                  <a:solidFill>
                    <a:prstClr val="white"/>
                  </a:solidFill>
                </a:rPr>
                <a:t>Direct objects</a:t>
              </a:r>
            </a:p>
            <a:p>
              <a:pPr marL="342900" indent="-342900">
                <a:lnSpc>
                  <a:spcPct val="150000"/>
                </a:lnSpc>
                <a:buFont typeface="Arial" panose="020B0604020202020204" pitchFamily="34" charset="0"/>
                <a:buChar char="•"/>
              </a:pPr>
              <a:r>
                <a:rPr lang="en-US" sz="2200" dirty="0">
                  <a:solidFill>
                    <a:prstClr val="white"/>
                  </a:solidFill>
                </a:rPr>
                <a:t>Indirect objects</a:t>
              </a:r>
            </a:p>
            <a:p>
              <a:pPr marL="342900" indent="-342900">
                <a:lnSpc>
                  <a:spcPct val="150000"/>
                </a:lnSpc>
                <a:buFont typeface="Arial" panose="020B0604020202020204" pitchFamily="34" charset="0"/>
                <a:buChar char="•"/>
              </a:pPr>
              <a:r>
                <a:rPr lang="en-US" sz="2200" dirty="0">
                  <a:solidFill>
                    <a:prstClr val="white"/>
                  </a:solidFill>
                </a:rPr>
                <a:t>Objects of prepositions</a:t>
              </a:r>
            </a:p>
          </p:txBody>
        </p:sp>
      </p:grpSp>
      <p:sp>
        <p:nvSpPr>
          <p:cNvPr id="16" name="TextBox 15">
            <a:extLst>
              <a:ext uri="{FF2B5EF4-FFF2-40B4-BE49-F238E27FC236}">
                <a16:creationId xmlns:a16="http://schemas.microsoft.com/office/drawing/2014/main" id="{3608FA2A-2882-A535-1F3F-AD88F8DD303D}"/>
              </a:ext>
            </a:extLst>
          </p:cNvPr>
          <p:cNvSpPr txBox="1"/>
          <p:nvPr/>
        </p:nvSpPr>
        <p:spPr>
          <a:xfrm>
            <a:off x="5055830" y="1825661"/>
            <a:ext cx="2080339" cy="461665"/>
          </a:xfrm>
          <a:prstGeom prst="rect">
            <a:avLst/>
          </a:prstGeom>
          <a:solidFill>
            <a:srgbClr val="386546"/>
          </a:solidFill>
        </p:spPr>
        <p:txBody>
          <a:bodyPr wrap="square" rtlCol="0" anchor="ctr">
            <a:spAutoFit/>
          </a:bodyPr>
          <a:lstStyle/>
          <a:p>
            <a:pPr algn="ctr"/>
            <a:r>
              <a:rPr lang="en-US" sz="2400" b="1" dirty="0">
                <a:solidFill>
                  <a:prstClr val="white"/>
                </a:solidFill>
              </a:rPr>
              <a:t>Objective</a:t>
            </a:r>
            <a:endParaRPr lang="en-US" sz="2200" b="1" dirty="0">
              <a:solidFill>
                <a:prstClr val="white"/>
              </a:solidFill>
            </a:endParaRPr>
          </a:p>
        </p:txBody>
      </p:sp>
      <p:sp>
        <p:nvSpPr>
          <p:cNvPr id="17" name="TextBox 16">
            <a:extLst>
              <a:ext uri="{FF2B5EF4-FFF2-40B4-BE49-F238E27FC236}">
                <a16:creationId xmlns:a16="http://schemas.microsoft.com/office/drawing/2014/main" id="{DF24ED46-5B7B-3A09-A5FC-C90078D4A3AE}"/>
              </a:ext>
            </a:extLst>
          </p:cNvPr>
          <p:cNvSpPr txBox="1"/>
          <p:nvPr/>
        </p:nvSpPr>
        <p:spPr>
          <a:xfrm>
            <a:off x="7986296" y="1822581"/>
            <a:ext cx="2080339" cy="461665"/>
          </a:xfrm>
          <a:prstGeom prst="rect">
            <a:avLst/>
          </a:prstGeom>
          <a:solidFill>
            <a:srgbClr val="386546"/>
          </a:solidFill>
        </p:spPr>
        <p:txBody>
          <a:bodyPr wrap="square" rtlCol="0" anchor="ctr">
            <a:spAutoFit/>
          </a:bodyPr>
          <a:lstStyle/>
          <a:p>
            <a:pPr algn="ctr"/>
            <a:r>
              <a:rPr lang="en-US" sz="2400" b="1" dirty="0">
                <a:solidFill>
                  <a:prstClr val="white"/>
                </a:solidFill>
              </a:rPr>
              <a:t>Possessive</a:t>
            </a:r>
            <a:endParaRPr lang="en-US" sz="2200" b="1" dirty="0">
              <a:solidFill>
                <a:prstClr val="white"/>
              </a:solidFill>
            </a:endParaRPr>
          </a:p>
        </p:txBody>
      </p:sp>
      <p:sp>
        <p:nvSpPr>
          <p:cNvPr id="18" name="TextBox 17">
            <a:extLst>
              <a:ext uri="{FF2B5EF4-FFF2-40B4-BE49-F238E27FC236}">
                <a16:creationId xmlns:a16="http://schemas.microsoft.com/office/drawing/2014/main" id="{AC7F520A-E365-C2C6-2E53-907CC75E0E7A}"/>
              </a:ext>
            </a:extLst>
          </p:cNvPr>
          <p:cNvSpPr txBox="1"/>
          <p:nvPr/>
        </p:nvSpPr>
        <p:spPr>
          <a:xfrm>
            <a:off x="2125365" y="1825662"/>
            <a:ext cx="2080339" cy="461665"/>
          </a:xfrm>
          <a:prstGeom prst="rect">
            <a:avLst/>
          </a:prstGeom>
          <a:solidFill>
            <a:srgbClr val="386546"/>
          </a:solidFill>
        </p:spPr>
        <p:txBody>
          <a:bodyPr wrap="square" rtlCol="0" anchor="ctr">
            <a:spAutoFit/>
          </a:bodyPr>
          <a:lstStyle/>
          <a:p>
            <a:pPr algn="ctr"/>
            <a:r>
              <a:rPr lang="en-US" sz="2400" b="1" dirty="0">
                <a:solidFill>
                  <a:prstClr val="white"/>
                </a:solidFill>
              </a:rPr>
              <a:t>Subjective</a:t>
            </a:r>
            <a:endParaRPr lang="en-US" sz="2200" b="1" dirty="0">
              <a:solidFill>
                <a:prstClr val="white"/>
              </a:solidFill>
            </a:endParaRPr>
          </a:p>
        </p:txBody>
      </p:sp>
    </p:spTree>
    <p:extLst>
      <p:ext uri="{BB962C8B-B14F-4D97-AF65-F5344CB8AC3E}">
        <p14:creationId xmlns:p14="http://schemas.microsoft.com/office/powerpoint/2010/main" val="29186813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153273"/>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Identify Pronoun Case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 name="Group 2">
            <a:extLst>
              <a:ext uri="{FF2B5EF4-FFF2-40B4-BE49-F238E27FC236}">
                <a16:creationId xmlns:a16="http://schemas.microsoft.com/office/drawing/2014/main" id="{3091D798-2239-D74A-B9CE-FC15B32207D5}"/>
              </a:ext>
            </a:extLst>
          </p:cNvPr>
          <p:cNvGrpSpPr/>
          <p:nvPr/>
        </p:nvGrpSpPr>
        <p:grpSpPr>
          <a:xfrm>
            <a:off x="2363454" y="2057400"/>
            <a:ext cx="7465092" cy="523220"/>
            <a:chOff x="2382294" y="2209800"/>
            <a:chExt cx="7465092" cy="523220"/>
          </a:xfrm>
        </p:grpSpPr>
        <p:sp>
          <p:nvSpPr>
            <p:cNvPr id="8" name="TextBox 7"/>
            <p:cNvSpPr txBox="1"/>
            <p:nvPr/>
          </p:nvSpPr>
          <p:spPr>
            <a:xfrm>
              <a:off x="4648200" y="2209800"/>
              <a:ext cx="5199186" cy="523220"/>
            </a:xfrm>
            <a:prstGeom prst="rect">
              <a:avLst/>
            </a:prstGeom>
            <a:noFill/>
          </p:spPr>
          <p:txBody>
            <a:bodyPr wrap="square" rtlCol="0" anchor="ctr">
              <a:spAutoFit/>
            </a:bodyPr>
            <a:lstStyle/>
            <a:p>
              <a:pPr>
                <a:spcAft>
                  <a:spcPts val="1800"/>
                </a:spcAft>
              </a:pPr>
              <a:r>
                <a:rPr lang="en-US" sz="2800" b="1" dirty="0">
                  <a:solidFill>
                    <a:schemeClr val="bg1"/>
                  </a:solidFill>
                  <a:highlight>
                    <a:srgbClr val="386546"/>
                  </a:highlight>
                </a:rPr>
                <a:t>They</a:t>
              </a:r>
              <a:r>
                <a:rPr lang="en-US" sz="2800" b="1" dirty="0">
                  <a:solidFill>
                    <a:srgbClr val="314C57"/>
                  </a:solidFill>
                </a:rPr>
                <a:t> </a:t>
              </a:r>
              <a:r>
                <a:rPr lang="en-US" sz="2800" dirty="0">
                  <a:solidFill>
                    <a:srgbClr val="323542"/>
                  </a:solidFill>
                </a:rPr>
                <a:t>arrived fifteen minutes late.</a:t>
              </a:r>
              <a:endParaRPr lang="en-US" sz="2800" b="1" dirty="0">
                <a:solidFill>
                  <a:srgbClr val="323542"/>
                </a:solidFill>
              </a:endParaRPr>
            </a:p>
          </p:txBody>
        </p:sp>
        <p:sp>
          <p:nvSpPr>
            <p:cNvPr id="9" name="TextBox 8">
              <a:extLst>
                <a:ext uri="{FF2B5EF4-FFF2-40B4-BE49-F238E27FC236}">
                  <a16:creationId xmlns:a16="http://schemas.microsoft.com/office/drawing/2014/main" id="{0D26950F-86BC-B25E-C00D-3F1AA8824675}"/>
                </a:ext>
              </a:extLst>
            </p:cNvPr>
            <p:cNvSpPr txBox="1"/>
            <p:nvPr/>
          </p:nvSpPr>
          <p:spPr>
            <a:xfrm>
              <a:off x="2382294" y="2209800"/>
              <a:ext cx="1752599" cy="523220"/>
            </a:xfrm>
            <a:prstGeom prst="rect">
              <a:avLst/>
            </a:prstGeom>
            <a:noFill/>
          </p:spPr>
          <p:txBody>
            <a:bodyPr wrap="square" rtlCol="0" anchor="ctr">
              <a:spAutoFit/>
            </a:bodyPr>
            <a:lstStyle/>
            <a:p>
              <a:pPr algn="r">
                <a:spcAft>
                  <a:spcPts val="1800"/>
                </a:spcAft>
              </a:pPr>
              <a:r>
                <a:rPr lang="en-US" sz="2800" b="1" dirty="0">
                  <a:solidFill>
                    <a:srgbClr val="386546"/>
                  </a:solidFill>
                </a:rPr>
                <a:t>Subjective</a:t>
              </a:r>
              <a:endParaRPr lang="en-US" sz="2800" b="1" dirty="0">
                <a:solidFill>
                  <a:srgbClr val="323542"/>
                </a:solidFill>
              </a:endParaRPr>
            </a:p>
          </p:txBody>
        </p:sp>
      </p:grpSp>
    </p:spTree>
    <p:extLst>
      <p:ext uri="{BB962C8B-B14F-4D97-AF65-F5344CB8AC3E}">
        <p14:creationId xmlns:p14="http://schemas.microsoft.com/office/powerpoint/2010/main" val="16916293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153273"/>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Identify Pronoun Case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 name="Group 2">
            <a:extLst>
              <a:ext uri="{FF2B5EF4-FFF2-40B4-BE49-F238E27FC236}">
                <a16:creationId xmlns:a16="http://schemas.microsoft.com/office/drawing/2014/main" id="{3091D798-2239-D74A-B9CE-FC15B32207D5}"/>
              </a:ext>
            </a:extLst>
          </p:cNvPr>
          <p:cNvGrpSpPr/>
          <p:nvPr/>
        </p:nvGrpSpPr>
        <p:grpSpPr>
          <a:xfrm>
            <a:off x="1676400" y="1752600"/>
            <a:ext cx="7461743" cy="954107"/>
            <a:chOff x="2385643" y="2906648"/>
            <a:chExt cx="7461743" cy="954107"/>
          </a:xfrm>
        </p:grpSpPr>
        <p:sp>
          <p:nvSpPr>
            <p:cNvPr id="10" name="TextBox 9">
              <a:extLst>
                <a:ext uri="{FF2B5EF4-FFF2-40B4-BE49-F238E27FC236}">
                  <a16:creationId xmlns:a16="http://schemas.microsoft.com/office/drawing/2014/main" id="{6D851F0A-3FCE-0D9A-6778-92019AE736BE}"/>
                </a:ext>
              </a:extLst>
            </p:cNvPr>
            <p:cNvSpPr txBox="1"/>
            <p:nvPr/>
          </p:nvSpPr>
          <p:spPr>
            <a:xfrm>
              <a:off x="2385643" y="2906648"/>
              <a:ext cx="1900397" cy="954107"/>
            </a:xfrm>
            <a:prstGeom prst="rect">
              <a:avLst/>
            </a:prstGeom>
            <a:noFill/>
          </p:spPr>
          <p:txBody>
            <a:bodyPr wrap="square" rtlCol="0" anchor="ctr">
              <a:spAutoFit/>
            </a:bodyPr>
            <a:lstStyle/>
            <a:p>
              <a:pPr algn="r">
                <a:spcAft>
                  <a:spcPts val="1800"/>
                </a:spcAft>
              </a:pPr>
              <a:r>
                <a:rPr lang="en-US" sz="2800" b="1" dirty="0">
                  <a:solidFill>
                    <a:srgbClr val="386546"/>
                  </a:solidFill>
                </a:rPr>
                <a:t>Object of preposition</a:t>
              </a:r>
              <a:endParaRPr lang="en-US" sz="2800" b="1" dirty="0">
                <a:solidFill>
                  <a:srgbClr val="323542"/>
                </a:solidFill>
              </a:endParaRPr>
            </a:p>
          </p:txBody>
        </p:sp>
        <p:sp>
          <p:nvSpPr>
            <p:cNvPr id="12" name="TextBox 11">
              <a:extLst>
                <a:ext uri="{FF2B5EF4-FFF2-40B4-BE49-F238E27FC236}">
                  <a16:creationId xmlns:a16="http://schemas.microsoft.com/office/drawing/2014/main" id="{8154780A-1444-4AD7-C0B2-9BB22F14E045}"/>
                </a:ext>
              </a:extLst>
            </p:cNvPr>
            <p:cNvSpPr txBox="1"/>
            <p:nvPr/>
          </p:nvSpPr>
          <p:spPr>
            <a:xfrm>
              <a:off x="4648200" y="3122091"/>
              <a:ext cx="5199186" cy="523220"/>
            </a:xfrm>
            <a:prstGeom prst="rect">
              <a:avLst/>
            </a:prstGeom>
            <a:noFill/>
          </p:spPr>
          <p:txBody>
            <a:bodyPr wrap="square" rtlCol="0" anchor="ctr">
              <a:spAutoFit/>
            </a:bodyPr>
            <a:lstStyle/>
            <a:p>
              <a:pPr>
                <a:spcAft>
                  <a:spcPts val="1800"/>
                </a:spcAft>
              </a:pPr>
              <a:r>
                <a:rPr lang="en-US" sz="2800" dirty="0"/>
                <a:t>Seagulls perched next </a:t>
              </a:r>
              <a:r>
                <a:rPr lang="en-US" sz="2800" u="sng" dirty="0"/>
                <a:t>to</a:t>
              </a:r>
              <a:r>
                <a:rPr lang="en-US" sz="2800" dirty="0"/>
                <a:t> </a:t>
              </a:r>
              <a:r>
                <a:rPr lang="en-US" sz="2800" b="1" dirty="0">
                  <a:solidFill>
                    <a:schemeClr val="bg1"/>
                  </a:solidFill>
                  <a:highlight>
                    <a:srgbClr val="386546"/>
                  </a:highlight>
                </a:rPr>
                <a:t>them</a:t>
              </a:r>
              <a:r>
                <a:rPr lang="en-US" sz="2800" dirty="0"/>
                <a:t>.</a:t>
              </a:r>
            </a:p>
          </p:txBody>
        </p:sp>
      </p:grpSp>
    </p:spTree>
    <p:extLst>
      <p:ext uri="{BB962C8B-B14F-4D97-AF65-F5344CB8AC3E}">
        <p14:creationId xmlns:p14="http://schemas.microsoft.com/office/powerpoint/2010/main" val="22319081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153273"/>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Identify Pronoun Case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 name="Group 2">
            <a:extLst>
              <a:ext uri="{FF2B5EF4-FFF2-40B4-BE49-F238E27FC236}">
                <a16:creationId xmlns:a16="http://schemas.microsoft.com/office/drawing/2014/main" id="{3091D798-2239-D74A-B9CE-FC15B32207D5}"/>
              </a:ext>
            </a:extLst>
          </p:cNvPr>
          <p:cNvGrpSpPr/>
          <p:nvPr/>
        </p:nvGrpSpPr>
        <p:grpSpPr>
          <a:xfrm>
            <a:off x="1676400" y="1752600"/>
            <a:ext cx="7461743" cy="954107"/>
            <a:chOff x="2385643" y="2906648"/>
            <a:chExt cx="7461743" cy="954107"/>
          </a:xfrm>
        </p:grpSpPr>
        <p:sp>
          <p:nvSpPr>
            <p:cNvPr id="10" name="TextBox 9">
              <a:extLst>
                <a:ext uri="{FF2B5EF4-FFF2-40B4-BE49-F238E27FC236}">
                  <a16:creationId xmlns:a16="http://schemas.microsoft.com/office/drawing/2014/main" id="{6D851F0A-3FCE-0D9A-6778-92019AE736BE}"/>
                </a:ext>
              </a:extLst>
            </p:cNvPr>
            <p:cNvSpPr txBox="1"/>
            <p:nvPr/>
          </p:nvSpPr>
          <p:spPr>
            <a:xfrm>
              <a:off x="2385643" y="2906648"/>
              <a:ext cx="1900397" cy="954107"/>
            </a:xfrm>
            <a:prstGeom prst="rect">
              <a:avLst/>
            </a:prstGeom>
            <a:noFill/>
          </p:spPr>
          <p:txBody>
            <a:bodyPr wrap="square" rtlCol="0" anchor="ctr">
              <a:spAutoFit/>
            </a:bodyPr>
            <a:lstStyle/>
            <a:p>
              <a:pPr algn="r">
                <a:spcAft>
                  <a:spcPts val="1800"/>
                </a:spcAft>
              </a:pPr>
              <a:r>
                <a:rPr lang="en-US" sz="2800" b="1" dirty="0">
                  <a:solidFill>
                    <a:srgbClr val="386546"/>
                  </a:solidFill>
                </a:rPr>
                <a:t>Object of preposition</a:t>
              </a:r>
              <a:endParaRPr lang="en-US" sz="2800" b="1" dirty="0">
                <a:solidFill>
                  <a:srgbClr val="323542"/>
                </a:solidFill>
              </a:endParaRPr>
            </a:p>
          </p:txBody>
        </p:sp>
        <p:sp>
          <p:nvSpPr>
            <p:cNvPr id="12" name="TextBox 11">
              <a:extLst>
                <a:ext uri="{FF2B5EF4-FFF2-40B4-BE49-F238E27FC236}">
                  <a16:creationId xmlns:a16="http://schemas.microsoft.com/office/drawing/2014/main" id="{8154780A-1444-4AD7-C0B2-9BB22F14E045}"/>
                </a:ext>
              </a:extLst>
            </p:cNvPr>
            <p:cNvSpPr txBox="1"/>
            <p:nvPr/>
          </p:nvSpPr>
          <p:spPr>
            <a:xfrm>
              <a:off x="4648200" y="3122091"/>
              <a:ext cx="5199186" cy="523220"/>
            </a:xfrm>
            <a:prstGeom prst="rect">
              <a:avLst/>
            </a:prstGeom>
            <a:noFill/>
          </p:spPr>
          <p:txBody>
            <a:bodyPr wrap="square" rtlCol="0" anchor="ctr">
              <a:spAutoFit/>
            </a:bodyPr>
            <a:lstStyle/>
            <a:p>
              <a:pPr>
                <a:spcAft>
                  <a:spcPts val="1800"/>
                </a:spcAft>
              </a:pPr>
              <a:r>
                <a:rPr lang="en-US" sz="2800" dirty="0"/>
                <a:t>Seagulls perched next </a:t>
              </a:r>
              <a:r>
                <a:rPr lang="en-US" sz="2800" u="sng" dirty="0"/>
                <a:t>to</a:t>
              </a:r>
              <a:r>
                <a:rPr lang="en-US" sz="2800" dirty="0"/>
                <a:t> </a:t>
              </a:r>
              <a:r>
                <a:rPr lang="en-US" sz="2800" b="1" dirty="0">
                  <a:solidFill>
                    <a:schemeClr val="bg1"/>
                  </a:solidFill>
                  <a:highlight>
                    <a:srgbClr val="386546"/>
                  </a:highlight>
                </a:rPr>
                <a:t>them</a:t>
              </a:r>
              <a:r>
                <a:rPr lang="en-US" sz="2800" dirty="0"/>
                <a:t>.</a:t>
              </a:r>
            </a:p>
          </p:txBody>
        </p:sp>
      </p:grpSp>
      <p:sp>
        <p:nvSpPr>
          <p:cNvPr id="2" name="TextBox 1">
            <a:extLst>
              <a:ext uri="{FF2B5EF4-FFF2-40B4-BE49-F238E27FC236}">
                <a16:creationId xmlns:a16="http://schemas.microsoft.com/office/drawing/2014/main" id="{5A8FD67F-D782-6A8F-D794-CADB72C393D8}"/>
              </a:ext>
            </a:extLst>
          </p:cNvPr>
          <p:cNvSpPr txBox="1"/>
          <p:nvPr/>
        </p:nvSpPr>
        <p:spPr>
          <a:xfrm>
            <a:off x="1676399" y="2951946"/>
            <a:ext cx="1900397" cy="954107"/>
          </a:xfrm>
          <a:prstGeom prst="rect">
            <a:avLst/>
          </a:prstGeom>
          <a:noFill/>
        </p:spPr>
        <p:txBody>
          <a:bodyPr wrap="square" rtlCol="0" anchor="ctr">
            <a:spAutoFit/>
          </a:bodyPr>
          <a:lstStyle/>
          <a:p>
            <a:pPr algn="r">
              <a:spcAft>
                <a:spcPts val="1800"/>
              </a:spcAft>
            </a:pPr>
            <a:r>
              <a:rPr lang="en-US" sz="2800" b="1" dirty="0">
                <a:solidFill>
                  <a:srgbClr val="386546"/>
                </a:solidFill>
              </a:rPr>
              <a:t>Direct object</a:t>
            </a:r>
            <a:endParaRPr lang="en-US" sz="2800" b="1" dirty="0">
              <a:solidFill>
                <a:srgbClr val="323542"/>
              </a:solidFill>
            </a:endParaRPr>
          </a:p>
        </p:txBody>
      </p:sp>
      <p:sp>
        <p:nvSpPr>
          <p:cNvPr id="4" name="TextBox 3">
            <a:extLst>
              <a:ext uri="{FF2B5EF4-FFF2-40B4-BE49-F238E27FC236}">
                <a16:creationId xmlns:a16="http://schemas.microsoft.com/office/drawing/2014/main" id="{4C906612-D649-EECA-2A83-0A1271FAED3B}"/>
              </a:ext>
            </a:extLst>
          </p:cNvPr>
          <p:cNvSpPr txBox="1"/>
          <p:nvPr/>
        </p:nvSpPr>
        <p:spPr>
          <a:xfrm>
            <a:off x="3938957" y="3167389"/>
            <a:ext cx="6954714" cy="523220"/>
          </a:xfrm>
          <a:prstGeom prst="rect">
            <a:avLst/>
          </a:prstGeom>
          <a:noFill/>
        </p:spPr>
        <p:txBody>
          <a:bodyPr wrap="square" rtlCol="0" anchor="ctr">
            <a:spAutoFit/>
          </a:bodyPr>
          <a:lstStyle/>
          <a:p>
            <a:pPr>
              <a:spcAft>
                <a:spcPts val="1800"/>
              </a:spcAft>
            </a:pPr>
            <a:r>
              <a:rPr lang="en-US" sz="2800" dirty="0"/>
              <a:t>The security guard will </a:t>
            </a:r>
            <a:r>
              <a:rPr lang="en-US" sz="2800" u="sng" dirty="0"/>
              <a:t>walk</a:t>
            </a:r>
            <a:r>
              <a:rPr lang="en-US" sz="2800" dirty="0"/>
              <a:t> </a:t>
            </a:r>
            <a:r>
              <a:rPr lang="en-US" sz="2800" b="1" dirty="0">
                <a:solidFill>
                  <a:schemeClr val="bg1"/>
                </a:solidFill>
                <a:highlight>
                  <a:srgbClr val="386546"/>
                </a:highlight>
              </a:rPr>
              <a:t>him</a:t>
            </a:r>
            <a:r>
              <a:rPr lang="en-US" sz="2800" b="1" dirty="0">
                <a:solidFill>
                  <a:schemeClr val="bg1"/>
                </a:solidFill>
              </a:rPr>
              <a:t> </a:t>
            </a:r>
            <a:r>
              <a:rPr lang="en-US" sz="2800" dirty="0"/>
              <a:t>to the door.</a:t>
            </a:r>
          </a:p>
        </p:txBody>
      </p:sp>
    </p:spTree>
    <p:extLst>
      <p:ext uri="{BB962C8B-B14F-4D97-AF65-F5344CB8AC3E}">
        <p14:creationId xmlns:p14="http://schemas.microsoft.com/office/powerpoint/2010/main" val="17107155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153273"/>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Identify Pronoun Case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 name="Group 2">
            <a:extLst>
              <a:ext uri="{FF2B5EF4-FFF2-40B4-BE49-F238E27FC236}">
                <a16:creationId xmlns:a16="http://schemas.microsoft.com/office/drawing/2014/main" id="{3091D798-2239-D74A-B9CE-FC15B32207D5}"/>
              </a:ext>
            </a:extLst>
          </p:cNvPr>
          <p:cNvGrpSpPr/>
          <p:nvPr/>
        </p:nvGrpSpPr>
        <p:grpSpPr>
          <a:xfrm>
            <a:off x="1676400" y="1752600"/>
            <a:ext cx="7461743" cy="954107"/>
            <a:chOff x="2385643" y="2906648"/>
            <a:chExt cx="7461743" cy="954107"/>
          </a:xfrm>
        </p:grpSpPr>
        <p:sp>
          <p:nvSpPr>
            <p:cNvPr id="10" name="TextBox 9">
              <a:extLst>
                <a:ext uri="{FF2B5EF4-FFF2-40B4-BE49-F238E27FC236}">
                  <a16:creationId xmlns:a16="http://schemas.microsoft.com/office/drawing/2014/main" id="{6D851F0A-3FCE-0D9A-6778-92019AE736BE}"/>
                </a:ext>
              </a:extLst>
            </p:cNvPr>
            <p:cNvSpPr txBox="1"/>
            <p:nvPr/>
          </p:nvSpPr>
          <p:spPr>
            <a:xfrm>
              <a:off x="2385643" y="2906648"/>
              <a:ext cx="1900397" cy="954107"/>
            </a:xfrm>
            <a:prstGeom prst="rect">
              <a:avLst/>
            </a:prstGeom>
            <a:noFill/>
          </p:spPr>
          <p:txBody>
            <a:bodyPr wrap="square" rtlCol="0" anchor="ctr">
              <a:spAutoFit/>
            </a:bodyPr>
            <a:lstStyle/>
            <a:p>
              <a:pPr algn="r">
                <a:spcAft>
                  <a:spcPts val="1800"/>
                </a:spcAft>
              </a:pPr>
              <a:r>
                <a:rPr lang="en-US" sz="2800" b="1" dirty="0">
                  <a:solidFill>
                    <a:srgbClr val="386546"/>
                  </a:solidFill>
                </a:rPr>
                <a:t>Object of preposition</a:t>
              </a:r>
              <a:endParaRPr lang="en-US" sz="2800" b="1" dirty="0">
                <a:solidFill>
                  <a:srgbClr val="323542"/>
                </a:solidFill>
              </a:endParaRPr>
            </a:p>
          </p:txBody>
        </p:sp>
        <p:sp>
          <p:nvSpPr>
            <p:cNvPr id="12" name="TextBox 11">
              <a:extLst>
                <a:ext uri="{FF2B5EF4-FFF2-40B4-BE49-F238E27FC236}">
                  <a16:creationId xmlns:a16="http://schemas.microsoft.com/office/drawing/2014/main" id="{8154780A-1444-4AD7-C0B2-9BB22F14E045}"/>
                </a:ext>
              </a:extLst>
            </p:cNvPr>
            <p:cNvSpPr txBox="1"/>
            <p:nvPr/>
          </p:nvSpPr>
          <p:spPr>
            <a:xfrm>
              <a:off x="4648200" y="3122091"/>
              <a:ext cx="5199186" cy="523220"/>
            </a:xfrm>
            <a:prstGeom prst="rect">
              <a:avLst/>
            </a:prstGeom>
            <a:noFill/>
          </p:spPr>
          <p:txBody>
            <a:bodyPr wrap="square" rtlCol="0" anchor="ctr">
              <a:spAutoFit/>
            </a:bodyPr>
            <a:lstStyle/>
            <a:p>
              <a:pPr>
                <a:spcAft>
                  <a:spcPts val="1800"/>
                </a:spcAft>
              </a:pPr>
              <a:r>
                <a:rPr lang="en-US" sz="2800" dirty="0"/>
                <a:t>Seagulls perched next </a:t>
              </a:r>
              <a:r>
                <a:rPr lang="en-US" sz="2800" u="sng" dirty="0"/>
                <a:t>to</a:t>
              </a:r>
              <a:r>
                <a:rPr lang="en-US" sz="2800" dirty="0"/>
                <a:t> </a:t>
              </a:r>
              <a:r>
                <a:rPr lang="en-US" sz="2800" b="1" dirty="0">
                  <a:solidFill>
                    <a:schemeClr val="bg1"/>
                  </a:solidFill>
                  <a:highlight>
                    <a:srgbClr val="386546"/>
                  </a:highlight>
                </a:rPr>
                <a:t>them</a:t>
              </a:r>
              <a:r>
                <a:rPr lang="en-US" sz="2800" dirty="0"/>
                <a:t>.</a:t>
              </a:r>
            </a:p>
          </p:txBody>
        </p:sp>
      </p:grpSp>
      <p:sp>
        <p:nvSpPr>
          <p:cNvPr id="2" name="TextBox 1">
            <a:extLst>
              <a:ext uri="{FF2B5EF4-FFF2-40B4-BE49-F238E27FC236}">
                <a16:creationId xmlns:a16="http://schemas.microsoft.com/office/drawing/2014/main" id="{5A8FD67F-D782-6A8F-D794-CADB72C393D8}"/>
              </a:ext>
            </a:extLst>
          </p:cNvPr>
          <p:cNvSpPr txBox="1"/>
          <p:nvPr/>
        </p:nvSpPr>
        <p:spPr>
          <a:xfrm>
            <a:off x="1676399" y="2951946"/>
            <a:ext cx="1900397" cy="954107"/>
          </a:xfrm>
          <a:prstGeom prst="rect">
            <a:avLst/>
          </a:prstGeom>
          <a:noFill/>
        </p:spPr>
        <p:txBody>
          <a:bodyPr wrap="square" rtlCol="0" anchor="ctr">
            <a:spAutoFit/>
          </a:bodyPr>
          <a:lstStyle/>
          <a:p>
            <a:pPr algn="r">
              <a:spcAft>
                <a:spcPts val="1800"/>
              </a:spcAft>
            </a:pPr>
            <a:r>
              <a:rPr lang="en-US" sz="2800" b="1" dirty="0">
                <a:solidFill>
                  <a:srgbClr val="386546"/>
                </a:solidFill>
              </a:rPr>
              <a:t>Direct object</a:t>
            </a:r>
            <a:endParaRPr lang="en-US" sz="2800" b="1" dirty="0">
              <a:solidFill>
                <a:srgbClr val="323542"/>
              </a:solidFill>
            </a:endParaRPr>
          </a:p>
        </p:txBody>
      </p:sp>
      <p:sp>
        <p:nvSpPr>
          <p:cNvPr id="4" name="TextBox 3">
            <a:extLst>
              <a:ext uri="{FF2B5EF4-FFF2-40B4-BE49-F238E27FC236}">
                <a16:creationId xmlns:a16="http://schemas.microsoft.com/office/drawing/2014/main" id="{4C906612-D649-EECA-2A83-0A1271FAED3B}"/>
              </a:ext>
            </a:extLst>
          </p:cNvPr>
          <p:cNvSpPr txBox="1"/>
          <p:nvPr/>
        </p:nvSpPr>
        <p:spPr>
          <a:xfrm>
            <a:off x="3938957" y="3167389"/>
            <a:ext cx="6954714" cy="523220"/>
          </a:xfrm>
          <a:prstGeom prst="rect">
            <a:avLst/>
          </a:prstGeom>
          <a:noFill/>
        </p:spPr>
        <p:txBody>
          <a:bodyPr wrap="square" rtlCol="0" anchor="ctr">
            <a:spAutoFit/>
          </a:bodyPr>
          <a:lstStyle/>
          <a:p>
            <a:pPr>
              <a:spcAft>
                <a:spcPts val="1800"/>
              </a:spcAft>
            </a:pPr>
            <a:r>
              <a:rPr lang="en-US" sz="2800" dirty="0"/>
              <a:t>The security guard will </a:t>
            </a:r>
            <a:r>
              <a:rPr lang="en-US" sz="2800" u="sng" dirty="0"/>
              <a:t>walk</a:t>
            </a:r>
            <a:r>
              <a:rPr lang="en-US" sz="2800" dirty="0"/>
              <a:t> </a:t>
            </a:r>
            <a:r>
              <a:rPr lang="en-US" sz="2800" b="1" dirty="0">
                <a:solidFill>
                  <a:schemeClr val="bg1"/>
                </a:solidFill>
                <a:highlight>
                  <a:srgbClr val="386546"/>
                </a:highlight>
              </a:rPr>
              <a:t>him</a:t>
            </a:r>
            <a:r>
              <a:rPr lang="en-US" sz="2800" b="1" dirty="0">
                <a:solidFill>
                  <a:schemeClr val="bg1"/>
                </a:solidFill>
              </a:rPr>
              <a:t> </a:t>
            </a:r>
            <a:r>
              <a:rPr lang="en-US" sz="2800" dirty="0"/>
              <a:t>to the door.</a:t>
            </a:r>
          </a:p>
        </p:txBody>
      </p:sp>
      <p:sp>
        <p:nvSpPr>
          <p:cNvPr id="5" name="TextBox 4">
            <a:extLst>
              <a:ext uri="{FF2B5EF4-FFF2-40B4-BE49-F238E27FC236}">
                <a16:creationId xmlns:a16="http://schemas.microsoft.com/office/drawing/2014/main" id="{155983FF-3218-F08B-2D43-6DD8F8F2A428}"/>
              </a:ext>
            </a:extLst>
          </p:cNvPr>
          <p:cNvSpPr txBox="1"/>
          <p:nvPr/>
        </p:nvSpPr>
        <p:spPr>
          <a:xfrm>
            <a:off x="1656521" y="4151292"/>
            <a:ext cx="1900397" cy="954107"/>
          </a:xfrm>
          <a:prstGeom prst="rect">
            <a:avLst/>
          </a:prstGeom>
          <a:noFill/>
        </p:spPr>
        <p:txBody>
          <a:bodyPr wrap="square" rtlCol="0" anchor="ctr">
            <a:spAutoFit/>
          </a:bodyPr>
          <a:lstStyle/>
          <a:p>
            <a:pPr algn="r">
              <a:spcAft>
                <a:spcPts val="1800"/>
              </a:spcAft>
            </a:pPr>
            <a:r>
              <a:rPr lang="en-US" sz="2800" b="1" dirty="0">
                <a:solidFill>
                  <a:srgbClr val="386546"/>
                </a:solidFill>
              </a:rPr>
              <a:t>Indirect object</a:t>
            </a:r>
            <a:endParaRPr lang="en-US" sz="2800" b="1" dirty="0">
              <a:solidFill>
                <a:srgbClr val="323542"/>
              </a:solidFill>
            </a:endParaRPr>
          </a:p>
        </p:txBody>
      </p:sp>
      <p:sp>
        <p:nvSpPr>
          <p:cNvPr id="6" name="TextBox 5">
            <a:extLst>
              <a:ext uri="{FF2B5EF4-FFF2-40B4-BE49-F238E27FC236}">
                <a16:creationId xmlns:a16="http://schemas.microsoft.com/office/drawing/2014/main" id="{34BC38F4-63E8-8C66-A839-181C3B34D333}"/>
              </a:ext>
            </a:extLst>
          </p:cNvPr>
          <p:cNvSpPr txBox="1"/>
          <p:nvPr/>
        </p:nvSpPr>
        <p:spPr>
          <a:xfrm>
            <a:off x="3938956" y="4366735"/>
            <a:ext cx="5219067" cy="523220"/>
          </a:xfrm>
          <a:prstGeom prst="rect">
            <a:avLst/>
          </a:prstGeom>
          <a:noFill/>
        </p:spPr>
        <p:txBody>
          <a:bodyPr wrap="square" rtlCol="0" anchor="ctr">
            <a:spAutoFit/>
          </a:bodyPr>
          <a:lstStyle/>
          <a:p>
            <a:pPr>
              <a:spcAft>
                <a:spcPts val="1800"/>
              </a:spcAft>
            </a:pPr>
            <a:r>
              <a:rPr lang="en-US" sz="2800" dirty="0"/>
              <a:t>The waiter gave </a:t>
            </a:r>
            <a:r>
              <a:rPr lang="en-US" sz="2800" b="1" dirty="0">
                <a:solidFill>
                  <a:schemeClr val="bg1"/>
                </a:solidFill>
                <a:highlight>
                  <a:srgbClr val="386546"/>
                </a:highlight>
              </a:rPr>
              <a:t>her</a:t>
            </a:r>
            <a:r>
              <a:rPr lang="en-US" sz="2800" b="1" dirty="0">
                <a:solidFill>
                  <a:schemeClr val="bg1"/>
                </a:solidFill>
              </a:rPr>
              <a:t> </a:t>
            </a:r>
            <a:r>
              <a:rPr lang="en-US" sz="2800" dirty="0"/>
              <a:t>a free </a:t>
            </a:r>
            <a:r>
              <a:rPr lang="en-US" sz="2800" u="sng" dirty="0"/>
              <a:t>dessert</a:t>
            </a:r>
            <a:r>
              <a:rPr lang="en-US" sz="2800" dirty="0"/>
              <a:t>.</a:t>
            </a:r>
          </a:p>
        </p:txBody>
      </p:sp>
    </p:spTree>
    <p:extLst>
      <p:ext uri="{BB962C8B-B14F-4D97-AF65-F5344CB8AC3E}">
        <p14:creationId xmlns:p14="http://schemas.microsoft.com/office/powerpoint/2010/main" val="31490175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153273"/>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Identify Pronoun Case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 name="Group 2">
            <a:extLst>
              <a:ext uri="{FF2B5EF4-FFF2-40B4-BE49-F238E27FC236}">
                <a16:creationId xmlns:a16="http://schemas.microsoft.com/office/drawing/2014/main" id="{3091D798-2239-D74A-B9CE-FC15B32207D5}"/>
              </a:ext>
            </a:extLst>
          </p:cNvPr>
          <p:cNvGrpSpPr/>
          <p:nvPr/>
        </p:nvGrpSpPr>
        <p:grpSpPr>
          <a:xfrm>
            <a:off x="1676400" y="1752600"/>
            <a:ext cx="7461743" cy="954107"/>
            <a:chOff x="2385643" y="2906648"/>
            <a:chExt cx="7461743" cy="954107"/>
          </a:xfrm>
        </p:grpSpPr>
        <p:sp>
          <p:nvSpPr>
            <p:cNvPr id="10" name="TextBox 9">
              <a:extLst>
                <a:ext uri="{FF2B5EF4-FFF2-40B4-BE49-F238E27FC236}">
                  <a16:creationId xmlns:a16="http://schemas.microsoft.com/office/drawing/2014/main" id="{6D851F0A-3FCE-0D9A-6778-92019AE736BE}"/>
                </a:ext>
              </a:extLst>
            </p:cNvPr>
            <p:cNvSpPr txBox="1"/>
            <p:nvPr/>
          </p:nvSpPr>
          <p:spPr>
            <a:xfrm>
              <a:off x="2385643" y="2906648"/>
              <a:ext cx="1900397" cy="954107"/>
            </a:xfrm>
            <a:prstGeom prst="rect">
              <a:avLst/>
            </a:prstGeom>
            <a:noFill/>
          </p:spPr>
          <p:txBody>
            <a:bodyPr wrap="square" rtlCol="0" anchor="ctr">
              <a:spAutoFit/>
            </a:bodyPr>
            <a:lstStyle/>
            <a:p>
              <a:pPr algn="r">
                <a:spcAft>
                  <a:spcPts val="1800"/>
                </a:spcAft>
              </a:pPr>
              <a:r>
                <a:rPr lang="en-US" sz="2800" b="1" dirty="0">
                  <a:solidFill>
                    <a:srgbClr val="386546"/>
                  </a:solidFill>
                </a:rPr>
                <a:t>Possessive adjective</a:t>
              </a:r>
              <a:endParaRPr lang="en-US" sz="2800" b="1" dirty="0">
                <a:solidFill>
                  <a:srgbClr val="323542"/>
                </a:solidFill>
              </a:endParaRPr>
            </a:p>
          </p:txBody>
        </p:sp>
        <p:sp>
          <p:nvSpPr>
            <p:cNvPr id="12" name="TextBox 11">
              <a:extLst>
                <a:ext uri="{FF2B5EF4-FFF2-40B4-BE49-F238E27FC236}">
                  <a16:creationId xmlns:a16="http://schemas.microsoft.com/office/drawing/2014/main" id="{8154780A-1444-4AD7-C0B2-9BB22F14E045}"/>
                </a:ext>
              </a:extLst>
            </p:cNvPr>
            <p:cNvSpPr txBox="1"/>
            <p:nvPr/>
          </p:nvSpPr>
          <p:spPr>
            <a:xfrm>
              <a:off x="4648200" y="3122091"/>
              <a:ext cx="5199186" cy="523220"/>
            </a:xfrm>
            <a:prstGeom prst="rect">
              <a:avLst/>
            </a:prstGeom>
            <a:noFill/>
          </p:spPr>
          <p:txBody>
            <a:bodyPr wrap="square" rtlCol="0" anchor="ctr">
              <a:spAutoFit/>
            </a:bodyPr>
            <a:lstStyle/>
            <a:p>
              <a:pPr>
                <a:spcAft>
                  <a:spcPts val="1800"/>
                </a:spcAft>
              </a:pPr>
              <a:r>
                <a:rPr lang="en-US" sz="2800" b="1" dirty="0">
                  <a:solidFill>
                    <a:schemeClr val="bg1"/>
                  </a:solidFill>
                  <a:highlight>
                    <a:srgbClr val="386546"/>
                  </a:highlight>
                </a:rPr>
                <a:t>My</a:t>
              </a:r>
              <a:r>
                <a:rPr lang="en-US" sz="2800" dirty="0"/>
                <a:t> </a:t>
              </a:r>
              <a:r>
                <a:rPr lang="en-US" sz="2800" u="sng" dirty="0"/>
                <a:t>leg</a:t>
              </a:r>
              <a:r>
                <a:rPr lang="en-US" sz="2800" dirty="0"/>
                <a:t> has fallen asleep.</a:t>
              </a:r>
            </a:p>
          </p:txBody>
        </p:sp>
      </p:grpSp>
    </p:spTree>
    <p:extLst>
      <p:ext uri="{BB962C8B-B14F-4D97-AF65-F5344CB8AC3E}">
        <p14:creationId xmlns:p14="http://schemas.microsoft.com/office/powerpoint/2010/main" val="30455950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153273"/>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Identify Pronoun Case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 name="Group 2">
            <a:extLst>
              <a:ext uri="{FF2B5EF4-FFF2-40B4-BE49-F238E27FC236}">
                <a16:creationId xmlns:a16="http://schemas.microsoft.com/office/drawing/2014/main" id="{3091D798-2239-D74A-B9CE-FC15B32207D5}"/>
              </a:ext>
            </a:extLst>
          </p:cNvPr>
          <p:cNvGrpSpPr/>
          <p:nvPr/>
        </p:nvGrpSpPr>
        <p:grpSpPr>
          <a:xfrm>
            <a:off x="1676400" y="1752600"/>
            <a:ext cx="7461743" cy="954107"/>
            <a:chOff x="2385643" y="2906648"/>
            <a:chExt cx="7461743" cy="954107"/>
          </a:xfrm>
        </p:grpSpPr>
        <p:sp>
          <p:nvSpPr>
            <p:cNvPr id="10" name="TextBox 9">
              <a:extLst>
                <a:ext uri="{FF2B5EF4-FFF2-40B4-BE49-F238E27FC236}">
                  <a16:creationId xmlns:a16="http://schemas.microsoft.com/office/drawing/2014/main" id="{6D851F0A-3FCE-0D9A-6778-92019AE736BE}"/>
                </a:ext>
              </a:extLst>
            </p:cNvPr>
            <p:cNvSpPr txBox="1"/>
            <p:nvPr/>
          </p:nvSpPr>
          <p:spPr>
            <a:xfrm>
              <a:off x="2385643" y="2906648"/>
              <a:ext cx="1900397" cy="954107"/>
            </a:xfrm>
            <a:prstGeom prst="rect">
              <a:avLst/>
            </a:prstGeom>
            <a:noFill/>
          </p:spPr>
          <p:txBody>
            <a:bodyPr wrap="square" rtlCol="0" anchor="ctr">
              <a:spAutoFit/>
            </a:bodyPr>
            <a:lstStyle/>
            <a:p>
              <a:pPr algn="r">
                <a:spcAft>
                  <a:spcPts val="1800"/>
                </a:spcAft>
              </a:pPr>
              <a:r>
                <a:rPr lang="en-US" sz="2800" b="1" dirty="0">
                  <a:solidFill>
                    <a:srgbClr val="386546"/>
                  </a:solidFill>
                </a:rPr>
                <a:t>Possessive adjective</a:t>
              </a:r>
              <a:endParaRPr lang="en-US" sz="2800" b="1" dirty="0">
                <a:solidFill>
                  <a:srgbClr val="323542"/>
                </a:solidFill>
              </a:endParaRPr>
            </a:p>
          </p:txBody>
        </p:sp>
        <p:sp>
          <p:nvSpPr>
            <p:cNvPr id="12" name="TextBox 11">
              <a:extLst>
                <a:ext uri="{FF2B5EF4-FFF2-40B4-BE49-F238E27FC236}">
                  <a16:creationId xmlns:a16="http://schemas.microsoft.com/office/drawing/2014/main" id="{8154780A-1444-4AD7-C0B2-9BB22F14E045}"/>
                </a:ext>
              </a:extLst>
            </p:cNvPr>
            <p:cNvSpPr txBox="1"/>
            <p:nvPr/>
          </p:nvSpPr>
          <p:spPr>
            <a:xfrm>
              <a:off x="4648200" y="3122091"/>
              <a:ext cx="5199186" cy="523220"/>
            </a:xfrm>
            <a:prstGeom prst="rect">
              <a:avLst/>
            </a:prstGeom>
            <a:noFill/>
          </p:spPr>
          <p:txBody>
            <a:bodyPr wrap="square" rtlCol="0" anchor="ctr">
              <a:spAutoFit/>
            </a:bodyPr>
            <a:lstStyle/>
            <a:p>
              <a:pPr>
                <a:spcAft>
                  <a:spcPts val="1800"/>
                </a:spcAft>
              </a:pPr>
              <a:r>
                <a:rPr lang="en-US" sz="2800" b="1" dirty="0">
                  <a:solidFill>
                    <a:schemeClr val="bg1"/>
                  </a:solidFill>
                  <a:highlight>
                    <a:srgbClr val="386546"/>
                  </a:highlight>
                </a:rPr>
                <a:t>My</a:t>
              </a:r>
              <a:r>
                <a:rPr lang="en-US" sz="2800" dirty="0"/>
                <a:t> </a:t>
              </a:r>
              <a:r>
                <a:rPr lang="en-US" sz="2800" u="sng" dirty="0"/>
                <a:t>leg</a:t>
              </a:r>
              <a:r>
                <a:rPr lang="en-US" sz="2800" dirty="0"/>
                <a:t> has fallen asleep.</a:t>
              </a:r>
            </a:p>
          </p:txBody>
        </p:sp>
      </p:grpSp>
      <p:sp>
        <p:nvSpPr>
          <p:cNvPr id="2" name="TextBox 1">
            <a:extLst>
              <a:ext uri="{FF2B5EF4-FFF2-40B4-BE49-F238E27FC236}">
                <a16:creationId xmlns:a16="http://schemas.microsoft.com/office/drawing/2014/main" id="{5A8FD67F-D782-6A8F-D794-CADB72C393D8}"/>
              </a:ext>
            </a:extLst>
          </p:cNvPr>
          <p:cNvSpPr txBox="1"/>
          <p:nvPr/>
        </p:nvSpPr>
        <p:spPr>
          <a:xfrm>
            <a:off x="1676399" y="2951946"/>
            <a:ext cx="1900397" cy="954107"/>
          </a:xfrm>
          <a:prstGeom prst="rect">
            <a:avLst/>
          </a:prstGeom>
          <a:noFill/>
        </p:spPr>
        <p:txBody>
          <a:bodyPr wrap="square" rtlCol="0" anchor="ctr">
            <a:spAutoFit/>
          </a:bodyPr>
          <a:lstStyle/>
          <a:p>
            <a:pPr algn="r">
              <a:spcAft>
                <a:spcPts val="1800"/>
              </a:spcAft>
            </a:pPr>
            <a:r>
              <a:rPr lang="en-US" sz="2800" b="1" dirty="0">
                <a:solidFill>
                  <a:srgbClr val="386546"/>
                </a:solidFill>
              </a:rPr>
              <a:t>Possessive subject</a:t>
            </a:r>
            <a:endParaRPr lang="en-US" sz="2800" b="1" dirty="0">
              <a:solidFill>
                <a:srgbClr val="323542"/>
              </a:solidFill>
            </a:endParaRPr>
          </a:p>
        </p:txBody>
      </p:sp>
      <p:sp>
        <p:nvSpPr>
          <p:cNvPr id="4" name="TextBox 3">
            <a:extLst>
              <a:ext uri="{FF2B5EF4-FFF2-40B4-BE49-F238E27FC236}">
                <a16:creationId xmlns:a16="http://schemas.microsoft.com/office/drawing/2014/main" id="{4C906612-D649-EECA-2A83-0A1271FAED3B}"/>
              </a:ext>
            </a:extLst>
          </p:cNvPr>
          <p:cNvSpPr txBox="1"/>
          <p:nvPr/>
        </p:nvSpPr>
        <p:spPr>
          <a:xfrm>
            <a:off x="3938957" y="3167389"/>
            <a:ext cx="6954714" cy="523220"/>
          </a:xfrm>
          <a:prstGeom prst="rect">
            <a:avLst/>
          </a:prstGeom>
          <a:noFill/>
        </p:spPr>
        <p:txBody>
          <a:bodyPr wrap="square" rtlCol="0" anchor="ctr">
            <a:spAutoFit/>
          </a:bodyPr>
          <a:lstStyle/>
          <a:p>
            <a:pPr>
              <a:spcAft>
                <a:spcPts val="1800"/>
              </a:spcAft>
            </a:pPr>
            <a:r>
              <a:rPr lang="en-US" sz="2800" b="1" dirty="0">
                <a:solidFill>
                  <a:schemeClr val="bg1"/>
                </a:solidFill>
                <a:highlight>
                  <a:srgbClr val="386546"/>
                </a:highlight>
              </a:rPr>
              <a:t>Theirs</a:t>
            </a:r>
            <a:r>
              <a:rPr lang="en-US" sz="2800" dirty="0"/>
              <a:t> was the only menu with fried chicken.</a:t>
            </a:r>
          </a:p>
        </p:txBody>
      </p:sp>
    </p:spTree>
    <p:extLst>
      <p:ext uri="{BB962C8B-B14F-4D97-AF65-F5344CB8AC3E}">
        <p14:creationId xmlns:p14="http://schemas.microsoft.com/office/powerpoint/2010/main" val="31541403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151</TotalTime>
  <Words>1408</Words>
  <Application>Microsoft Office PowerPoint</Application>
  <PresentationFormat>Widescreen</PresentationFormat>
  <Paragraphs>195</Paragraphs>
  <Slides>21</Slides>
  <Notes>21</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21</vt:i4>
      </vt:variant>
    </vt:vector>
  </HeadingPairs>
  <TitlesOfParts>
    <vt:vector size="29" baseType="lpstr">
      <vt:lpstr>Arial</vt:lpstr>
      <vt:lpstr>Calibri</vt:lpstr>
      <vt:lpstr>Calibri Light</vt:lpstr>
      <vt:lpstr>Century Gothic</vt:lpstr>
      <vt:lpstr>Times New Roman</vt:lpstr>
      <vt:lpstr>Office Theme</vt:lpstr>
      <vt:lpstr>1_Office Theme</vt:lpstr>
      <vt:lpstr>2_Office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Catherine Pressimone Beckowski</dc:creator>
  <cp:lastModifiedBy>Caitlin Edahl</cp:lastModifiedBy>
  <cp:revision>10</cp:revision>
  <dcterms:created xsi:type="dcterms:W3CDTF">2015-07-09T13:12:56Z</dcterms:created>
  <dcterms:modified xsi:type="dcterms:W3CDTF">2023-03-31T15:34:55Z</dcterms:modified>
</cp:coreProperties>
</file>