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93" r:id="rId3"/>
    <p:sldId id="351" r:id="rId4"/>
    <p:sldId id="259" r:id="rId5"/>
    <p:sldId id="260" r:id="rId6"/>
    <p:sldId id="261" r:id="rId7"/>
    <p:sldId id="262" r:id="rId8"/>
    <p:sldId id="264" r:id="rId9"/>
    <p:sldId id="34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440" y="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0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0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86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59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69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76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60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62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35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8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10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14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64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2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9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0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1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1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0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6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9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8FD9-F770-4964-9884-E7C651DB4C75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2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2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Commas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Compound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Introductory words, phrases, and clauses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Extra or unnecessary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89945"/>
              <a:ext cx="3325552" cy="13453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We went out for </a:t>
              </a:r>
              <a:r>
                <a:rPr lang="en-US" sz="2800" b="1" dirty="0">
                  <a:solidFill>
                    <a:schemeClr val="bg1"/>
                  </a:solidFill>
                </a:rPr>
                <a:t>breakfast, lunch and dinner</a:t>
              </a:r>
              <a:r>
                <a:rPr lang="en-US" sz="2800" dirty="0">
                  <a:solidFill>
                    <a:schemeClr val="bg1"/>
                  </a:solidFill>
                </a:rPr>
                <a:t>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89945"/>
              <a:ext cx="3325552" cy="13453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We went out for </a:t>
              </a:r>
              <a:r>
                <a:rPr lang="en-US" sz="2800" b="1" dirty="0">
                  <a:solidFill>
                    <a:schemeClr val="bg1"/>
                  </a:solidFill>
                </a:rPr>
                <a:t>breakfast, lunch, and dinner</a:t>
              </a:r>
              <a:r>
                <a:rPr lang="en-US" sz="2800" dirty="0">
                  <a:solidFill>
                    <a:schemeClr val="bg1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624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51708" y="2164140"/>
            <a:ext cx="175049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14C57"/>
                </a:solidFill>
              </a:rPr>
              <a:t>Comma</a:t>
            </a: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r>
              <a:rPr lang="en-US" sz="2400" b="1" dirty="0">
                <a:solidFill>
                  <a:srgbClr val="314C57"/>
                </a:solidFill>
              </a:rPr>
              <a:t>No</a:t>
            </a:r>
            <a:r>
              <a:rPr lang="en-US" sz="2400" b="1" dirty="0">
                <a:solidFill>
                  <a:srgbClr val="386546"/>
                </a:solidFill>
              </a:rPr>
              <a:t> </a:t>
            </a:r>
            <a:r>
              <a:rPr lang="en-US" sz="2400" b="1" dirty="0">
                <a:solidFill>
                  <a:srgbClr val="314C57"/>
                </a:solidFill>
              </a:rPr>
              <a:t>comma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2169343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The dog jumped over the fence</a:t>
            </a:r>
            <a:r>
              <a:rPr lang="en-US" sz="2400" b="1" dirty="0">
                <a:solidFill>
                  <a:srgbClr val="314C57"/>
                </a:solidFill>
              </a:rPr>
              <a:t>, so</a:t>
            </a:r>
            <a:r>
              <a:rPr lang="en-US" sz="2400" b="1" dirty="0">
                <a:solidFill>
                  <a:srgbClr val="386546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the cat ran up a tree.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The cow strolled through the field</a:t>
            </a:r>
            <a:r>
              <a:rPr lang="en-US" sz="2400" dirty="0">
                <a:solidFill>
                  <a:srgbClr val="386546"/>
                </a:solidFill>
              </a:rPr>
              <a:t> </a:t>
            </a:r>
            <a:r>
              <a:rPr lang="en-US" sz="2400" b="1" dirty="0">
                <a:solidFill>
                  <a:srgbClr val="314C57"/>
                </a:solidFill>
              </a:rPr>
              <a:t>and</a:t>
            </a:r>
            <a:r>
              <a:rPr lang="en-US" sz="2400" b="1" dirty="0">
                <a:solidFill>
                  <a:srgbClr val="386546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mooed loudly.</a:t>
            </a:r>
          </a:p>
        </p:txBody>
      </p:sp>
    </p:spTree>
    <p:extLst>
      <p:ext uri="{BB962C8B-B14F-4D97-AF65-F5344CB8AC3E}">
        <p14:creationId xmlns:p14="http://schemas.microsoft.com/office/powerpoint/2010/main" val="365878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Words, Phrases, and 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8080" y="1753846"/>
            <a:ext cx="32687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Transition words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1753846"/>
            <a:ext cx="6593040" cy="276998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First, </a:t>
            </a:r>
            <a:r>
              <a:rPr lang="en-US" sz="2400" dirty="0">
                <a:solidFill>
                  <a:srgbClr val="323542"/>
                </a:solidFill>
              </a:rPr>
              <a:t>press the power button on the remote control.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Before the race started, </a:t>
            </a:r>
            <a:r>
              <a:rPr lang="en-US" sz="2400" dirty="0">
                <a:solidFill>
                  <a:srgbClr val="323542"/>
                </a:solidFill>
              </a:rPr>
              <a:t>the runner did some light stretching. 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When Alice opened the door, </a:t>
            </a:r>
            <a:r>
              <a:rPr lang="en-US" sz="2400" dirty="0">
                <a:solidFill>
                  <a:srgbClr val="323542"/>
                </a:solidFill>
              </a:rPr>
              <a:t>she was surprised to find a birthday present.</a:t>
            </a:r>
            <a:endParaRPr lang="en-US" sz="2400" b="1" dirty="0">
              <a:solidFill>
                <a:srgbClr val="32354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EE6896-6BC5-9B64-21EF-1EA859E81193}"/>
              </a:ext>
            </a:extLst>
          </p:cNvPr>
          <p:cNvSpPr txBox="1"/>
          <p:nvPr/>
        </p:nvSpPr>
        <p:spPr>
          <a:xfrm>
            <a:off x="478080" y="2707872"/>
            <a:ext cx="32687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Prepositional phrases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8C5D2B-DBAD-4CBE-492F-3D522A14FCFB}"/>
              </a:ext>
            </a:extLst>
          </p:cNvPr>
          <p:cNvSpPr txBox="1"/>
          <p:nvPr/>
        </p:nvSpPr>
        <p:spPr>
          <a:xfrm>
            <a:off x="478079" y="3661898"/>
            <a:ext cx="326879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Dependent clauses</a:t>
            </a:r>
          </a:p>
        </p:txBody>
      </p:sp>
    </p:spTree>
    <p:extLst>
      <p:ext uri="{BB962C8B-B14F-4D97-AF65-F5344CB8AC3E}">
        <p14:creationId xmlns:p14="http://schemas.microsoft.com/office/powerpoint/2010/main" val="95923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Extra or Unnecessary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51708" y="2164140"/>
            <a:ext cx="175049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14C57"/>
                </a:solidFill>
              </a:rPr>
              <a:t>Comma</a:t>
            </a: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r>
              <a:rPr lang="en-US" sz="2400" b="1" dirty="0">
                <a:solidFill>
                  <a:srgbClr val="314C57"/>
                </a:solidFill>
              </a:rPr>
              <a:t>No comma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2169343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The power outage</a:t>
            </a:r>
            <a:r>
              <a:rPr lang="en-US" sz="2400" b="1" dirty="0">
                <a:solidFill>
                  <a:srgbClr val="314C57"/>
                </a:solidFill>
              </a:rPr>
              <a:t>, which started during a severe storm,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lasted for three days.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The monkey </a:t>
            </a:r>
            <a:r>
              <a:rPr lang="en-US" sz="2400" b="1" dirty="0">
                <a:solidFill>
                  <a:srgbClr val="314C57"/>
                </a:solidFill>
              </a:rPr>
              <a:t>that escaped from the zoo </a:t>
            </a:r>
            <a:r>
              <a:rPr lang="en-US" sz="2400" dirty="0">
                <a:solidFill>
                  <a:srgbClr val="323542"/>
                </a:solidFill>
              </a:rPr>
              <a:t>was found in a grocery store. </a:t>
            </a:r>
          </a:p>
        </p:txBody>
      </p:sp>
    </p:spTree>
    <p:extLst>
      <p:ext uri="{BB962C8B-B14F-4D97-AF65-F5344CB8AC3E}">
        <p14:creationId xmlns:p14="http://schemas.microsoft.com/office/powerpoint/2010/main" val="2752934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13888"/>
            <a:ext cx="7807571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</a:t>
            </a:r>
            <a:r>
              <a:rPr lang="en-US" sz="2400" b="1" dirty="0">
                <a:solidFill>
                  <a:srgbClr val="323542"/>
                </a:solidFill>
              </a:rPr>
              <a:t>fiery (and) beautiful </a:t>
            </a:r>
            <a:r>
              <a:rPr lang="en-US" sz="2400" dirty="0">
                <a:solidFill>
                  <a:srgbClr val="323542"/>
                </a:solidFill>
              </a:rPr>
              <a:t>sun set slowly over the serene lake.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</a:t>
            </a:r>
            <a:r>
              <a:rPr lang="en-US" sz="2400" b="1" dirty="0">
                <a:solidFill>
                  <a:srgbClr val="323542"/>
                </a:solidFill>
              </a:rPr>
              <a:t>fiery, beautiful </a:t>
            </a:r>
            <a:r>
              <a:rPr lang="en-US" sz="2400" dirty="0">
                <a:solidFill>
                  <a:srgbClr val="323542"/>
                </a:solidFill>
              </a:rPr>
              <a:t>sun set slowly over the serene lake.</a:t>
            </a:r>
          </a:p>
        </p:txBody>
      </p:sp>
    </p:spTree>
    <p:extLst>
      <p:ext uri="{BB962C8B-B14F-4D97-AF65-F5344CB8AC3E}">
        <p14:creationId xmlns:p14="http://schemas.microsoft.com/office/powerpoint/2010/main" val="2938670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200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6</cp:revision>
  <dcterms:created xsi:type="dcterms:W3CDTF">2015-07-10T01:38:25Z</dcterms:created>
  <dcterms:modified xsi:type="dcterms:W3CDTF">2023-07-24T18:22:48Z</dcterms:modified>
</cp:coreProperties>
</file>