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93" r:id="rId4"/>
    <p:sldId id="351" r:id="rId5"/>
    <p:sldId id="258" r:id="rId6"/>
    <p:sldId id="260" r:id="rId7"/>
    <p:sldId id="261" r:id="rId8"/>
    <p:sldId id="262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  <a:srgbClr val="AE6F62"/>
    <a:srgbClr val="404040"/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86" autoAdjust="0"/>
    <p:restoredTop sz="90636" autoAdjust="0"/>
  </p:normalViewPr>
  <p:slideViewPr>
    <p:cSldViewPr>
      <p:cViewPr varScale="1">
        <p:scale>
          <a:sx n="81" d="100"/>
          <a:sy n="81" d="100"/>
        </p:scale>
        <p:origin x="83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79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22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5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7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506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475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215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0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290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69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4402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124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7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53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831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000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797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6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738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624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270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338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2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9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8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5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2618119"/>
            <a:ext cx="1005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Semicolons and Colons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/>
              <a:t>Colon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/>
              <a:t>No colon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6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The rock band will play in five cities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2400" b="1" dirty="0">
                <a:solidFill>
                  <a:srgbClr val="404040"/>
                </a:solidFill>
              </a:rPr>
              <a:t> </a:t>
            </a:r>
            <a:r>
              <a:rPr lang="en-US" sz="2400" dirty="0">
                <a:solidFill>
                  <a:srgbClr val="404040"/>
                </a:solidFill>
              </a:rPr>
              <a:t>Philadelphia, Chicago, Houston, Los Angeles, and Seattle. 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Her favorite movies include </a:t>
            </a:r>
            <a:r>
              <a:rPr lang="en-US" sz="2400" i="1" dirty="0">
                <a:solidFill>
                  <a:srgbClr val="404040"/>
                </a:solidFill>
              </a:rPr>
              <a:t>Jaws</a:t>
            </a:r>
            <a:r>
              <a:rPr lang="en-US" sz="2400" dirty="0">
                <a:solidFill>
                  <a:srgbClr val="404040"/>
                </a:solidFill>
              </a:rPr>
              <a:t>, </a:t>
            </a:r>
            <a:r>
              <a:rPr lang="en-US" sz="2400" i="1" dirty="0">
                <a:solidFill>
                  <a:srgbClr val="404040"/>
                </a:solidFill>
              </a:rPr>
              <a:t>Jurassic Park</a:t>
            </a:r>
            <a:r>
              <a:rPr lang="en-US" sz="2400" dirty="0">
                <a:solidFill>
                  <a:srgbClr val="404040"/>
                </a:solidFill>
              </a:rPr>
              <a:t>, and </a:t>
            </a:r>
            <a:r>
              <a:rPr lang="en-US" sz="2400" i="1" dirty="0">
                <a:solidFill>
                  <a:srgbClr val="404040"/>
                </a:solidFill>
              </a:rPr>
              <a:t>Sleeping Beauty</a:t>
            </a:r>
            <a:r>
              <a:rPr lang="en-US" sz="2400" dirty="0">
                <a:solidFill>
                  <a:srgbClr val="40404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5441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33800" y="2362200"/>
            <a:ext cx="47244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To whom it may concern</a:t>
            </a:r>
            <a:r>
              <a:rPr lang="en-US" sz="3200" b="1" dirty="0">
                <a:highlight>
                  <a:srgbClr val="C7D4CB"/>
                </a:highligh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9388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/>
              <a:t>Colon</a:t>
            </a: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r>
              <a:rPr lang="en-US" sz="2400" b="1" dirty="0"/>
              <a:t>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6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President Roosevelt’s famous words continue to resonate today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2400" dirty="0">
                <a:solidFill>
                  <a:srgbClr val="404040"/>
                </a:solidFill>
              </a:rPr>
              <a:t> “The only thing we have to fear is fear itself.”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According to Socrates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,</a:t>
            </a:r>
            <a:r>
              <a:rPr lang="en-US" sz="2400" dirty="0">
                <a:solidFill>
                  <a:srgbClr val="404040"/>
                </a:solidFill>
              </a:rPr>
              <a:t> “An unexamined life is not worth living.”</a:t>
            </a:r>
          </a:p>
        </p:txBody>
      </p:sp>
    </p:spTree>
    <p:extLst>
      <p:ext uri="{BB962C8B-B14F-4D97-AF65-F5344CB8AC3E}">
        <p14:creationId xmlns:p14="http://schemas.microsoft.com/office/powerpoint/2010/main" val="2496159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1401" y="2025134"/>
            <a:ext cx="192101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3200" b="1" dirty="0"/>
              <a:t>Ratio</a:t>
            </a:r>
          </a:p>
          <a:p>
            <a:pPr algn="r"/>
            <a:endParaRPr lang="en-US" sz="3200" b="1" dirty="0">
              <a:solidFill>
                <a:srgbClr val="CCA49C"/>
              </a:solidFill>
            </a:endParaRPr>
          </a:p>
          <a:p>
            <a:pPr algn="r"/>
            <a:r>
              <a:rPr lang="en-US" sz="3200" b="1" dirty="0"/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15013" y="2012729"/>
            <a:ext cx="44958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404040"/>
                </a:solidFill>
              </a:rPr>
              <a:t>1</a:t>
            </a:r>
            <a:r>
              <a:rPr lang="en-US" sz="32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3</a:t>
            </a:r>
          </a:p>
          <a:p>
            <a:endParaRPr lang="en-US" sz="3200" dirty="0">
              <a:solidFill>
                <a:srgbClr val="404040"/>
              </a:solidFill>
            </a:endParaRPr>
          </a:p>
          <a:p>
            <a:r>
              <a:rPr lang="en-US" sz="3200" dirty="0">
                <a:solidFill>
                  <a:srgbClr val="404040"/>
                </a:solidFill>
              </a:rPr>
              <a:t>10</a:t>
            </a:r>
            <a:r>
              <a:rPr lang="en-US" sz="32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45</a:t>
            </a: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51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9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Purposes and Functions of Semicolons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Purposes and Functions of Colons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Semicolons and 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Semicolon</a:t>
              </a:r>
            </a:p>
            <a:p>
              <a:pPr algn="ctr"/>
              <a:r>
                <a:rPr lang="en-US" sz="10000" b="1" dirty="0"/>
                <a:t>;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11583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Colon</a:t>
              </a:r>
            </a:p>
            <a:p>
              <a:pPr algn="ctr"/>
              <a:r>
                <a:rPr lang="en-US" sz="10000" b="1" dirty="0"/>
                <a:t>: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+</a:t>
            </a:r>
            <a:endParaRPr lang="en-US" sz="9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5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2"/>
            <a:ext cx="7608462" cy="3252041"/>
            <a:chOff x="365111" y="1821206"/>
            <a:chExt cx="8443024" cy="3298656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6"/>
              <a:chOff x="365111" y="1821206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7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10652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53722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Combining related sentences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Separating list items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40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490860"/>
            <a:ext cx="7807571" cy="13080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important. </a:t>
            </a:r>
          </a:p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417816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60125" y="2514600"/>
            <a:ext cx="807174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124846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 bought juicy, bright apples, crisp, fresh pears, ripe, sweet bananas,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10664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404040"/>
                </a:solidFill>
              </a:rPr>
              <a:t>I bought juicy, bright apples</a:t>
            </a:r>
            <a:r>
              <a:rPr lang="en-US" sz="3200" b="1" dirty="0">
                <a:solidFill>
                  <a:srgbClr val="404040"/>
                </a:solidFill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crisp, fresh pears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ripe, sweet bananas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76668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Lists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Quotes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Related numbers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Salutations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09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253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12</cp:revision>
  <dcterms:created xsi:type="dcterms:W3CDTF">2015-07-10T16:38:23Z</dcterms:created>
  <dcterms:modified xsi:type="dcterms:W3CDTF">2023-07-24T18:23:21Z</dcterms:modified>
</cp:coreProperties>
</file>