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Lst>
  <p:notesMasterIdLst>
    <p:notesMasterId r:id="rId15"/>
  </p:notesMasterIdLst>
  <p:sldIdLst>
    <p:sldId id="293" r:id="rId3"/>
    <p:sldId id="351" r:id="rId4"/>
    <p:sldId id="258" r:id="rId5"/>
    <p:sldId id="259" r:id="rId6"/>
    <p:sldId id="352" r:id="rId7"/>
    <p:sldId id="353" r:id="rId8"/>
    <p:sldId id="264" r:id="rId9"/>
    <p:sldId id="354" r:id="rId10"/>
    <p:sldId id="355" r:id="rId11"/>
    <p:sldId id="269" r:id="rId12"/>
    <p:sldId id="265" r:id="rId13"/>
    <p:sldId id="34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27981"/>
    <a:srgbClr val="314C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303" autoAdjust="0"/>
    <p:restoredTop sz="81997" autoAdjust="0"/>
  </p:normalViewPr>
  <p:slideViewPr>
    <p:cSldViewPr>
      <p:cViewPr varScale="1">
        <p:scale>
          <a:sx n="76" d="100"/>
          <a:sy n="76" d="100"/>
        </p:scale>
        <p:origin x="1649" y="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11D6C2-A6CE-4D07-80AE-5FBD34870C01}" type="datetimeFigureOut">
              <a:rPr lang="en-US" smtClean="0"/>
              <a:t>4/13/2023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7D66FD-0C3B-48EA-94A4-C61BD36F89ED}" type="slidenum">
              <a:rPr lang="en-US" smtClean="0"/>
              <a:t>‹#›</a:t>
            </a:fld>
            <a:endParaRPr lang="en-US"/>
          </a:p>
        </p:txBody>
      </p:sp>
    </p:spTree>
    <p:extLst>
      <p:ext uri="{BB962C8B-B14F-4D97-AF65-F5344CB8AC3E}">
        <p14:creationId xmlns:p14="http://schemas.microsoft.com/office/powerpoint/2010/main" val="2307784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Abbreviations and Numbers</a:t>
            </a:r>
          </a:p>
        </p:txBody>
      </p:sp>
      <p:sp>
        <p:nvSpPr>
          <p:cNvPr id="4" name="Slide Number Placeholder 3"/>
          <p:cNvSpPr>
            <a:spLocks noGrp="1"/>
          </p:cNvSpPr>
          <p:nvPr>
            <p:ph type="sldNum" sz="quarter" idx="5"/>
          </p:nvPr>
        </p:nvSpPr>
        <p:spPr/>
        <p:txBody>
          <a:bodyPr/>
          <a:lstStyle/>
          <a:p>
            <a:fld id="{B07D66FD-0C3B-48EA-94A4-C61BD36F89ED}" type="slidenum">
              <a:rPr lang="en-US" smtClean="0"/>
              <a:t>1</a:t>
            </a:fld>
            <a:endParaRPr lang="en-US"/>
          </a:p>
        </p:txBody>
      </p:sp>
    </p:spTree>
    <p:extLst>
      <p:ext uri="{BB962C8B-B14F-4D97-AF65-F5344CB8AC3E}">
        <p14:creationId xmlns:p14="http://schemas.microsoft.com/office/powerpoint/2010/main" val="1148958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Finally, spell out any numbers at the beginning of a sentence. Here’s an example, where fifteen is spelled out:</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45720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Fifteen teachers walked out on strike.</a:t>
            </a:r>
          </a:p>
        </p:txBody>
      </p:sp>
      <p:sp>
        <p:nvSpPr>
          <p:cNvPr id="4" name="Slide Number Placeholder 3"/>
          <p:cNvSpPr>
            <a:spLocks noGrp="1"/>
          </p:cNvSpPr>
          <p:nvPr>
            <p:ph type="sldNum" sz="quarter" idx="5"/>
          </p:nvPr>
        </p:nvSpPr>
        <p:spPr/>
        <p:txBody>
          <a:bodyPr/>
          <a:lstStyle/>
          <a:p>
            <a:fld id="{B07D66FD-0C3B-48EA-94A4-C61BD36F89ED}" type="slidenum">
              <a:rPr lang="en-US" smtClean="0"/>
              <a:t>10</a:t>
            </a:fld>
            <a:endParaRPr lang="en-US"/>
          </a:p>
        </p:txBody>
      </p:sp>
    </p:spTree>
    <p:extLst>
      <p:ext uri="{BB962C8B-B14F-4D97-AF65-F5344CB8AC3E}">
        <p14:creationId xmlns:p14="http://schemas.microsoft.com/office/powerpoint/2010/main" val="24758194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There are some situations that always require numerals, including decimals and percentages, such as 5.7 or 78%; dates and times, such as 1999 or 5:00 p.m.; and chapter and page numbers, such as Chapter 7 and Page 93.</a:t>
            </a:r>
          </a:p>
        </p:txBody>
      </p:sp>
      <p:sp>
        <p:nvSpPr>
          <p:cNvPr id="4" name="Slide Number Placeholder 3"/>
          <p:cNvSpPr>
            <a:spLocks noGrp="1"/>
          </p:cNvSpPr>
          <p:nvPr>
            <p:ph type="sldNum" sz="quarter" idx="5"/>
          </p:nvPr>
        </p:nvSpPr>
        <p:spPr/>
        <p:txBody>
          <a:bodyPr/>
          <a:lstStyle/>
          <a:p>
            <a:fld id="{B07D66FD-0C3B-48EA-94A4-C61BD36F89ED}" type="slidenum">
              <a:rPr lang="en-US" smtClean="0"/>
              <a:t>11</a:t>
            </a:fld>
            <a:endParaRPr lang="en-US"/>
          </a:p>
        </p:txBody>
      </p:sp>
    </p:spTree>
    <p:extLst>
      <p:ext uri="{BB962C8B-B14F-4D97-AF65-F5344CB8AC3E}">
        <p14:creationId xmlns:p14="http://schemas.microsoft.com/office/powerpoint/2010/main" val="8041122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effectLst/>
                <a:latin typeface="Calibri" panose="020F0502020204030204" pitchFamily="34" charset="0"/>
                <a:ea typeface="Calibri" panose="020F0502020204030204" pitchFamily="34" charset="0"/>
                <a:cs typeface="Times New Roman" panose="02020603050405020304" pitchFamily="18" charset="0"/>
              </a:rPr>
              <a:t>They may seem small, but abbreviations and numbers are an important aspect of formatting.</a:t>
            </a:r>
          </a:p>
        </p:txBody>
      </p:sp>
      <p:sp>
        <p:nvSpPr>
          <p:cNvPr id="4" name="Slide Number Placeholder 3"/>
          <p:cNvSpPr>
            <a:spLocks noGrp="1"/>
          </p:cNvSpPr>
          <p:nvPr>
            <p:ph type="sldNum" sz="quarter" idx="5"/>
          </p:nvPr>
        </p:nvSpPr>
        <p:spPr/>
        <p:txBody>
          <a:bodyPr/>
          <a:lstStyle/>
          <a:p>
            <a:fld id="{B07D66FD-0C3B-48EA-94A4-C61BD36F89ED}" type="slidenum">
              <a:rPr lang="en-US" smtClean="0"/>
              <a:t>12</a:t>
            </a:fld>
            <a:endParaRPr lang="en-US"/>
          </a:p>
        </p:txBody>
      </p:sp>
    </p:spTree>
    <p:extLst>
      <p:ext uri="{BB962C8B-B14F-4D97-AF65-F5344CB8AC3E}">
        <p14:creationId xmlns:p14="http://schemas.microsoft.com/office/powerpoint/2010/main" val="3840203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video will review how to use abbreviations and numbers.</a:t>
            </a:r>
          </a:p>
        </p:txBody>
      </p:sp>
      <p:sp>
        <p:nvSpPr>
          <p:cNvPr id="4" name="Slide Number Placeholder 3"/>
          <p:cNvSpPr>
            <a:spLocks noGrp="1"/>
          </p:cNvSpPr>
          <p:nvPr>
            <p:ph type="sldNum" sz="quarter" idx="5"/>
          </p:nvPr>
        </p:nvSpPr>
        <p:spPr/>
        <p:txBody>
          <a:bodyPr/>
          <a:lstStyle/>
          <a:p>
            <a:fld id="{B07D66FD-0C3B-48EA-94A4-C61BD36F89ED}" type="slidenum">
              <a:rPr lang="en-US" smtClean="0"/>
              <a:t>2</a:t>
            </a:fld>
            <a:endParaRPr lang="en-US"/>
          </a:p>
        </p:txBody>
      </p:sp>
    </p:spTree>
    <p:extLst>
      <p:ext uri="{BB962C8B-B14F-4D97-AF65-F5344CB8AC3E}">
        <p14:creationId xmlns:p14="http://schemas.microsoft.com/office/powerpoint/2010/main" val="16569980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An abbreviation is a shortened form of a word or phrase. They’re often used for organizations, titles, initials, units, dates, times, and states.</a:t>
            </a:r>
          </a:p>
        </p:txBody>
      </p:sp>
      <p:sp>
        <p:nvSpPr>
          <p:cNvPr id="4" name="Slide Number Placeholder 3"/>
          <p:cNvSpPr>
            <a:spLocks noGrp="1"/>
          </p:cNvSpPr>
          <p:nvPr>
            <p:ph type="sldNum" sz="quarter" idx="5"/>
          </p:nvPr>
        </p:nvSpPr>
        <p:spPr/>
        <p:txBody>
          <a:bodyPr/>
          <a:lstStyle/>
          <a:p>
            <a:fld id="{B07D66FD-0C3B-48EA-94A4-C61BD36F89ED}" type="slidenum">
              <a:rPr lang="en-US" smtClean="0"/>
              <a:t>3</a:t>
            </a:fld>
            <a:endParaRPr lang="en-US"/>
          </a:p>
        </p:txBody>
      </p:sp>
    </p:spTree>
    <p:extLst>
      <p:ext uri="{BB962C8B-B14F-4D97-AF65-F5344CB8AC3E}">
        <p14:creationId xmlns:p14="http://schemas.microsoft.com/office/powerpoint/2010/main" val="40806689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Some abbreviations are formed by combining the first letter of each word in a phrase. For example, the abbreviation CMS is the first letter of each capitalized word in the phrase Chicago Manual of Style.</a:t>
            </a:r>
          </a:p>
        </p:txBody>
      </p:sp>
      <p:sp>
        <p:nvSpPr>
          <p:cNvPr id="4" name="Slide Number Placeholder 3"/>
          <p:cNvSpPr>
            <a:spLocks noGrp="1"/>
          </p:cNvSpPr>
          <p:nvPr>
            <p:ph type="sldNum" sz="quarter" idx="5"/>
          </p:nvPr>
        </p:nvSpPr>
        <p:spPr/>
        <p:txBody>
          <a:bodyPr/>
          <a:lstStyle/>
          <a:p>
            <a:fld id="{B07D66FD-0C3B-48EA-94A4-C61BD36F89ED}" type="slidenum">
              <a:rPr lang="en-US" smtClean="0"/>
              <a:t>4</a:t>
            </a:fld>
            <a:endParaRPr lang="en-US"/>
          </a:p>
        </p:txBody>
      </p:sp>
    </p:spTree>
    <p:extLst>
      <p:ext uri="{BB962C8B-B14F-4D97-AF65-F5344CB8AC3E}">
        <p14:creationId xmlns:p14="http://schemas.microsoft.com/office/powerpoint/2010/main" val="41479953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If the abbreviation is pronounced like a regular word, it’s an acronym. For instance, NASA stands for the National Aeronautics and Space Administration. It’s pronounced as a word, not as the individual letters (N-A-S-A), which makes it an acronym.</a:t>
            </a:r>
          </a:p>
        </p:txBody>
      </p:sp>
      <p:sp>
        <p:nvSpPr>
          <p:cNvPr id="4" name="Slide Number Placeholder 3"/>
          <p:cNvSpPr>
            <a:spLocks noGrp="1"/>
          </p:cNvSpPr>
          <p:nvPr>
            <p:ph type="sldNum" sz="quarter" idx="5"/>
          </p:nvPr>
        </p:nvSpPr>
        <p:spPr/>
        <p:txBody>
          <a:bodyPr/>
          <a:lstStyle/>
          <a:p>
            <a:fld id="{B07D66FD-0C3B-48EA-94A4-C61BD36F89ED}" type="slidenum">
              <a:rPr lang="en-US" smtClean="0"/>
              <a:t>5</a:t>
            </a:fld>
            <a:endParaRPr lang="en-US"/>
          </a:p>
        </p:txBody>
      </p:sp>
    </p:spTree>
    <p:extLst>
      <p:ext uri="{BB962C8B-B14F-4D97-AF65-F5344CB8AC3E}">
        <p14:creationId xmlns:p14="http://schemas.microsoft.com/office/powerpoint/2010/main" val="3401829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Other abbreviations are words that have been cut off or had letters removed, often vowels. These types of abbreviations are usually followed by a period. For instance, the abbreviation for junior is J-R-period, and the abbreviation for tablespoon is T-B-S-P-period.</a:t>
            </a:r>
          </a:p>
        </p:txBody>
      </p:sp>
      <p:sp>
        <p:nvSpPr>
          <p:cNvPr id="4" name="Slide Number Placeholder 3"/>
          <p:cNvSpPr>
            <a:spLocks noGrp="1"/>
          </p:cNvSpPr>
          <p:nvPr>
            <p:ph type="sldNum" sz="quarter" idx="5"/>
          </p:nvPr>
        </p:nvSpPr>
        <p:spPr/>
        <p:txBody>
          <a:bodyPr/>
          <a:lstStyle/>
          <a:p>
            <a:fld id="{B07D66FD-0C3B-48EA-94A4-C61BD36F89ED}" type="slidenum">
              <a:rPr lang="en-US" smtClean="0"/>
              <a:t>6</a:t>
            </a:fld>
            <a:endParaRPr lang="en-US"/>
          </a:p>
        </p:txBody>
      </p:sp>
    </p:spTree>
    <p:extLst>
      <p:ext uri="{BB962C8B-B14F-4D97-AF65-F5344CB8AC3E}">
        <p14:creationId xmlns:p14="http://schemas.microsoft.com/office/powerpoint/2010/main" val="1597069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Style guides have different rules for numbers, and the guidelines in this video are informed by MLA style.</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If a number can be expressed with one or two words, spell it out, like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seventeen</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ninety</a:t>
            </a:r>
            <a:r>
              <a:rPr lang="en-US" sz="1800" dirty="0">
                <a:effectLst/>
                <a:latin typeface="Calibri" panose="020F0502020204030204" pitchFamily="34" charset="0"/>
                <a:ea typeface="Calibri" panose="020F0502020204030204" pitchFamily="34" charset="0"/>
                <a:cs typeface="Times New Roman" panose="02020603050405020304" pitchFamily="18" charset="0"/>
              </a:rPr>
              <a:t>, and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three hundred</a:t>
            </a:r>
            <a:r>
              <a:rPr lang="en-US" sz="1800" dirty="0">
                <a:effectLst/>
                <a:latin typeface="Calibri" panose="020F0502020204030204" pitchFamily="34" charset="0"/>
                <a:ea typeface="Calibri" panose="020F0502020204030204" pitchFamily="34" charset="0"/>
                <a:cs typeface="Times New Roman" panose="02020603050405020304" pitchFamily="18" charset="0"/>
              </a:rPr>
              <a:t>. Numbers between twenty-one and ninety-nine always use a hyphen, so the number twenty-one is spelled as twenty hyphen one.</a:t>
            </a:r>
          </a:p>
        </p:txBody>
      </p:sp>
      <p:sp>
        <p:nvSpPr>
          <p:cNvPr id="4" name="Slide Number Placeholder 3"/>
          <p:cNvSpPr>
            <a:spLocks noGrp="1"/>
          </p:cNvSpPr>
          <p:nvPr>
            <p:ph type="sldNum" sz="quarter" idx="5"/>
          </p:nvPr>
        </p:nvSpPr>
        <p:spPr/>
        <p:txBody>
          <a:bodyPr/>
          <a:lstStyle/>
          <a:p>
            <a:fld id="{B07D66FD-0C3B-48EA-94A4-C61BD36F89ED}" type="slidenum">
              <a:rPr lang="en-US" smtClean="0"/>
              <a:t>7</a:t>
            </a:fld>
            <a:endParaRPr lang="en-US"/>
          </a:p>
        </p:txBody>
      </p:sp>
    </p:spTree>
    <p:extLst>
      <p:ext uri="{BB962C8B-B14F-4D97-AF65-F5344CB8AC3E}">
        <p14:creationId xmlns:p14="http://schemas.microsoft.com/office/powerpoint/2010/main" val="3565690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If a number would require three or more words, use numerals. For example, it would take six words to spell out the number 2,934, so using numerals is more efficient.</a:t>
            </a:r>
          </a:p>
        </p:txBody>
      </p:sp>
      <p:sp>
        <p:nvSpPr>
          <p:cNvPr id="4" name="Slide Number Placeholder 3"/>
          <p:cNvSpPr>
            <a:spLocks noGrp="1"/>
          </p:cNvSpPr>
          <p:nvPr>
            <p:ph type="sldNum" sz="quarter" idx="5"/>
          </p:nvPr>
        </p:nvSpPr>
        <p:spPr/>
        <p:txBody>
          <a:bodyPr/>
          <a:lstStyle/>
          <a:p>
            <a:fld id="{B07D66FD-0C3B-48EA-94A4-C61BD36F89ED}" type="slidenum">
              <a:rPr lang="en-US" smtClean="0"/>
              <a:t>8</a:t>
            </a:fld>
            <a:endParaRPr lang="en-US"/>
          </a:p>
        </p:txBody>
      </p:sp>
    </p:spTree>
    <p:extLst>
      <p:ext uri="{BB962C8B-B14F-4D97-AF65-F5344CB8AC3E}">
        <p14:creationId xmlns:p14="http://schemas.microsoft.com/office/powerpoint/2010/main" val="2391415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If a number would require three or more words and is also very large, use a combination of numerals and words. For instance, to represent the number 2.5 billion, you don’t need to spell out the “two point five” with words, nor do you need to use numerals to represent all the zeroes that would be in a billion. Instead, just write it as the decimal number two point five and the word billion spelled out.</a:t>
            </a:r>
          </a:p>
        </p:txBody>
      </p:sp>
      <p:sp>
        <p:nvSpPr>
          <p:cNvPr id="4" name="Slide Number Placeholder 3"/>
          <p:cNvSpPr>
            <a:spLocks noGrp="1"/>
          </p:cNvSpPr>
          <p:nvPr>
            <p:ph type="sldNum" sz="quarter" idx="5"/>
          </p:nvPr>
        </p:nvSpPr>
        <p:spPr/>
        <p:txBody>
          <a:bodyPr/>
          <a:lstStyle/>
          <a:p>
            <a:fld id="{B07D66FD-0C3B-48EA-94A4-C61BD36F89ED}" type="slidenum">
              <a:rPr lang="en-US" smtClean="0"/>
              <a:t>9</a:t>
            </a:fld>
            <a:endParaRPr lang="en-US"/>
          </a:p>
        </p:txBody>
      </p:sp>
    </p:spTree>
    <p:extLst>
      <p:ext uri="{BB962C8B-B14F-4D97-AF65-F5344CB8AC3E}">
        <p14:creationId xmlns:p14="http://schemas.microsoft.com/office/powerpoint/2010/main" val="2118548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B649722-671E-428A-A025-C6B239D69F37}"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90937-83C9-4517-87ED-1139737153A4}" type="slidenum">
              <a:rPr lang="en-US" smtClean="0"/>
              <a:t>‹#›</a:t>
            </a:fld>
            <a:endParaRPr lang="en-US"/>
          </a:p>
        </p:txBody>
      </p:sp>
    </p:spTree>
    <p:extLst>
      <p:ext uri="{BB962C8B-B14F-4D97-AF65-F5344CB8AC3E}">
        <p14:creationId xmlns:p14="http://schemas.microsoft.com/office/powerpoint/2010/main" val="3665118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649722-671E-428A-A025-C6B239D69F37}"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90937-83C9-4517-87ED-1139737153A4}" type="slidenum">
              <a:rPr lang="en-US" smtClean="0"/>
              <a:t>‹#›</a:t>
            </a:fld>
            <a:endParaRPr lang="en-US"/>
          </a:p>
        </p:txBody>
      </p:sp>
    </p:spTree>
    <p:extLst>
      <p:ext uri="{BB962C8B-B14F-4D97-AF65-F5344CB8AC3E}">
        <p14:creationId xmlns:p14="http://schemas.microsoft.com/office/powerpoint/2010/main" val="3288586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649722-671E-428A-A025-C6B239D69F37}"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90937-83C9-4517-87ED-1139737153A4}" type="slidenum">
              <a:rPr lang="en-US" smtClean="0"/>
              <a:t>‹#›</a:t>
            </a:fld>
            <a:endParaRPr lang="en-US"/>
          </a:p>
        </p:txBody>
      </p:sp>
    </p:spTree>
    <p:extLst>
      <p:ext uri="{BB962C8B-B14F-4D97-AF65-F5344CB8AC3E}">
        <p14:creationId xmlns:p14="http://schemas.microsoft.com/office/powerpoint/2010/main" val="2341803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73184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7332388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1173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284284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7799621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587796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150832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114461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B649722-671E-428A-A025-C6B239D69F37}"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90937-83C9-4517-87ED-1139737153A4}" type="slidenum">
              <a:rPr lang="en-US" smtClean="0"/>
              <a:t>‹#›</a:t>
            </a:fld>
            <a:endParaRPr lang="en-US"/>
          </a:p>
        </p:txBody>
      </p:sp>
    </p:spTree>
    <p:extLst>
      <p:ext uri="{BB962C8B-B14F-4D97-AF65-F5344CB8AC3E}">
        <p14:creationId xmlns:p14="http://schemas.microsoft.com/office/powerpoint/2010/main" val="25917088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9104700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3345706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567187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649722-671E-428A-A025-C6B239D69F37}"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90937-83C9-4517-87ED-1139737153A4}" type="slidenum">
              <a:rPr lang="en-US" smtClean="0"/>
              <a:t>‹#›</a:t>
            </a:fld>
            <a:endParaRPr lang="en-US"/>
          </a:p>
        </p:txBody>
      </p:sp>
    </p:spTree>
    <p:extLst>
      <p:ext uri="{BB962C8B-B14F-4D97-AF65-F5344CB8AC3E}">
        <p14:creationId xmlns:p14="http://schemas.microsoft.com/office/powerpoint/2010/main" val="3177343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B649722-671E-428A-A025-C6B239D69F37}"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90937-83C9-4517-87ED-1139737153A4}" type="slidenum">
              <a:rPr lang="en-US" smtClean="0"/>
              <a:t>‹#›</a:t>
            </a:fld>
            <a:endParaRPr lang="en-US"/>
          </a:p>
        </p:txBody>
      </p:sp>
    </p:spTree>
    <p:extLst>
      <p:ext uri="{BB962C8B-B14F-4D97-AF65-F5344CB8AC3E}">
        <p14:creationId xmlns:p14="http://schemas.microsoft.com/office/powerpoint/2010/main" val="3525368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B649722-671E-428A-A025-C6B239D69F37}" type="datetimeFigureOut">
              <a:rPr lang="en-US" smtClean="0"/>
              <a:t>4/13/2023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90937-83C9-4517-87ED-1139737153A4}" type="slidenum">
              <a:rPr lang="en-US" smtClean="0"/>
              <a:t>‹#›</a:t>
            </a:fld>
            <a:endParaRPr lang="en-US"/>
          </a:p>
        </p:txBody>
      </p:sp>
    </p:spTree>
    <p:extLst>
      <p:ext uri="{BB962C8B-B14F-4D97-AF65-F5344CB8AC3E}">
        <p14:creationId xmlns:p14="http://schemas.microsoft.com/office/powerpoint/2010/main" val="4030501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B649722-671E-428A-A025-C6B239D69F37}" type="datetimeFigureOut">
              <a:rPr lang="en-US" smtClean="0"/>
              <a:t>4/13/2023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90937-83C9-4517-87ED-1139737153A4}" type="slidenum">
              <a:rPr lang="en-US" smtClean="0"/>
              <a:t>‹#›</a:t>
            </a:fld>
            <a:endParaRPr lang="en-US"/>
          </a:p>
        </p:txBody>
      </p:sp>
    </p:spTree>
    <p:extLst>
      <p:ext uri="{BB962C8B-B14F-4D97-AF65-F5344CB8AC3E}">
        <p14:creationId xmlns:p14="http://schemas.microsoft.com/office/powerpoint/2010/main" val="52003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649722-671E-428A-A025-C6B239D69F37}" type="datetimeFigureOut">
              <a:rPr lang="en-US" smtClean="0"/>
              <a:t>4/13/2023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90937-83C9-4517-87ED-1139737153A4}" type="slidenum">
              <a:rPr lang="en-US" smtClean="0"/>
              <a:t>‹#›</a:t>
            </a:fld>
            <a:endParaRPr lang="en-US"/>
          </a:p>
        </p:txBody>
      </p:sp>
    </p:spTree>
    <p:extLst>
      <p:ext uri="{BB962C8B-B14F-4D97-AF65-F5344CB8AC3E}">
        <p14:creationId xmlns:p14="http://schemas.microsoft.com/office/powerpoint/2010/main" val="2461641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B649722-671E-428A-A025-C6B239D69F37}"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90937-83C9-4517-87ED-1139737153A4}" type="slidenum">
              <a:rPr lang="en-US" smtClean="0"/>
              <a:t>‹#›</a:t>
            </a:fld>
            <a:endParaRPr lang="en-US"/>
          </a:p>
        </p:txBody>
      </p:sp>
    </p:spTree>
    <p:extLst>
      <p:ext uri="{BB962C8B-B14F-4D97-AF65-F5344CB8AC3E}">
        <p14:creationId xmlns:p14="http://schemas.microsoft.com/office/powerpoint/2010/main" val="1601349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B649722-671E-428A-A025-C6B239D69F37}"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90937-83C9-4517-87ED-1139737153A4}" type="slidenum">
              <a:rPr lang="en-US" smtClean="0"/>
              <a:t>‹#›</a:t>
            </a:fld>
            <a:endParaRPr lang="en-US"/>
          </a:p>
        </p:txBody>
      </p:sp>
    </p:spTree>
    <p:extLst>
      <p:ext uri="{BB962C8B-B14F-4D97-AF65-F5344CB8AC3E}">
        <p14:creationId xmlns:p14="http://schemas.microsoft.com/office/powerpoint/2010/main" val="1147512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649722-671E-428A-A025-C6B239D69F37}" type="datetimeFigureOut">
              <a:rPr lang="en-US" smtClean="0"/>
              <a:t>4/13/2023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90937-83C9-4517-87ED-1139737153A4}" type="slidenum">
              <a:rPr lang="en-US" smtClean="0"/>
              <a:t>‹#›</a:t>
            </a:fld>
            <a:endParaRPr lang="en-US"/>
          </a:p>
        </p:txBody>
      </p:sp>
    </p:spTree>
    <p:extLst>
      <p:ext uri="{BB962C8B-B14F-4D97-AF65-F5344CB8AC3E}">
        <p14:creationId xmlns:p14="http://schemas.microsoft.com/office/powerpoint/2010/main" val="20092481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4/13/2023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85283945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295400" y="2618119"/>
            <a:ext cx="9601200" cy="923330"/>
          </a:xfrm>
          <a:prstGeom prst="rect">
            <a:avLst/>
          </a:prstGeom>
          <a:noFill/>
        </p:spPr>
        <p:txBody>
          <a:bodyPr wrap="square" rtlCol="0">
            <a:spAutoFit/>
          </a:bodyPr>
          <a:lstStyle/>
          <a:p>
            <a:pPr lvl="0" algn="ctr"/>
            <a:r>
              <a:rPr lang="en-US" sz="5400" dirty="0">
                <a:latin typeface="Century Gothic" panose="020B0502020202020204" pitchFamily="34" charset="0"/>
              </a:rPr>
              <a:t>Abbreviations and Numbers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EC30BBF2-3DA4-9861-C31C-593A3F05D317}"/>
              </a:ext>
            </a:extLst>
          </p:cNvPr>
          <p:cNvSpPr txBox="1"/>
          <p:nvPr/>
        </p:nvSpPr>
        <p:spPr>
          <a:xfrm>
            <a:off x="2483119" y="2535262"/>
            <a:ext cx="7225761" cy="646331"/>
          </a:xfrm>
          <a:prstGeom prst="rect">
            <a:avLst/>
          </a:prstGeom>
          <a:noFill/>
        </p:spPr>
        <p:txBody>
          <a:bodyPr wrap="none" rtlCol="0">
            <a:spAutoFit/>
          </a:bodyPr>
          <a:lstStyle/>
          <a:p>
            <a:pPr algn="ctr"/>
            <a:r>
              <a:rPr lang="en-US" sz="3600" b="1" dirty="0">
                <a:solidFill>
                  <a:schemeClr val="bg1"/>
                </a:solidFill>
                <a:highlight>
                  <a:srgbClr val="627981"/>
                </a:highlight>
              </a:rPr>
              <a:t>Fifteen</a:t>
            </a:r>
            <a:r>
              <a:rPr lang="en-US" sz="3600" dirty="0"/>
              <a:t> teachers walked out on strike.</a:t>
            </a:r>
          </a:p>
        </p:txBody>
      </p:sp>
    </p:spTree>
    <p:extLst>
      <p:ext uri="{BB962C8B-B14F-4D97-AF65-F5344CB8AC3E}">
        <p14:creationId xmlns:p14="http://schemas.microsoft.com/office/powerpoint/2010/main" val="3393470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77E0A09B-04DB-4F89-65B8-4EF164968975}"/>
              </a:ext>
            </a:extLst>
          </p:cNvPr>
          <p:cNvGrpSpPr/>
          <p:nvPr/>
        </p:nvGrpSpPr>
        <p:grpSpPr>
          <a:xfrm>
            <a:off x="2076450" y="1641430"/>
            <a:ext cx="8010525" cy="3102964"/>
            <a:chOff x="2076450" y="1641430"/>
            <a:chExt cx="8010525" cy="3102964"/>
          </a:xfrm>
        </p:grpSpPr>
        <p:grpSp>
          <p:nvGrpSpPr>
            <p:cNvPr id="5" name="Group 4">
              <a:extLst>
                <a:ext uri="{FF2B5EF4-FFF2-40B4-BE49-F238E27FC236}">
                  <a16:creationId xmlns:a16="http://schemas.microsoft.com/office/drawing/2014/main" id="{3A89BFA8-52CD-C724-A0C4-A647A74D3B1A}"/>
                </a:ext>
              </a:extLst>
            </p:cNvPr>
            <p:cNvGrpSpPr/>
            <p:nvPr/>
          </p:nvGrpSpPr>
          <p:grpSpPr>
            <a:xfrm>
              <a:off x="2076450" y="1641430"/>
              <a:ext cx="3810000" cy="865092"/>
              <a:chOff x="2076450" y="1641430"/>
              <a:chExt cx="3810000" cy="865092"/>
            </a:xfrm>
          </p:grpSpPr>
          <p:sp>
            <p:nvSpPr>
              <p:cNvPr id="20" name="Rounded Rectangle 19"/>
              <p:cNvSpPr/>
              <p:nvPr/>
            </p:nvSpPr>
            <p:spPr>
              <a:xfrm>
                <a:off x="2076450" y="1641430"/>
                <a:ext cx="3810000" cy="865092"/>
              </a:xfrm>
              <a:prstGeom prst="roundRect">
                <a:avLst/>
              </a:prstGeom>
              <a:solidFill>
                <a:schemeClr val="bg1"/>
              </a:solid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627981"/>
                    </a:solidFill>
                  </a:rPr>
                  <a:t>Decimals</a:t>
                </a:r>
              </a:p>
            </p:txBody>
          </p:sp>
          <p:sp>
            <p:nvSpPr>
              <p:cNvPr id="19" name="Rounded Rectangle 18"/>
              <p:cNvSpPr/>
              <p:nvPr/>
            </p:nvSpPr>
            <p:spPr>
              <a:xfrm>
                <a:off x="4122821" y="1859190"/>
                <a:ext cx="1638654" cy="416987"/>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5.7</a:t>
                </a:r>
              </a:p>
            </p:txBody>
          </p:sp>
        </p:grpSp>
        <p:grpSp>
          <p:nvGrpSpPr>
            <p:cNvPr id="6" name="Group 5">
              <a:extLst>
                <a:ext uri="{FF2B5EF4-FFF2-40B4-BE49-F238E27FC236}">
                  <a16:creationId xmlns:a16="http://schemas.microsoft.com/office/drawing/2014/main" id="{4B3407BD-69AA-EB59-FA68-D41B269539B4}"/>
                </a:ext>
              </a:extLst>
            </p:cNvPr>
            <p:cNvGrpSpPr/>
            <p:nvPr/>
          </p:nvGrpSpPr>
          <p:grpSpPr>
            <a:xfrm>
              <a:off x="2076450" y="2760366"/>
              <a:ext cx="3810000" cy="865092"/>
              <a:chOff x="2076450" y="2760366"/>
              <a:chExt cx="3810000" cy="865092"/>
            </a:xfrm>
          </p:grpSpPr>
          <p:sp>
            <p:nvSpPr>
              <p:cNvPr id="30" name="Rounded Rectangle 29"/>
              <p:cNvSpPr/>
              <p:nvPr/>
            </p:nvSpPr>
            <p:spPr>
              <a:xfrm>
                <a:off x="2076450" y="2760366"/>
                <a:ext cx="3810000" cy="865092"/>
              </a:xfrm>
              <a:prstGeom prst="roundRect">
                <a:avLst/>
              </a:prstGeom>
              <a:solidFill>
                <a:schemeClr val="bg1"/>
              </a:solid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627981"/>
                    </a:solidFill>
                  </a:rPr>
                  <a:t>Percentages</a:t>
                </a:r>
              </a:p>
            </p:txBody>
          </p:sp>
          <p:sp>
            <p:nvSpPr>
              <p:cNvPr id="31" name="Rounded Rectangle 30"/>
              <p:cNvSpPr/>
              <p:nvPr/>
            </p:nvSpPr>
            <p:spPr>
              <a:xfrm>
                <a:off x="4122821" y="2978126"/>
                <a:ext cx="1638654" cy="416987"/>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78%</a:t>
                </a:r>
              </a:p>
            </p:txBody>
          </p:sp>
        </p:grpSp>
        <p:grpSp>
          <p:nvGrpSpPr>
            <p:cNvPr id="7" name="Group 6">
              <a:extLst>
                <a:ext uri="{FF2B5EF4-FFF2-40B4-BE49-F238E27FC236}">
                  <a16:creationId xmlns:a16="http://schemas.microsoft.com/office/drawing/2014/main" id="{D30E0AB6-EDC0-4B02-A5D9-B533C551534A}"/>
                </a:ext>
              </a:extLst>
            </p:cNvPr>
            <p:cNvGrpSpPr/>
            <p:nvPr/>
          </p:nvGrpSpPr>
          <p:grpSpPr>
            <a:xfrm>
              <a:off x="2076450" y="3879302"/>
              <a:ext cx="3810000" cy="865092"/>
              <a:chOff x="2076450" y="3879302"/>
              <a:chExt cx="3810000" cy="865092"/>
            </a:xfrm>
          </p:grpSpPr>
          <p:sp>
            <p:nvSpPr>
              <p:cNvPr id="32" name="Rounded Rectangle 31"/>
              <p:cNvSpPr/>
              <p:nvPr/>
            </p:nvSpPr>
            <p:spPr>
              <a:xfrm>
                <a:off x="2076450" y="3879302"/>
                <a:ext cx="3810000" cy="865092"/>
              </a:xfrm>
              <a:prstGeom prst="roundRect">
                <a:avLst/>
              </a:prstGeom>
              <a:solidFill>
                <a:schemeClr val="bg1"/>
              </a:solid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627981"/>
                    </a:solidFill>
                  </a:rPr>
                  <a:t>Dates</a:t>
                </a:r>
              </a:p>
            </p:txBody>
          </p:sp>
          <p:sp>
            <p:nvSpPr>
              <p:cNvPr id="33" name="Rounded Rectangle 32"/>
              <p:cNvSpPr/>
              <p:nvPr/>
            </p:nvSpPr>
            <p:spPr>
              <a:xfrm>
                <a:off x="4122821" y="4097062"/>
                <a:ext cx="1638654" cy="416987"/>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1999</a:t>
                </a:r>
              </a:p>
            </p:txBody>
          </p:sp>
        </p:grpSp>
        <p:grpSp>
          <p:nvGrpSpPr>
            <p:cNvPr id="8" name="Group 7">
              <a:extLst>
                <a:ext uri="{FF2B5EF4-FFF2-40B4-BE49-F238E27FC236}">
                  <a16:creationId xmlns:a16="http://schemas.microsoft.com/office/drawing/2014/main" id="{F7D7E34C-19F2-74F5-28E8-88B099BAF45B}"/>
                </a:ext>
              </a:extLst>
            </p:cNvPr>
            <p:cNvGrpSpPr/>
            <p:nvPr/>
          </p:nvGrpSpPr>
          <p:grpSpPr>
            <a:xfrm>
              <a:off x="6276975" y="1641430"/>
              <a:ext cx="3810000" cy="865092"/>
              <a:chOff x="6276975" y="1641430"/>
              <a:chExt cx="3810000" cy="865092"/>
            </a:xfrm>
          </p:grpSpPr>
          <p:sp>
            <p:nvSpPr>
              <p:cNvPr id="34" name="Rounded Rectangle 33"/>
              <p:cNvSpPr/>
              <p:nvPr/>
            </p:nvSpPr>
            <p:spPr>
              <a:xfrm>
                <a:off x="6276975" y="1641430"/>
                <a:ext cx="3810000" cy="865092"/>
              </a:xfrm>
              <a:prstGeom prst="roundRect">
                <a:avLst/>
              </a:prstGeom>
              <a:solidFill>
                <a:schemeClr val="bg1"/>
              </a:solid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627981"/>
                    </a:solidFill>
                  </a:rPr>
                  <a:t>Times</a:t>
                </a:r>
              </a:p>
            </p:txBody>
          </p:sp>
          <p:sp>
            <p:nvSpPr>
              <p:cNvPr id="35" name="Rounded Rectangle 34"/>
              <p:cNvSpPr/>
              <p:nvPr/>
            </p:nvSpPr>
            <p:spPr>
              <a:xfrm>
                <a:off x="8329062" y="1859190"/>
                <a:ext cx="1632939" cy="416987"/>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5:00 p.m.</a:t>
                </a:r>
              </a:p>
            </p:txBody>
          </p:sp>
        </p:grpSp>
        <p:grpSp>
          <p:nvGrpSpPr>
            <p:cNvPr id="9" name="Group 8">
              <a:extLst>
                <a:ext uri="{FF2B5EF4-FFF2-40B4-BE49-F238E27FC236}">
                  <a16:creationId xmlns:a16="http://schemas.microsoft.com/office/drawing/2014/main" id="{77015EE8-AFE3-924D-E606-83EDF29807EB}"/>
                </a:ext>
              </a:extLst>
            </p:cNvPr>
            <p:cNvGrpSpPr/>
            <p:nvPr/>
          </p:nvGrpSpPr>
          <p:grpSpPr>
            <a:xfrm>
              <a:off x="6276975" y="2760366"/>
              <a:ext cx="3810000" cy="865092"/>
              <a:chOff x="6276975" y="2760366"/>
              <a:chExt cx="3810000" cy="865092"/>
            </a:xfrm>
          </p:grpSpPr>
          <p:sp>
            <p:nvSpPr>
              <p:cNvPr id="36" name="Rounded Rectangle 35"/>
              <p:cNvSpPr/>
              <p:nvPr/>
            </p:nvSpPr>
            <p:spPr>
              <a:xfrm>
                <a:off x="6276975" y="2760366"/>
                <a:ext cx="3810000" cy="865092"/>
              </a:xfrm>
              <a:prstGeom prst="roundRect">
                <a:avLst/>
              </a:prstGeom>
              <a:solidFill>
                <a:schemeClr val="bg1"/>
              </a:solid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627981"/>
                    </a:solidFill>
                  </a:rPr>
                  <a:t>Chapters</a:t>
                </a:r>
              </a:p>
            </p:txBody>
          </p:sp>
          <p:sp>
            <p:nvSpPr>
              <p:cNvPr id="37" name="Rounded Rectangle 36"/>
              <p:cNvSpPr/>
              <p:nvPr/>
            </p:nvSpPr>
            <p:spPr>
              <a:xfrm>
                <a:off x="8329062" y="2978126"/>
                <a:ext cx="1632939" cy="416987"/>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Chapter 7</a:t>
                </a:r>
              </a:p>
            </p:txBody>
          </p:sp>
        </p:grpSp>
        <p:grpSp>
          <p:nvGrpSpPr>
            <p:cNvPr id="10" name="Group 9">
              <a:extLst>
                <a:ext uri="{FF2B5EF4-FFF2-40B4-BE49-F238E27FC236}">
                  <a16:creationId xmlns:a16="http://schemas.microsoft.com/office/drawing/2014/main" id="{79ACDBAA-542A-B8B6-A9D0-2FF421C453C0}"/>
                </a:ext>
              </a:extLst>
            </p:cNvPr>
            <p:cNvGrpSpPr/>
            <p:nvPr/>
          </p:nvGrpSpPr>
          <p:grpSpPr>
            <a:xfrm>
              <a:off x="6276975" y="3879302"/>
              <a:ext cx="3810000" cy="865092"/>
              <a:chOff x="6276975" y="3879302"/>
              <a:chExt cx="3810000" cy="865092"/>
            </a:xfrm>
          </p:grpSpPr>
          <p:sp>
            <p:nvSpPr>
              <p:cNvPr id="38" name="Rounded Rectangle 37"/>
              <p:cNvSpPr/>
              <p:nvPr/>
            </p:nvSpPr>
            <p:spPr>
              <a:xfrm>
                <a:off x="6276975" y="3879302"/>
                <a:ext cx="3810000" cy="865092"/>
              </a:xfrm>
              <a:prstGeom prst="roundRect">
                <a:avLst/>
              </a:prstGeom>
              <a:solidFill>
                <a:schemeClr val="bg1"/>
              </a:solid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rgbClr val="627981"/>
                    </a:solidFill>
                  </a:rPr>
                  <a:t>Page numbers </a:t>
                </a:r>
                <a:endParaRPr lang="en-US" sz="2000" b="1" dirty="0">
                  <a:solidFill>
                    <a:srgbClr val="627981"/>
                  </a:solidFill>
                </a:endParaRPr>
              </a:p>
            </p:txBody>
          </p:sp>
          <p:sp>
            <p:nvSpPr>
              <p:cNvPr id="39" name="Rounded Rectangle 38"/>
              <p:cNvSpPr/>
              <p:nvPr/>
            </p:nvSpPr>
            <p:spPr>
              <a:xfrm>
                <a:off x="8329062" y="4097062"/>
                <a:ext cx="1632939" cy="416987"/>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Page 93</a:t>
                </a:r>
              </a:p>
            </p:txBody>
          </p:sp>
        </p:grpSp>
      </p:grpSp>
    </p:spTree>
    <p:extLst>
      <p:ext uri="{BB962C8B-B14F-4D97-AF65-F5344CB8AC3E}">
        <p14:creationId xmlns:p14="http://schemas.microsoft.com/office/powerpoint/2010/main" val="3062975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1107996"/>
          </a:xfrm>
          <a:prstGeom prst="rect">
            <a:avLst/>
          </a:prstGeom>
          <a:noFill/>
        </p:spPr>
        <p:txBody>
          <a:bodyPr wrap="square" rtlCol="0">
            <a:spAutoFit/>
          </a:bodyPr>
          <a:lstStyle/>
          <a:p>
            <a:pPr marL="285750" indent="-285750">
              <a:buFont typeface="Arial" panose="020B0604020202020204" pitchFamily="34" charset="0"/>
              <a:buChar char="•"/>
            </a:pPr>
            <a:r>
              <a:rPr lang="en-US" sz="2400" dirty="0"/>
              <a:t>Abbreviations</a:t>
            </a:r>
          </a:p>
          <a:p>
            <a:pPr marL="285750" indent="-285750">
              <a:buFont typeface="Arial" panose="020B0604020202020204" pitchFamily="34" charset="0"/>
              <a:buChar char="•"/>
            </a:pPr>
            <a:r>
              <a:rPr lang="en-US" sz="2400" dirty="0"/>
              <a:t>Numbers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Abbreviations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Rounded Corners 8"/>
          <p:cNvSpPr/>
          <p:nvPr/>
        </p:nvSpPr>
        <p:spPr>
          <a:xfrm>
            <a:off x="2383630" y="1504411"/>
            <a:ext cx="7424739" cy="806935"/>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Abbreviation</a:t>
            </a:r>
            <a:r>
              <a:rPr lang="en-US" sz="2800" dirty="0">
                <a:solidFill>
                  <a:schemeClr val="bg1"/>
                </a:solidFill>
              </a:rPr>
              <a:t>: shortened form of word or phrase</a:t>
            </a:r>
          </a:p>
        </p:txBody>
      </p:sp>
      <p:grpSp>
        <p:nvGrpSpPr>
          <p:cNvPr id="13" name="Group 12">
            <a:extLst>
              <a:ext uri="{FF2B5EF4-FFF2-40B4-BE49-F238E27FC236}">
                <a16:creationId xmlns:a16="http://schemas.microsoft.com/office/drawing/2014/main" id="{D0E86433-1F94-8BB8-CDA6-769C29312C5A}"/>
              </a:ext>
            </a:extLst>
          </p:cNvPr>
          <p:cNvGrpSpPr/>
          <p:nvPr/>
        </p:nvGrpSpPr>
        <p:grpSpPr>
          <a:xfrm>
            <a:off x="3124197" y="2594268"/>
            <a:ext cx="5943603" cy="3102964"/>
            <a:chOff x="3514721" y="2617128"/>
            <a:chExt cx="5943603" cy="3102964"/>
          </a:xfrm>
        </p:grpSpPr>
        <p:sp>
          <p:nvSpPr>
            <p:cNvPr id="3" name="Rounded Rectangle 19">
              <a:extLst>
                <a:ext uri="{FF2B5EF4-FFF2-40B4-BE49-F238E27FC236}">
                  <a16:creationId xmlns:a16="http://schemas.microsoft.com/office/drawing/2014/main" id="{DAA85E5D-ABB9-60B4-B056-CE8178DD57EA}"/>
                </a:ext>
              </a:extLst>
            </p:cNvPr>
            <p:cNvSpPr/>
            <p:nvPr/>
          </p:nvSpPr>
          <p:spPr>
            <a:xfrm>
              <a:off x="3514722" y="2617128"/>
              <a:ext cx="2776538" cy="865092"/>
            </a:xfrm>
            <a:prstGeom prst="round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Organizations</a:t>
              </a:r>
            </a:p>
          </p:txBody>
        </p:sp>
        <p:sp>
          <p:nvSpPr>
            <p:cNvPr id="5" name="Rounded Rectangle 29">
              <a:extLst>
                <a:ext uri="{FF2B5EF4-FFF2-40B4-BE49-F238E27FC236}">
                  <a16:creationId xmlns:a16="http://schemas.microsoft.com/office/drawing/2014/main" id="{C08744A0-3600-E0A0-DEE4-451FE0CD059D}"/>
                </a:ext>
              </a:extLst>
            </p:cNvPr>
            <p:cNvSpPr/>
            <p:nvPr/>
          </p:nvSpPr>
          <p:spPr>
            <a:xfrm>
              <a:off x="3514723" y="3736064"/>
              <a:ext cx="2776538" cy="865092"/>
            </a:xfrm>
            <a:prstGeom prst="roundRect">
              <a:avLst/>
            </a:prstGeom>
            <a:solidFill>
              <a:srgbClr val="627981"/>
            </a:solid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 Titles</a:t>
              </a:r>
            </a:p>
          </p:txBody>
        </p:sp>
        <p:sp>
          <p:nvSpPr>
            <p:cNvPr id="6" name="Rounded Rectangle 31">
              <a:extLst>
                <a:ext uri="{FF2B5EF4-FFF2-40B4-BE49-F238E27FC236}">
                  <a16:creationId xmlns:a16="http://schemas.microsoft.com/office/drawing/2014/main" id="{E33EE061-4BA9-A8E7-7CFD-C0EB9ED41AD6}"/>
                </a:ext>
              </a:extLst>
            </p:cNvPr>
            <p:cNvSpPr/>
            <p:nvPr/>
          </p:nvSpPr>
          <p:spPr>
            <a:xfrm>
              <a:off x="3514721" y="4855000"/>
              <a:ext cx="2776539" cy="865092"/>
            </a:xfrm>
            <a:prstGeom prst="roundRect">
              <a:avLst/>
            </a:prstGeom>
            <a:solidFill>
              <a:srgbClr val="627981"/>
            </a:solid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 Initials</a:t>
              </a:r>
            </a:p>
          </p:txBody>
        </p:sp>
        <p:sp>
          <p:nvSpPr>
            <p:cNvPr id="7" name="Rounded Rectangle 33">
              <a:extLst>
                <a:ext uri="{FF2B5EF4-FFF2-40B4-BE49-F238E27FC236}">
                  <a16:creationId xmlns:a16="http://schemas.microsoft.com/office/drawing/2014/main" id="{3B128989-89BE-B398-7B7E-7FCCB6DBA3FD}"/>
                </a:ext>
              </a:extLst>
            </p:cNvPr>
            <p:cNvSpPr/>
            <p:nvPr/>
          </p:nvSpPr>
          <p:spPr>
            <a:xfrm>
              <a:off x="6681786" y="2617128"/>
              <a:ext cx="2776538" cy="865092"/>
            </a:xfrm>
            <a:prstGeom prst="roundRect">
              <a:avLst/>
            </a:prstGeom>
            <a:solidFill>
              <a:srgbClr val="627981"/>
            </a:solid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 Units</a:t>
              </a:r>
            </a:p>
          </p:txBody>
        </p:sp>
        <p:sp>
          <p:nvSpPr>
            <p:cNvPr id="11" name="Rounded Rectangle 35">
              <a:extLst>
                <a:ext uri="{FF2B5EF4-FFF2-40B4-BE49-F238E27FC236}">
                  <a16:creationId xmlns:a16="http://schemas.microsoft.com/office/drawing/2014/main" id="{D0ED0FF9-4F4A-C5C0-55B1-92395344F515}"/>
                </a:ext>
              </a:extLst>
            </p:cNvPr>
            <p:cNvSpPr/>
            <p:nvPr/>
          </p:nvSpPr>
          <p:spPr>
            <a:xfrm>
              <a:off x="6681786" y="3736064"/>
              <a:ext cx="2776538" cy="865092"/>
            </a:xfrm>
            <a:prstGeom prst="roundRect">
              <a:avLst/>
            </a:prstGeom>
            <a:solidFill>
              <a:srgbClr val="627981"/>
            </a:solid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 Dates &amp; times</a:t>
              </a:r>
            </a:p>
          </p:txBody>
        </p:sp>
        <p:sp>
          <p:nvSpPr>
            <p:cNvPr id="12" name="Rounded Rectangle 37">
              <a:extLst>
                <a:ext uri="{FF2B5EF4-FFF2-40B4-BE49-F238E27FC236}">
                  <a16:creationId xmlns:a16="http://schemas.microsoft.com/office/drawing/2014/main" id="{B7C5CE33-155B-5DD2-1624-20426C084603}"/>
                </a:ext>
              </a:extLst>
            </p:cNvPr>
            <p:cNvSpPr/>
            <p:nvPr/>
          </p:nvSpPr>
          <p:spPr>
            <a:xfrm>
              <a:off x="6681786" y="4855000"/>
              <a:ext cx="2776538" cy="865092"/>
            </a:xfrm>
            <a:prstGeom prst="roundRect">
              <a:avLst/>
            </a:prstGeom>
            <a:solidFill>
              <a:srgbClr val="627981"/>
            </a:solidFill>
            <a:ln w="38100">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States</a:t>
              </a:r>
              <a:endParaRPr lang="en-US" sz="2000" b="1" dirty="0">
                <a:solidFill>
                  <a:schemeClr val="bg1"/>
                </a:solidFill>
              </a:endParaRPr>
            </a:p>
          </p:txBody>
        </p:sp>
      </p:grpSp>
    </p:spTree>
    <p:extLst>
      <p:ext uri="{BB962C8B-B14F-4D97-AF65-F5344CB8AC3E}">
        <p14:creationId xmlns:p14="http://schemas.microsoft.com/office/powerpoint/2010/main" val="1608847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Abbreviations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7B0A1B04-D577-E648-F310-CF62FF7E1995}"/>
              </a:ext>
            </a:extLst>
          </p:cNvPr>
          <p:cNvGrpSpPr/>
          <p:nvPr/>
        </p:nvGrpSpPr>
        <p:grpSpPr>
          <a:xfrm>
            <a:off x="4555109" y="1752600"/>
            <a:ext cx="3081781" cy="2666118"/>
            <a:chOff x="3657600" y="1752600"/>
            <a:chExt cx="3081781" cy="2666118"/>
          </a:xfrm>
        </p:grpSpPr>
        <p:sp>
          <p:nvSpPr>
            <p:cNvPr id="7" name="Rectangle: Rounded Corners 6">
              <a:extLst>
                <a:ext uri="{FF2B5EF4-FFF2-40B4-BE49-F238E27FC236}">
                  <a16:creationId xmlns:a16="http://schemas.microsoft.com/office/drawing/2014/main" id="{89AF605A-50C3-51F9-EE6B-C3250E3E6383}"/>
                </a:ext>
              </a:extLst>
            </p:cNvPr>
            <p:cNvSpPr/>
            <p:nvPr/>
          </p:nvSpPr>
          <p:spPr>
            <a:xfrm>
              <a:off x="3657600" y="1752600"/>
              <a:ext cx="1066800" cy="838200"/>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t>C</a:t>
              </a:r>
              <a:endParaRPr lang="en-US" b="1" dirty="0"/>
            </a:p>
          </p:txBody>
        </p:sp>
        <p:sp>
          <p:nvSpPr>
            <p:cNvPr id="8" name="Rectangle: Rounded Corners 7">
              <a:extLst>
                <a:ext uri="{FF2B5EF4-FFF2-40B4-BE49-F238E27FC236}">
                  <a16:creationId xmlns:a16="http://schemas.microsoft.com/office/drawing/2014/main" id="{E65692E8-ECD3-F5D9-C4FE-F0200A148F7C}"/>
                </a:ext>
              </a:extLst>
            </p:cNvPr>
            <p:cNvSpPr/>
            <p:nvPr/>
          </p:nvSpPr>
          <p:spPr>
            <a:xfrm>
              <a:off x="3680460" y="2666559"/>
              <a:ext cx="1066800" cy="838200"/>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t>M</a:t>
              </a:r>
              <a:endParaRPr lang="en-US" b="1" dirty="0"/>
            </a:p>
          </p:txBody>
        </p:sp>
        <p:sp>
          <p:nvSpPr>
            <p:cNvPr id="9" name="Rectangle: Rounded Corners 8">
              <a:extLst>
                <a:ext uri="{FF2B5EF4-FFF2-40B4-BE49-F238E27FC236}">
                  <a16:creationId xmlns:a16="http://schemas.microsoft.com/office/drawing/2014/main" id="{B99D28E8-85EA-9845-A8DF-8AA9135D98BF}"/>
                </a:ext>
              </a:extLst>
            </p:cNvPr>
            <p:cNvSpPr/>
            <p:nvPr/>
          </p:nvSpPr>
          <p:spPr>
            <a:xfrm>
              <a:off x="3680460" y="3580518"/>
              <a:ext cx="1066800" cy="838200"/>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t>S</a:t>
              </a:r>
              <a:endParaRPr lang="en-US" b="1" dirty="0"/>
            </a:p>
          </p:txBody>
        </p:sp>
        <p:sp>
          <p:nvSpPr>
            <p:cNvPr id="10" name="TextBox 9">
              <a:extLst>
                <a:ext uri="{FF2B5EF4-FFF2-40B4-BE49-F238E27FC236}">
                  <a16:creationId xmlns:a16="http://schemas.microsoft.com/office/drawing/2014/main" id="{0BAC73A6-0030-B743-0ECD-D519C070C539}"/>
                </a:ext>
              </a:extLst>
            </p:cNvPr>
            <p:cNvSpPr txBox="1"/>
            <p:nvPr/>
          </p:nvSpPr>
          <p:spPr>
            <a:xfrm>
              <a:off x="4692026" y="1786979"/>
              <a:ext cx="1676549" cy="769441"/>
            </a:xfrm>
            <a:prstGeom prst="rect">
              <a:avLst/>
            </a:prstGeom>
            <a:noFill/>
          </p:spPr>
          <p:txBody>
            <a:bodyPr wrap="none" rtlCol="0">
              <a:spAutoFit/>
            </a:bodyPr>
            <a:lstStyle/>
            <a:p>
              <a:r>
                <a:rPr lang="en-US" sz="4400" dirty="0"/>
                <a:t>hicago</a:t>
              </a:r>
            </a:p>
          </p:txBody>
        </p:sp>
        <p:sp>
          <p:nvSpPr>
            <p:cNvPr id="11" name="TextBox 10">
              <a:extLst>
                <a:ext uri="{FF2B5EF4-FFF2-40B4-BE49-F238E27FC236}">
                  <a16:creationId xmlns:a16="http://schemas.microsoft.com/office/drawing/2014/main" id="{798406D1-2807-C566-50AC-8316605586EA}"/>
                </a:ext>
              </a:extLst>
            </p:cNvPr>
            <p:cNvSpPr txBox="1"/>
            <p:nvPr/>
          </p:nvSpPr>
          <p:spPr>
            <a:xfrm>
              <a:off x="4692026" y="2705220"/>
              <a:ext cx="2047355" cy="769441"/>
            </a:xfrm>
            <a:prstGeom prst="rect">
              <a:avLst/>
            </a:prstGeom>
            <a:noFill/>
          </p:spPr>
          <p:txBody>
            <a:bodyPr wrap="none" rtlCol="0">
              <a:spAutoFit/>
            </a:bodyPr>
            <a:lstStyle/>
            <a:p>
              <a:r>
                <a:rPr lang="en-US" sz="4400" dirty="0"/>
                <a:t>anual of</a:t>
              </a:r>
            </a:p>
          </p:txBody>
        </p:sp>
        <p:sp>
          <p:nvSpPr>
            <p:cNvPr id="12" name="TextBox 11">
              <a:extLst>
                <a:ext uri="{FF2B5EF4-FFF2-40B4-BE49-F238E27FC236}">
                  <a16:creationId xmlns:a16="http://schemas.microsoft.com/office/drawing/2014/main" id="{E05003CF-6E4B-B914-4CE5-58CC8EF62E1C}"/>
                </a:ext>
              </a:extLst>
            </p:cNvPr>
            <p:cNvSpPr txBox="1"/>
            <p:nvPr/>
          </p:nvSpPr>
          <p:spPr>
            <a:xfrm>
              <a:off x="4692026" y="3614897"/>
              <a:ext cx="1039067" cy="769441"/>
            </a:xfrm>
            <a:prstGeom prst="rect">
              <a:avLst/>
            </a:prstGeom>
            <a:noFill/>
          </p:spPr>
          <p:txBody>
            <a:bodyPr wrap="none" rtlCol="0">
              <a:spAutoFit/>
            </a:bodyPr>
            <a:lstStyle/>
            <a:p>
              <a:r>
                <a:rPr lang="en-US" sz="4400" dirty="0"/>
                <a:t>tyle</a:t>
              </a:r>
            </a:p>
          </p:txBody>
        </p:sp>
      </p:grpSp>
    </p:spTree>
    <p:extLst>
      <p:ext uri="{BB962C8B-B14F-4D97-AF65-F5344CB8AC3E}">
        <p14:creationId xmlns:p14="http://schemas.microsoft.com/office/powerpoint/2010/main" val="3958579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Abbreviations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D1F8CD1A-618D-D1F6-BB4C-4BD24C592E63}"/>
              </a:ext>
            </a:extLst>
          </p:cNvPr>
          <p:cNvGrpSpPr/>
          <p:nvPr/>
        </p:nvGrpSpPr>
        <p:grpSpPr>
          <a:xfrm>
            <a:off x="4555109" y="1752600"/>
            <a:ext cx="4616369" cy="3581310"/>
            <a:chOff x="4555109" y="1752600"/>
            <a:chExt cx="4616369" cy="3581310"/>
          </a:xfrm>
        </p:grpSpPr>
        <p:sp>
          <p:nvSpPr>
            <p:cNvPr id="7" name="Rectangle: Rounded Corners 6">
              <a:extLst>
                <a:ext uri="{FF2B5EF4-FFF2-40B4-BE49-F238E27FC236}">
                  <a16:creationId xmlns:a16="http://schemas.microsoft.com/office/drawing/2014/main" id="{89AF605A-50C3-51F9-EE6B-C3250E3E6383}"/>
                </a:ext>
              </a:extLst>
            </p:cNvPr>
            <p:cNvSpPr/>
            <p:nvPr/>
          </p:nvSpPr>
          <p:spPr>
            <a:xfrm>
              <a:off x="4555109" y="1752600"/>
              <a:ext cx="1066800" cy="838200"/>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t>N</a:t>
              </a:r>
              <a:endParaRPr lang="en-US" b="1" dirty="0"/>
            </a:p>
          </p:txBody>
        </p:sp>
        <p:sp>
          <p:nvSpPr>
            <p:cNvPr id="8" name="Rectangle: Rounded Corners 7">
              <a:extLst>
                <a:ext uri="{FF2B5EF4-FFF2-40B4-BE49-F238E27FC236}">
                  <a16:creationId xmlns:a16="http://schemas.microsoft.com/office/drawing/2014/main" id="{E65692E8-ECD3-F5D9-C4FE-F0200A148F7C}"/>
                </a:ext>
              </a:extLst>
            </p:cNvPr>
            <p:cNvSpPr/>
            <p:nvPr/>
          </p:nvSpPr>
          <p:spPr>
            <a:xfrm>
              <a:off x="4577969" y="2666559"/>
              <a:ext cx="1066800" cy="838200"/>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t>A</a:t>
              </a:r>
              <a:endParaRPr lang="en-US" b="1" dirty="0"/>
            </a:p>
          </p:txBody>
        </p:sp>
        <p:sp>
          <p:nvSpPr>
            <p:cNvPr id="9" name="Rectangle: Rounded Corners 8">
              <a:extLst>
                <a:ext uri="{FF2B5EF4-FFF2-40B4-BE49-F238E27FC236}">
                  <a16:creationId xmlns:a16="http://schemas.microsoft.com/office/drawing/2014/main" id="{B99D28E8-85EA-9845-A8DF-8AA9135D98BF}"/>
                </a:ext>
              </a:extLst>
            </p:cNvPr>
            <p:cNvSpPr/>
            <p:nvPr/>
          </p:nvSpPr>
          <p:spPr>
            <a:xfrm>
              <a:off x="4577969" y="3580518"/>
              <a:ext cx="1066800" cy="838200"/>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t>S</a:t>
              </a:r>
              <a:endParaRPr lang="en-US" b="1" dirty="0"/>
            </a:p>
          </p:txBody>
        </p:sp>
        <p:sp>
          <p:nvSpPr>
            <p:cNvPr id="10" name="TextBox 9">
              <a:extLst>
                <a:ext uri="{FF2B5EF4-FFF2-40B4-BE49-F238E27FC236}">
                  <a16:creationId xmlns:a16="http://schemas.microsoft.com/office/drawing/2014/main" id="{0BAC73A6-0030-B743-0ECD-D519C070C539}"/>
                </a:ext>
              </a:extLst>
            </p:cNvPr>
            <p:cNvSpPr txBox="1"/>
            <p:nvPr/>
          </p:nvSpPr>
          <p:spPr>
            <a:xfrm>
              <a:off x="5589535" y="1786979"/>
              <a:ext cx="1764778" cy="769441"/>
            </a:xfrm>
            <a:prstGeom prst="rect">
              <a:avLst/>
            </a:prstGeom>
            <a:noFill/>
          </p:spPr>
          <p:txBody>
            <a:bodyPr wrap="none" rtlCol="0">
              <a:spAutoFit/>
            </a:bodyPr>
            <a:lstStyle/>
            <a:p>
              <a:r>
                <a:rPr lang="en-US" sz="4400" dirty="0"/>
                <a:t>ational</a:t>
              </a:r>
            </a:p>
          </p:txBody>
        </p:sp>
        <p:sp>
          <p:nvSpPr>
            <p:cNvPr id="11" name="TextBox 10">
              <a:extLst>
                <a:ext uri="{FF2B5EF4-FFF2-40B4-BE49-F238E27FC236}">
                  <a16:creationId xmlns:a16="http://schemas.microsoft.com/office/drawing/2014/main" id="{798406D1-2807-C566-50AC-8316605586EA}"/>
                </a:ext>
              </a:extLst>
            </p:cNvPr>
            <p:cNvSpPr txBox="1"/>
            <p:nvPr/>
          </p:nvSpPr>
          <p:spPr>
            <a:xfrm>
              <a:off x="5589535" y="2705220"/>
              <a:ext cx="3581943" cy="769441"/>
            </a:xfrm>
            <a:prstGeom prst="rect">
              <a:avLst/>
            </a:prstGeom>
            <a:noFill/>
          </p:spPr>
          <p:txBody>
            <a:bodyPr wrap="none" rtlCol="0">
              <a:spAutoFit/>
            </a:bodyPr>
            <a:lstStyle/>
            <a:p>
              <a:r>
                <a:rPr lang="en-US" sz="4400" dirty="0"/>
                <a:t>eronautics and</a:t>
              </a:r>
            </a:p>
          </p:txBody>
        </p:sp>
        <p:sp>
          <p:nvSpPr>
            <p:cNvPr id="12" name="TextBox 11">
              <a:extLst>
                <a:ext uri="{FF2B5EF4-FFF2-40B4-BE49-F238E27FC236}">
                  <a16:creationId xmlns:a16="http://schemas.microsoft.com/office/drawing/2014/main" id="{E05003CF-6E4B-B914-4CE5-58CC8EF62E1C}"/>
                </a:ext>
              </a:extLst>
            </p:cNvPr>
            <p:cNvSpPr txBox="1"/>
            <p:nvPr/>
          </p:nvSpPr>
          <p:spPr>
            <a:xfrm>
              <a:off x="5589535" y="3614897"/>
              <a:ext cx="1271502" cy="769441"/>
            </a:xfrm>
            <a:prstGeom prst="rect">
              <a:avLst/>
            </a:prstGeom>
            <a:noFill/>
          </p:spPr>
          <p:txBody>
            <a:bodyPr wrap="none" rtlCol="0">
              <a:spAutoFit/>
            </a:bodyPr>
            <a:lstStyle/>
            <a:p>
              <a:r>
                <a:rPr lang="en-US" sz="4400" dirty="0"/>
                <a:t>pace</a:t>
              </a:r>
            </a:p>
          </p:txBody>
        </p:sp>
        <p:sp>
          <p:nvSpPr>
            <p:cNvPr id="3" name="Rectangle: Rounded Corners 2">
              <a:extLst>
                <a:ext uri="{FF2B5EF4-FFF2-40B4-BE49-F238E27FC236}">
                  <a16:creationId xmlns:a16="http://schemas.microsoft.com/office/drawing/2014/main" id="{30D71B0A-E4DB-9319-2556-4815F295A196}"/>
                </a:ext>
              </a:extLst>
            </p:cNvPr>
            <p:cNvSpPr/>
            <p:nvPr/>
          </p:nvSpPr>
          <p:spPr>
            <a:xfrm>
              <a:off x="4578234" y="4495710"/>
              <a:ext cx="1066800" cy="838200"/>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b="1" dirty="0"/>
                <a:t>A</a:t>
              </a:r>
              <a:endParaRPr lang="en-US" b="1" dirty="0"/>
            </a:p>
          </p:txBody>
        </p:sp>
        <p:sp>
          <p:nvSpPr>
            <p:cNvPr id="5" name="TextBox 4">
              <a:extLst>
                <a:ext uri="{FF2B5EF4-FFF2-40B4-BE49-F238E27FC236}">
                  <a16:creationId xmlns:a16="http://schemas.microsoft.com/office/drawing/2014/main" id="{FB6F34E2-D6CD-36F6-AA36-A8868E573CC2}"/>
                </a:ext>
              </a:extLst>
            </p:cNvPr>
            <p:cNvSpPr txBox="1"/>
            <p:nvPr/>
          </p:nvSpPr>
          <p:spPr>
            <a:xfrm>
              <a:off x="5616470" y="4522868"/>
              <a:ext cx="3256917" cy="769441"/>
            </a:xfrm>
            <a:prstGeom prst="rect">
              <a:avLst/>
            </a:prstGeom>
            <a:noFill/>
          </p:spPr>
          <p:txBody>
            <a:bodyPr wrap="none" rtlCol="0">
              <a:spAutoFit/>
            </a:bodyPr>
            <a:lstStyle/>
            <a:p>
              <a:r>
                <a:rPr lang="en-US" sz="4400" dirty="0"/>
                <a:t>dministration</a:t>
              </a:r>
            </a:p>
          </p:txBody>
        </p:sp>
      </p:grpSp>
    </p:spTree>
    <p:extLst>
      <p:ext uri="{BB962C8B-B14F-4D97-AF65-F5344CB8AC3E}">
        <p14:creationId xmlns:p14="http://schemas.microsoft.com/office/powerpoint/2010/main" val="2465502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Abbreviations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0" name="Group 29">
            <a:extLst>
              <a:ext uri="{FF2B5EF4-FFF2-40B4-BE49-F238E27FC236}">
                <a16:creationId xmlns:a16="http://schemas.microsoft.com/office/drawing/2014/main" id="{0020C24F-D29F-E3C2-758A-5ABEA35D0A8D}"/>
              </a:ext>
            </a:extLst>
          </p:cNvPr>
          <p:cNvGrpSpPr/>
          <p:nvPr/>
        </p:nvGrpSpPr>
        <p:grpSpPr>
          <a:xfrm>
            <a:off x="3657599" y="1828800"/>
            <a:ext cx="4876801" cy="3510422"/>
            <a:chOff x="3657599" y="2135413"/>
            <a:chExt cx="4876801" cy="3510422"/>
          </a:xfrm>
        </p:grpSpPr>
        <p:sp>
          <p:nvSpPr>
            <p:cNvPr id="14" name="Rectangle 13">
              <a:extLst>
                <a:ext uri="{FF2B5EF4-FFF2-40B4-BE49-F238E27FC236}">
                  <a16:creationId xmlns:a16="http://schemas.microsoft.com/office/drawing/2014/main" id="{00C7C677-65F6-3004-91E5-605020B421FA}"/>
                </a:ext>
              </a:extLst>
            </p:cNvPr>
            <p:cNvSpPr/>
            <p:nvPr/>
          </p:nvSpPr>
          <p:spPr>
            <a:xfrm>
              <a:off x="3671884" y="2135413"/>
              <a:ext cx="2287302" cy="760714"/>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Word</a:t>
              </a:r>
              <a:endParaRPr lang="en-US" sz="2400" b="1" dirty="0">
                <a:solidFill>
                  <a:schemeClr val="bg1"/>
                </a:solidFill>
              </a:endParaRPr>
            </a:p>
          </p:txBody>
        </p:sp>
        <p:sp>
          <p:nvSpPr>
            <p:cNvPr id="15" name="Rectangle 14">
              <a:extLst>
                <a:ext uri="{FF2B5EF4-FFF2-40B4-BE49-F238E27FC236}">
                  <a16:creationId xmlns:a16="http://schemas.microsoft.com/office/drawing/2014/main" id="{78934A52-1524-3CDF-E8B3-0927BAA54114}"/>
                </a:ext>
              </a:extLst>
            </p:cNvPr>
            <p:cNvSpPr/>
            <p:nvPr/>
          </p:nvSpPr>
          <p:spPr>
            <a:xfrm>
              <a:off x="3657599" y="3047268"/>
              <a:ext cx="2287302" cy="2598567"/>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TextBox 15">
              <a:extLst>
                <a:ext uri="{FF2B5EF4-FFF2-40B4-BE49-F238E27FC236}">
                  <a16:creationId xmlns:a16="http://schemas.microsoft.com/office/drawing/2014/main" id="{9447D69F-9C7E-CC43-B26D-5383F2EE7166}"/>
                </a:ext>
              </a:extLst>
            </p:cNvPr>
            <p:cNvSpPr txBox="1"/>
            <p:nvPr/>
          </p:nvSpPr>
          <p:spPr>
            <a:xfrm>
              <a:off x="4194407" y="3632021"/>
              <a:ext cx="1213684" cy="523220"/>
            </a:xfrm>
            <a:prstGeom prst="rect">
              <a:avLst/>
            </a:prstGeom>
            <a:noFill/>
          </p:spPr>
          <p:txBody>
            <a:bodyPr wrap="square" rtlCol="0" anchor="ctr">
              <a:spAutoFit/>
            </a:bodyPr>
            <a:lstStyle/>
            <a:p>
              <a:pPr algn="ctr"/>
              <a:r>
                <a:rPr lang="en-US" sz="2800" dirty="0">
                  <a:solidFill>
                    <a:schemeClr val="bg1"/>
                  </a:solidFill>
                </a:rPr>
                <a:t>junior</a:t>
              </a:r>
              <a:endParaRPr lang="en-US" sz="2200" dirty="0">
                <a:solidFill>
                  <a:schemeClr val="bg1"/>
                </a:solidFill>
              </a:endParaRPr>
            </a:p>
          </p:txBody>
        </p:sp>
        <p:sp>
          <p:nvSpPr>
            <p:cNvPr id="17" name="Rectangle 16">
              <a:extLst>
                <a:ext uri="{FF2B5EF4-FFF2-40B4-BE49-F238E27FC236}">
                  <a16:creationId xmlns:a16="http://schemas.microsoft.com/office/drawing/2014/main" id="{277E6D74-B807-A183-B646-5E99D9AED6FB}"/>
                </a:ext>
              </a:extLst>
            </p:cNvPr>
            <p:cNvSpPr/>
            <p:nvPr/>
          </p:nvSpPr>
          <p:spPr>
            <a:xfrm>
              <a:off x="6247098" y="3047267"/>
              <a:ext cx="2287116" cy="2596551"/>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tx1"/>
                </a:solidFill>
              </a:endParaRPr>
            </a:p>
          </p:txBody>
        </p:sp>
        <p:sp>
          <p:nvSpPr>
            <p:cNvPr id="18" name="TextBox 17">
              <a:extLst>
                <a:ext uri="{FF2B5EF4-FFF2-40B4-BE49-F238E27FC236}">
                  <a16:creationId xmlns:a16="http://schemas.microsoft.com/office/drawing/2014/main" id="{33F1BA04-5E4D-0B4D-6B4B-4ADFE4DC8F08}"/>
                </a:ext>
              </a:extLst>
            </p:cNvPr>
            <p:cNvSpPr txBox="1"/>
            <p:nvPr/>
          </p:nvSpPr>
          <p:spPr>
            <a:xfrm>
              <a:off x="6908722" y="3632021"/>
              <a:ext cx="954876" cy="523220"/>
            </a:xfrm>
            <a:prstGeom prst="rect">
              <a:avLst/>
            </a:prstGeom>
            <a:noFill/>
          </p:spPr>
          <p:txBody>
            <a:bodyPr wrap="square" rtlCol="0" anchor="ctr">
              <a:spAutoFit/>
            </a:bodyPr>
            <a:lstStyle/>
            <a:p>
              <a:pPr algn="ctr"/>
              <a:r>
                <a:rPr lang="en-US" sz="2800" dirty="0">
                  <a:solidFill>
                    <a:schemeClr val="bg1"/>
                  </a:solidFill>
                </a:rPr>
                <a:t>Jr.</a:t>
              </a:r>
            </a:p>
          </p:txBody>
        </p:sp>
        <p:sp>
          <p:nvSpPr>
            <p:cNvPr id="19" name="Rectangle 18">
              <a:extLst>
                <a:ext uri="{FF2B5EF4-FFF2-40B4-BE49-F238E27FC236}">
                  <a16:creationId xmlns:a16="http://schemas.microsoft.com/office/drawing/2014/main" id="{93872A84-33FC-348B-EEDB-D875EEBE3BF4}"/>
                </a:ext>
              </a:extLst>
            </p:cNvPr>
            <p:cNvSpPr/>
            <p:nvPr/>
          </p:nvSpPr>
          <p:spPr>
            <a:xfrm>
              <a:off x="6247098" y="2135414"/>
              <a:ext cx="2287302" cy="760715"/>
            </a:xfrm>
            <a:prstGeom prst="round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Abbreviation</a:t>
              </a:r>
              <a:endParaRPr lang="en-US" sz="2400" b="1" dirty="0">
                <a:solidFill>
                  <a:schemeClr val="bg1"/>
                </a:solidFill>
              </a:endParaRPr>
            </a:p>
          </p:txBody>
        </p:sp>
        <p:sp>
          <p:nvSpPr>
            <p:cNvPr id="23" name="TextBox 22">
              <a:extLst>
                <a:ext uri="{FF2B5EF4-FFF2-40B4-BE49-F238E27FC236}">
                  <a16:creationId xmlns:a16="http://schemas.microsoft.com/office/drawing/2014/main" id="{D5F3DE5B-C0F8-3F6F-4E95-C0F974E9E6BD}"/>
                </a:ext>
              </a:extLst>
            </p:cNvPr>
            <p:cNvSpPr txBox="1"/>
            <p:nvPr/>
          </p:nvSpPr>
          <p:spPr>
            <a:xfrm>
              <a:off x="6867440" y="4496677"/>
              <a:ext cx="1046432" cy="523220"/>
            </a:xfrm>
            <a:prstGeom prst="rect">
              <a:avLst/>
            </a:prstGeom>
            <a:noFill/>
          </p:spPr>
          <p:txBody>
            <a:bodyPr wrap="square" rtlCol="0" anchor="ctr">
              <a:spAutoFit/>
            </a:bodyPr>
            <a:lstStyle/>
            <a:p>
              <a:pPr algn="ctr"/>
              <a:r>
                <a:rPr lang="en-US" sz="2800" dirty="0">
                  <a:solidFill>
                    <a:schemeClr val="bg1"/>
                  </a:solidFill>
                </a:rPr>
                <a:t>tbsp.</a:t>
              </a:r>
              <a:endParaRPr lang="en-US" sz="2200" dirty="0">
                <a:solidFill>
                  <a:schemeClr val="bg1"/>
                </a:solidFill>
              </a:endParaRPr>
            </a:p>
          </p:txBody>
        </p:sp>
        <p:sp>
          <p:nvSpPr>
            <p:cNvPr id="25" name="TextBox 24">
              <a:extLst>
                <a:ext uri="{FF2B5EF4-FFF2-40B4-BE49-F238E27FC236}">
                  <a16:creationId xmlns:a16="http://schemas.microsoft.com/office/drawing/2014/main" id="{0A7001C5-AFD3-CD0A-A2C6-70AA4A27B928}"/>
                </a:ext>
              </a:extLst>
            </p:cNvPr>
            <p:cNvSpPr txBox="1"/>
            <p:nvPr/>
          </p:nvSpPr>
          <p:spPr>
            <a:xfrm>
              <a:off x="3816114" y="4496677"/>
              <a:ext cx="1970271" cy="523220"/>
            </a:xfrm>
            <a:prstGeom prst="rect">
              <a:avLst/>
            </a:prstGeom>
            <a:noFill/>
          </p:spPr>
          <p:txBody>
            <a:bodyPr wrap="square" rtlCol="0" anchor="ctr">
              <a:spAutoFit/>
            </a:bodyPr>
            <a:lstStyle/>
            <a:p>
              <a:pPr algn="ctr"/>
              <a:r>
                <a:rPr lang="en-US" sz="2800" dirty="0">
                  <a:solidFill>
                    <a:schemeClr val="bg1"/>
                  </a:solidFill>
                </a:rPr>
                <a:t>tablespoon</a:t>
              </a:r>
            </a:p>
          </p:txBody>
        </p:sp>
        <p:sp>
          <p:nvSpPr>
            <p:cNvPr id="28" name="Right Arrow 21">
              <a:extLst>
                <a:ext uri="{FF2B5EF4-FFF2-40B4-BE49-F238E27FC236}">
                  <a16:creationId xmlns:a16="http://schemas.microsoft.com/office/drawing/2014/main" id="{841F5033-AB35-B033-0E6D-897D45B8CDAA}"/>
                </a:ext>
              </a:extLst>
            </p:cNvPr>
            <p:cNvSpPr/>
            <p:nvPr/>
          </p:nvSpPr>
          <p:spPr>
            <a:xfrm>
              <a:off x="5744037" y="3760067"/>
              <a:ext cx="703739" cy="267128"/>
            </a:xfrm>
            <a:prstGeom prst="rightArrow">
              <a:avLst>
                <a:gd name="adj1" fmla="val 42308"/>
                <a:gd name="adj2" fmla="val 57693"/>
              </a:avLst>
            </a:prstGeom>
            <a:solidFill>
              <a:schemeClr val="bg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ight Arrow 21">
              <a:extLst>
                <a:ext uri="{FF2B5EF4-FFF2-40B4-BE49-F238E27FC236}">
                  <a16:creationId xmlns:a16="http://schemas.microsoft.com/office/drawing/2014/main" id="{4F1D1FD8-0AAE-F9C6-947A-928A19253546}"/>
                </a:ext>
              </a:extLst>
            </p:cNvPr>
            <p:cNvSpPr/>
            <p:nvPr/>
          </p:nvSpPr>
          <p:spPr>
            <a:xfrm>
              <a:off x="5744037" y="4624723"/>
              <a:ext cx="703739" cy="267128"/>
            </a:xfrm>
            <a:prstGeom prst="rightArrow">
              <a:avLst>
                <a:gd name="adj1" fmla="val 42308"/>
                <a:gd name="adj2" fmla="val 57693"/>
              </a:avLst>
            </a:prstGeom>
            <a:solidFill>
              <a:schemeClr val="bg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592964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3" name="Group 2"/>
          <p:cNvGrpSpPr/>
          <p:nvPr/>
        </p:nvGrpSpPr>
        <p:grpSpPr>
          <a:xfrm>
            <a:off x="4001788" y="2247449"/>
            <a:ext cx="4188423" cy="3472643"/>
            <a:chOff x="2477785" y="1699105"/>
            <a:chExt cx="4188423" cy="3472643"/>
          </a:xfrm>
          <a:solidFill>
            <a:srgbClr val="627981"/>
          </a:solidFill>
        </p:grpSpPr>
        <p:sp>
          <p:nvSpPr>
            <p:cNvPr id="18" name="Rectangle 17"/>
            <p:cNvSpPr/>
            <p:nvPr/>
          </p:nvSpPr>
          <p:spPr>
            <a:xfrm>
              <a:off x="2477786" y="1699105"/>
              <a:ext cx="4188422" cy="775938"/>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solidFill>
                </a:rPr>
                <a:t>seventeen</a:t>
              </a:r>
            </a:p>
          </p:txBody>
        </p:sp>
        <p:sp>
          <p:nvSpPr>
            <p:cNvPr id="24" name="Rectangle 23"/>
            <p:cNvSpPr/>
            <p:nvPr/>
          </p:nvSpPr>
          <p:spPr>
            <a:xfrm>
              <a:off x="2477786" y="2598007"/>
              <a:ext cx="4188422" cy="775938"/>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solidFill>
                </a:rPr>
                <a:t>ninety</a:t>
              </a:r>
              <a:endParaRPr lang="en-US" sz="2400" dirty="0">
                <a:solidFill>
                  <a:schemeClr val="tx1"/>
                </a:solidFill>
              </a:endParaRPr>
            </a:p>
          </p:txBody>
        </p:sp>
        <p:sp>
          <p:nvSpPr>
            <p:cNvPr id="29" name="Rectangle 28"/>
            <p:cNvSpPr/>
            <p:nvPr/>
          </p:nvSpPr>
          <p:spPr>
            <a:xfrm>
              <a:off x="2477786" y="3496908"/>
              <a:ext cx="4188422" cy="775938"/>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solidFill>
                </a:rPr>
                <a:t>three hundred</a:t>
              </a:r>
            </a:p>
          </p:txBody>
        </p:sp>
        <p:sp>
          <p:nvSpPr>
            <p:cNvPr id="32" name="Rectangle 31"/>
            <p:cNvSpPr/>
            <p:nvPr/>
          </p:nvSpPr>
          <p:spPr>
            <a:xfrm>
              <a:off x="2477785" y="4395810"/>
              <a:ext cx="4188422" cy="775938"/>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solidFill>
                </a:rPr>
                <a:t>twenty-one</a:t>
              </a:r>
            </a:p>
          </p:txBody>
        </p:sp>
      </p:grpSp>
      <p:sp>
        <p:nvSpPr>
          <p:cNvPr id="7" name="TextBox 6">
            <a:extLst>
              <a:ext uri="{FF2B5EF4-FFF2-40B4-BE49-F238E27FC236}">
                <a16:creationId xmlns:a16="http://schemas.microsoft.com/office/drawing/2014/main" id="{8BDF8E91-6FAB-CBD1-215E-0505A2B5DAED}"/>
              </a:ext>
            </a:extLst>
          </p:cNvPr>
          <p:cNvSpPr txBox="1"/>
          <p:nvPr/>
        </p:nvSpPr>
        <p:spPr>
          <a:xfrm>
            <a:off x="3783827" y="1431069"/>
            <a:ext cx="4624343" cy="523220"/>
          </a:xfrm>
          <a:prstGeom prst="rect">
            <a:avLst/>
          </a:prstGeom>
          <a:noFill/>
        </p:spPr>
        <p:txBody>
          <a:bodyPr wrap="none" rtlCol="0">
            <a:spAutoFit/>
          </a:bodyPr>
          <a:lstStyle/>
          <a:p>
            <a:r>
              <a:rPr lang="en-US" sz="2800" b="1" dirty="0"/>
              <a:t>One or two words: spell it out</a:t>
            </a:r>
          </a:p>
        </p:txBody>
      </p:sp>
    </p:spTree>
    <p:extLst>
      <p:ext uri="{BB962C8B-B14F-4D97-AF65-F5344CB8AC3E}">
        <p14:creationId xmlns:p14="http://schemas.microsoft.com/office/powerpoint/2010/main" val="925115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18" name="Rectangle 17"/>
          <p:cNvSpPr/>
          <p:nvPr/>
        </p:nvSpPr>
        <p:spPr>
          <a:xfrm>
            <a:off x="3962400" y="3466172"/>
            <a:ext cx="1027413" cy="5788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2,934</a:t>
            </a:r>
          </a:p>
        </p:txBody>
      </p:sp>
      <p:sp>
        <p:nvSpPr>
          <p:cNvPr id="7" name="TextBox 6">
            <a:extLst>
              <a:ext uri="{FF2B5EF4-FFF2-40B4-BE49-F238E27FC236}">
                <a16:creationId xmlns:a16="http://schemas.microsoft.com/office/drawing/2014/main" id="{8BDF8E91-6FAB-CBD1-215E-0505A2B5DAED}"/>
              </a:ext>
            </a:extLst>
          </p:cNvPr>
          <p:cNvSpPr txBox="1"/>
          <p:nvPr/>
        </p:nvSpPr>
        <p:spPr>
          <a:xfrm>
            <a:off x="4524657" y="1440416"/>
            <a:ext cx="3142686" cy="578882"/>
          </a:xfrm>
          <a:prstGeom prst="roundRect">
            <a:avLst/>
          </a:prstGeom>
          <a:solidFill>
            <a:srgbClr val="627981"/>
          </a:solidFill>
        </p:spPr>
        <p:txBody>
          <a:bodyPr wrap="none" rtlCol="0">
            <a:spAutoFit/>
          </a:bodyPr>
          <a:lstStyle/>
          <a:p>
            <a:r>
              <a:rPr lang="en-US" sz="2800" b="1" dirty="0">
                <a:solidFill>
                  <a:schemeClr val="bg1"/>
                </a:solidFill>
              </a:rPr>
              <a:t>3+ words: numerals</a:t>
            </a:r>
          </a:p>
        </p:txBody>
      </p:sp>
      <p:sp>
        <p:nvSpPr>
          <p:cNvPr id="2" name="Rectangle 17">
            <a:extLst>
              <a:ext uri="{FF2B5EF4-FFF2-40B4-BE49-F238E27FC236}">
                <a16:creationId xmlns:a16="http://schemas.microsoft.com/office/drawing/2014/main" id="{0715291F-21F8-3571-05CE-84C4FC30FFF4}"/>
              </a:ext>
            </a:extLst>
          </p:cNvPr>
          <p:cNvSpPr/>
          <p:nvPr/>
        </p:nvSpPr>
        <p:spPr>
          <a:xfrm>
            <a:off x="3962400" y="2571157"/>
            <a:ext cx="5370813" cy="5788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Two thousand nine hundred thirty-four</a:t>
            </a:r>
          </a:p>
        </p:txBody>
      </p:sp>
      <p:pic>
        <p:nvPicPr>
          <p:cNvPr id="5" name="Graphic 4" descr="Checkbox Crossed outline">
            <a:extLst>
              <a:ext uri="{FF2B5EF4-FFF2-40B4-BE49-F238E27FC236}">
                <a16:creationId xmlns:a16="http://schemas.microsoft.com/office/drawing/2014/main" id="{8B31CD76-BF8C-CB9D-6EE0-2BA3C6DEAE2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3195622" y="2465779"/>
            <a:ext cx="789638" cy="789638"/>
          </a:xfrm>
          <a:prstGeom prst="rect">
            <a:avLst/>
          </a:prstGeom>
        </p:spPr>
      </p:pic>
      <p:pic>
        <p:nvPicPr>
          <p:cNvPr id="6" name="Graphic 5" descr="Checkbox Checked outline">
            <a:extLst>
              <a:ext uri="{FF2B5EF4-FFF2-40B4-BE49-F238E27FC236}">
                <a16:creationId xmlns:a16="http://schemas.microsoft.com/office/drawing/2014/main" id="{4EAEFD32-1787-E43D-4FD9-817473E64CC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195622" y="3360795"/>
            <a:ext cx="789638" cy="789638"/>
          </a:xfrm>
          <a:prstGeom prst="rect">
            <a:avLst/>
          </a:prstGeom>
        </p:spPr>
      </p:pic>
    </p:spTree>
    <p:extLst>
      <p:ext uri="{BB962C8B-B14F-4D97-AF65-F5344CB8AC3E}">
        <p14:creationId xmlns:p14="http://schemas.microsoft.com/office/powerpoint/2010/main" val="4143237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id="{8BDF8E91-6FAB-CBD1-215E-0505A2B5DAED}"/>
              </a:ext>
            </a:extLst>
          </p:cNvPr>
          <p:cNvSpPr txBox="1"/>
          <p:nvPr/>
        </p:nvSpPr>
        <p:spPr>
          <a:xfrm>
            <a:off x="2931640" y="1431069"/>
            <a:ext cx="6328720" cy="578882"/>
          </a:xfrm>
          <a:prstGeom prst="roundRect">
            <a:avLst/>
          </a:prstGeom>
          <a:solidFill>
            <a:srgbClr val="627981"/>
          </a:solidFill>
        </p:spPr>
        <p:txBody>
          <a:bodyPr wrap="none" rtlCol="0">
            <a:spAutoFit/>
          </a:bodyPr>
          <a:lstStyle/>
          <a:p>
            <a:r>
              <a:rPr lang="en-US" sz="2800" b="1" dirty="0">
                <a:solidFill>
                  <a:schemeClr val="bg1"/>
                </a:solidFill>
              </a:rPr>
              <a:t>3+ words &amp; very large: numerals &amp; words</a:t>
            </a:r>
          </a:p>
        </p:txBody>
      </p:sp>
      <p:grpSp>
        <p:nvGrpSpPr>
          <p:cNvPr id="12" name="Group 11">
            <a:extLst>
              <a:ext uri="{FF2B5EF4-FFF2-40B4-BE49-F238E27FC236}">
                <a16:creationId xmlns:a16="http://schemas.microsoft.com/office/drawing/2014/main" id="{DF0AF551-AFFF-938D-3B15-9A016801FD72}"/>
              </a:ext>
            </a:extLst>
          </p:cNvPr>
          <p:cNvGrpSpPr/>
          <p:nvPr/>
        </p:nvGrpSpPr>
        <p:grpSpPr>
          <a:xfrm>
            <a:off x="2833909" y="3014707"/>
            <a:ext cx="3564753" cy="789638"/>
            <a:chOff x="2173904" y="2715580"/>
            <a:chExt cx="3564753" cy="789638"/>
          </a:xfrm>
        </p:grpSpPr>
        <p:sp>
          <p:nvSpPr>
            <p:cNvPr id="2" name="Rectangle 17">
              <a:extLst>
                <a:ext uri="{FF2B5EF4-FFF2-40B4-BE49-F238E27FC236}">
                  <a16:creationId xmlns:a16="http://schemas.microsoft.com/office/drawing/2014/main" id="{2BF7A68E-3D6D-16E8-EFF5-C526067550A8}"/>
                </a:ext>
              </a:extLst>
            </p:cNvPr>
            <p:cNvSpPr/>
            <p:nvPr/>
          </p:nvSpPr>
          <p:spPr>
            <a:xfrm>
              <a:off x="2931640" y="2843699"/>
              <a:ext cx="2807017"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two point five billion</a:t>
              </a:r>
            </a:p>
          </p:txBody>
        </p:sp>
        <p:pic>
          <p:nvPicPr>
            <p:cNvPr id="5" name="Graphic 4" descr="Checkbox Crossed outline">
              <a:extLst>
                <a:ext uri="{FF2B5EF4-FFF2-40B4-BE49-F238E27FC236}">
                  <a16:creationId xmlns:a16="http://schemas.microsoft.com/office/drawing/2014/main" id="{C9301EA6-A34E-7E87-B74E-77741EC1824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2173904" y="2715580"/>
              <a:ext cx="789638" cy="789638"/>
            </a:xfrm>
            <a:prstGeom prst="rect">
              <a:avLst/>
            </a:prstGeom>
          </p:spPr>
        </p:pic>
      </p:grpSp>
      <p:grpSp>
        <p:nvGrpSpPr>
          <p:cNvPr id="10" name="Group 9">
            <a:extLst>
              <a:ext uri="{FF2B5EF4-FFF2-40B4-BE49-F238E27FC236}">
                <a16:creationId xmlns:a16="http://schemas.microsoft.com/office/drawing/2014/main" id="{5F9752E1-733B-4139-C78B-AF972A26DA16}"/>
              </a:ext>
            </a:extLst>
          </p:cNvPr>
          <p:cNvGrpSpPr/>
          <p:nvPr/>
        </p:nvGrpSpPr>
        <p:grpSpPr>
          <a:xfrm>
            <a:off x="6858000" y="3406428"/>
            <a:ext cx="2313638" cy="789638"/>
            <a:chOff x="2173904" y="4155031"/>
            <a:chExt cx="2313638" cy="789638"/>
          </a:xfrm>
        </p:grpSpPr>
        <p:sp>
          <p:nvSpPr>
            <p:cNvPr id="18" name="Rectangle 17"/>
            <p:cNvSpPr/>
            <p:nvPr/>
          </p:nvSpPr>
          <p:spPr>
            <a:xfrm>
              <a:off x="2963542" y="4260409"/>
              <a:ext cx="1524000" cy="5788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2.5 billion</a:t>
              </a:r>
            </a:p>
          </p:txBody>
        </p:sp>
        <p:pic>
          <p:nvPicPr>
            <p:cNvPr id="6" name="Graphic 5" descr="Checkbox Checked outline">
              <a:extLst>
                <a:ext uri="{FF2B5EF4-FFF2-40B4-BE49-F238E27FC236}">
                  <a16:creationId xmlns:a16="http://schemas.microsoft.com/office/drawing/2014/main" id="{3B1EC2BF-6FFC-EBB6-905B-B0ACF5FF900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173904" y="4155031"/>
              <a:ext cx="789638" cy="789638"/>
            </a:xfrm>
            <a:prstGeom prst="rect">
              <a:avLst/>
            </a:prstGeom>
          </p:spPr>
        </p:pic>
      </p:grpSp>
      <p:grpSp>
        <p:nvGrpSpPr>
          <p:cNvPr id="11" name="Group 10">
            <a:extLst>
              <a:ext uri="{FF2B5EF4-FFF2-40B4-BE49-F238E27FC236}">
                <a16:creationId xmlns:a16="http://schemas.microsoft.com/office/drawing/2014/main" id="{BB3E8A25-02D8-2858-89A9-70C92858579B}"/>
              </a:ext>
            </a:extLst>
          </p:cNvPr>
          <p:cNvGrpSpPr/>
          <p:nvPr/>
        </p:nvGrpSpPr>
        <p:grpSpPr>
          <a:xfrm>
            <a:off x="2847321" y="3880466"/>
            <a:ext cx="2891336" cy="789638"/>
            <a:chOff x="2173904" y="3458042"/>
            <a:chExt cx="2891336" cy="789638"/>
          </a:xfrm>
        </p:grpSpPr>
        <p:sp>
          <p:nvSpPr>
            <p:cNvPr id="3" name="Rectangle 17">
              <a:extLst>
                <a:ext uri="{FF2B5EF4-FFF2-40B4-BE49-F238E27FC236}">
                  <a16:creationId xmlns:a16="http://schemas.microsoft.com/office/drawing/2014/main" id="{661F6F33-7E26-1FFB-1136-C488CCC058CD}"/>
                </a:ext>
              </a:extLst>
            </p:cNvPr>
            <p:cNvSpPr/>
            <p:nvPr/>
          </p:nvSpPr>
          <p:spPr>
            <a:xfrm>
              <a:off x="2931640" y="3540688"/>
              <a:ext cx="2133600" cy="5788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2,500,000,000</a:t>
              </a:r>
            </a:p>
          </p:txBody>
        </p:sp>
        <p:pic>
          <p:nvPicPr>
            <p:cNvPr id="9" name="Graphic 8" descr="Checkbox Crossed outline">
              <a:extLst>
                <a:ext uri="{FF2B5EF4-FFF2-40B4-BE49-F238E27FC236}">
                  <a16:creationId xmlns:a16="http://schemas.microsoft.com/office/drawing/2014/main" id="{5028E16E-480B-2A38-C829-4F5A59371F7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2173904" y="3458042"/>
              <a:ext cx="789638" cy="789638"/>
            </a:xfrm>
            <a:prstGeom prst="rect">
              <a:avLst/>
            </a:prstGeom>
          </p:spPr>
        </p:pic>
      </p:grpSp>
    </p:spTree>
    <p:extLst>
      <p:ext uri="{BB962C8B-B14F-4D97-AF65-F5344CB8AC3E}">
        <p14:creationId xmlns:p14="http://schemas.microsoft.com/office/powerpoint/2010/main" val="4244175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602</Words>
  <Application>Microsoft Office PowerPoint</Application>
  <PresentationFormat>Widescreen</PresentationFormat>
  <Paragraphs>95</Paragraphs>
  <Slides>12</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Brown</dc:creator>
  <cp:lastModifiedBy>Caitlin Edahl</cp:lastModifiedBy>
  <cp:revision>10</cp:revision>
  <dcterms:created xsi:type="dcterms:W3CDTF">2015-10-07T13:43:28Z</dcterms:created>
  <dcterms:modified xsi:type="dcterms:W3CDTF">2023-04-13T20:16:32Z</dcterms:modified>
</cp:coreProperties>
</file>