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427" r:id="rId3"/>
    <p:sldId id="351" r:id="rId4"/>
    <p:sldId id="325" r:id="rId5"/>
    <p:sldId id="418" r:id="rId6"/>
    <p:sldId id="417" r:id="rId7"/>
    <p:sldId id="365" r:id="rId8"/>
    <p:sldId id="319" r:id="rId9"/>
    <p:sldId id="423" r:id="rId10"/>
    <p:sldId id="421" r:id="rId11"/>
    <p:sldId id="346" r:id="rId12"/>
    <p:sldId id="380" r:id="rId13"/>
    <p:sldId id="428" r:id="rId14"/>
    <p:sldId id="429" r:id="rId15"/>
    <p:sldId id="430" r:id="rId16"/>
    <p:sldId id="431" r:id="rId17"/>
    <p:sldId id="393" r:id="rId18"/>
    <p:sldId id="432" r:id="rId19"/>
    <p:sldId id="34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314C57"/>
    <a:srgbClr val="5A7E83"/>
    <a:srgbClr val="F2E2D2"/>
    <a:srgbClr val="CCA49C"/>
    <a:srgbClr val="627981"/>
    <a:srgbClr val="EFEFEF"/>
    <a:srgbClr val="F3EDE7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571" y="8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4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63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3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21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04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18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98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318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0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0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28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0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00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5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1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5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1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47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74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9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2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5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Basic Spelling Rules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681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1915509" y="1390979"/>
            <a:ext cx="8360981" cy="90679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Suffix</a:t>
            </a:r>
            <a:r>
              <a:rPr lang="en-US" sz="2800" dirty="0">
                <a:solidFill>
                  <a:schemeClr val="tx1"/>
                </a:solidFill>
              </a:rPr>
              <a:t>: word part added to the end of another word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85545B-D6F8-25AA-6760-52027C1D6AA1}"/>
              </a:ext>
            </a:extLst>
          </p:cNvPr>
          <p:cNvGrpSpPr/>
          <p:nvPr/>
        </p:nvGrpSpPr>
        <p:grpSpPr>
          <a:xfrm>
            <a:off x="2673294" y="2617270"/>
            <a:ext cx="6845412" cy="1623460"/>
            <a:chOff x="2511366" y="2614496"/>
            <a:chExt cx="6845412" cy="1623460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6BEEA4D-E57B-96C3-7E5C-93DCB7CA2B88}"/>
                </a:ext>
              </a:extLst>
            </p:cNvPr>
            <p:cNvGrpSpPr/>
            <p:nvPr/>
          </p:nvGrpSpPr>
          <p:grpSpPr>
            <a:xfrm>
              <a:off x="2511366" y="2620043"/>
              <a:ext cx="2080340" cy="1617913"/>
              <a:chOff x="1149291" y="1753237"/>
              <a:chExt cx="2080340" cy="1617913"/>
            </a:xfrm>
            <a:solidFill>
              <a:srgbClr val="C7D4CB"/>
            </a:solidFill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7C395E3-0DD5-1C87-F56F-7C3E70725F79}"/>
                  </a:ext>
                </a:extLst>
              </p:cNvPr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D38C7D7-B97D-1821-C851-E30D441D2CED}"/>
                  </a:ext>
                </a:extLst>
              </p:cNvPr>
              <p:cNvSpPr txBox="1"/>
              <p:nvPr/>
            </p:nvSpPr>
            <p:spPr>
              <a:xfrm>
                <a:off x="1357203" y="2282789"/>
                <a:ext cx="1664514" cy="54771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Silent E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1D13364-9AB5-E311-E8D1-5D26546F92A5}"/>
                </a:ext>
              </a:extLst>
            </p:cNvPr>
            <p:cNvGrpSpPr/>
            <p:nvPr/>
          </p:nvGrpSpPr>
          <p:grpSpPr>
            <a:xfrm>
              <a:off x="7276438" y="2614496"/>
              <a:ext cx="2080340" cy="1617913"/>
              <a:chOff x="5914363" y="1747690"/>
              <a:chExt cx="2080340" cy="1617913"/>
            </a:xfrm>
            <a:solidFill>
              <a:srgbClr val="C7D4CB"/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2335441-EE2D-0C00-66A2-3CBA5FA02728}"/>
                  </a:ext>
                </a:extLst>
              </p:cNvPr>
              <p:cNvSpPr/>
              <p:nvPr/>
            </p:nvSpPr>
            <p:spPr>
              <a:xfrm>
                <a:off x="5914363" y="1747690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8151A1A-23F0-8A2C-62A9-5C9C808CC15E}"/>
                  </a:ext>
                </a:extLst>
              </p:cNvPr>
              <p:cNvSpPr txBox="1"/>
              <p:nvPr/>
            </p:nvSpPr>
            <p:spPr>
              <a:xfrm>
                <a:off x="6122276" y="2166644"/>
                <a:ext cx="1664514" cy="769441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200" dirty="0"/>
                  <a:t>Final consonant</a:t>
                </a: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8336EE95-944B-5C47-1B4E-C169DA1131B9}"/>
                </a:ext>
              </a:extLst>
            </p:cNvPr>
            <p:cNvGrpSpPr/>
            <p:nvPr/>
          </p:nvGrpSpPr>
          <p:grpSpPr>
            <a:xfrm>
              <a:off x="4893902" y="2614496"/>
              <a:ext cx="2080340" cy="1617913"/>
              <a:chOff x="3531827" y="1747690"/>
              <a:chExt cx="2080340" cy="1617913"/>
            </a:xfrm>
            <a:solidFill>
              <a:srgbClr val="C7D4CB"/>
            </a:solidFill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88D8BC2-0E43-8B2C-9BCD-A186C99DAB31}"/>
                  </a:ext>
                </a:extLst>
              </p:cNvPr>
              <p:cNvSpPr/>
              <p:nvPr/>
            </p:nvSpPr>
            <p:spPr>
              <a:xfrm>
                <a:off x="3531827" y="1747690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47B9E2E-636C-5D47-5EDD-754BE417CFCA}"/>
                  </a:ext>
                </a:extLst>
              </p:cNvPr>
              <p:cNvSpPr txBox="1"/>
              <p:nvPr/>
            </p:nvSpPr>
            <p:spPr>
              <a:xfrm>
                <a:off x="3739740" y="2277507"/>
                <a:ext cx="1664514" cy="547714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/>
                  <a:t>Final 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suffix starts with vowel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drop silent -</a:t>
              </a:r>
              <a:r>
                <a:rPr lang="en-US" sz="2400" i="1" dirty="0"/>
                <a:t>e</a:t>
              </a:r>
              <a:endParaRPr lang="en-US" sz="2400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9DEBA0E-FADF-9FFA-360E-C71527DA4796}"/>
              </a:ext>
            </a:extLst>
          </p:cNvPr>
          <p:cNvGrpSpPr/>
          <p:nvPr/>
        </p:nvGrpSpPr>
        <p:grpSpPr>
          <a:xfrm>
            <a:off x="4202693" y="3592991"/>
            <a:ext cx="3786614" cy="584775"/>
            <a:chOff x="4202693" y="2945291"/>
            <a:chExt cx="3786614" cy="58477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D76AEE2-2BC3-3A37-7B71-475B04328C6D}"/>
                </a:ext>
              </a:extLst>
            </p:cNvPr>
            <p:cNvSpPr txBox="1"/>
            <p:nvPr/>
          </p:nvSpPr>
          <p:spPr>
            <a:xfrm>
              <a:off x="4202693" y="2945291"/>
              <a:ext cx="3786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/>
                <a:t>dance </a:t>
              </a:r>
              <a:r>
                <a:rPr lang="en-US" sz="3200" dirty="0">
                  <a:sym typeface="Wingdings" panose="05000000000000000000" pitchFamily="2" charset="2"/>
                </a:rPr>
                <a:t>+ ing = dancing</a:t>
              </a:r>
              <a:endParaRPr lang="en-US" sz="3200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9D3B719-8B47-BE1E-C876-7D70DA933486}"/>
                </a:ext>
              </a:extLst>
            </p:cNvPr>
            <p:cNvCxnSpPr/>
            <p:nvPr/>
          </p:nvCxnSpPr>
          <p:spPr>
            <a:xfrm>
              <a:off x="5057775" y="3051354"/>
              <a:ext cx="257175" cy="44289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500324" y="2739612"/>
            <a:ext cx="119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danc</a:t>
            </a:r>
            <a:r>
              <a:rPr lang="en-US" sz="3200" dirty="0">
                <a:highlight>
                  <a:srgbClr val="C7D4CB"/>
                </a:highlight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4046558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suffix starts with consonant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keep silent -</a:t>
              </a:r>
              <a:r>
                <a:rPr lang="en-US" sz="2400" i="1" dirty="0"/>
                <a:t>e</a:t>
              </a:r>
              <a:endParaRPr lang="en-US" sz="2400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6AEE2-2BC3-3A37-7B71-475B04328C6D}"/>
              </a:ext>
            </a:extLst>
          </p:cNvPr>
          <p:cNvSpPr txBox="1"/>
          <p:nvPr/>
        </p:nvSpPr>
        <p:spPr>
          <a:xfrm>
            <a:off x="4325514" y="3592990"/>
            <a:ext cx="3540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hope </a:t>
            </a:r>
            <a:r>
              <a:rPr lang="en-US" sz="3200" dirty="0">
                <a:sym typeface="Wingdings" panose="05000000000000000000" pitchFamily="2" charset="2"/>
              </a:rPr>
              <a:t>+ ful = hopeful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577268" y="2739612"/>
            <a:ext cx="1037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hop</a:t>
            </a:r>
            <a:r>
              <a:rPr lang="en-US" sz="3200" dirty="0">
                <a:highlight>
                  <a:srgbClr val="C7D4CB"/>
                </a:highlight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581312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letter before </a:t>
              </a:r>
              <a:r>
                <a:rPr lang="en-US" sz="2400" i="1" dirty="0"/>
                <a:t>-y</a:t>
              </a:r>
              <a:r>
                <a:rPr lang="en-US" sz="2400" dirty="0"/>
                <a:t> is vowel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add suffix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6AEE2-2BC3-3A37-7B71-475B04328C6D}"/>
              </a:ext>
            </a:extLst>
          </p:cNvPr>
          <p:cNvSpPr txBox="1"/>
          <p:nvPr/>
        </p:nvSpPr>
        <p:spPr>
          <a:xfrm>
            <a:off x="4133060" y="3592990"/>
            <a:ext cx="3925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monkey </a:t>
            </a:r>
            <a:r>
              <a:rPr lang="en-US" sz="3200" dirty="0">
                <a:sym typeface="Wingdings" panose="05000000000000000000" pitchFamily="2" charset="2"/>
              </a:rPr>
              <a:t>+ s = monkeys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343134" y="2739612"/>
            <a:ext cx="1505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monk</a:t>
            </a:r>
            <a:r>
              <a:rPr lang="en-US" sz="3200" dirty="0">
                <a:highlight>
                  <a:srgbClr val="C7D4CB"/>
                </a:highlight>
              </a:rPr>
              <a:t>e</a:t>
            </a:r>
            <a:r>
              <a:rPr lang="en-US" sz="3200" dirty="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769307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letter before </a:t>
              </a:r>
              <a:r>
                <a:rPr lang="en-US" sz="2400" i="1" dirty="0"/>
                <a:t>-y</a:t>
              </a:r>
              <a:r>
                <a:rPr lang="en-US" sz="2400" dirty="0"/>
                <a:t> is consonant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change </a:t>
              </a:r>
              <a:r>
                <a:rPr lang="en-US" sz="2400" i="1" dirty="0"/>
                <a:t>–y</a:t>
              </a:r>
              <a:r>
                <a:rPr lang="en-US" sz="2400" dirty="0"/>
                <a:t> to </a:t>
              </a:r>
              <a:r>
                <a:rPr lang="en-US" sz="2400" i="1" dirty="0"/>
                <a:t>-i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6AEE2-2BC3-3A37-7B71-475B04328C6D}"/>
              </a:ext>
            </a:extLst>
          </p:cNvPr>
          <p:cNvSpPr txBox="1"/>
          <p:nvPr/>
        </p:nvSpPr>
        <p:spPr>
          <a:xfrm>
            <a:off x="4587124" y="3592990"/>
            <a:ext cx="3017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easy </a:t>
            </a:r>
            <a:r>
              <a:rPr lang="en-US" sz="3200" dirty="0">
                <a:sym typeface="Wingdings" panose="05000000000000000000" pitchFamily="2" charset="2"/>
              </a:rPr>
              <a:t>+ ly = easily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633886" y="2739612"/>
            <a:ext cx="924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ea</a:t>
            </a:r>
            <a:r>
              <a:rPr lang="en-US" sz="3200" dirty="0">
                <a:highlight>
                  <a:srgbClr val="C7D4CB"/>
                </a:highlight>
              </a:rPr>
              <a:t>s</a:t>
            </a:r>
            <a:r>
              <a:rPr lang="en-US" sz="3200" dirty="0"/>
              <a:t>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6C8CB8A-1878-2B8E-0045-A99E3E61384C}"/>
              </a:ext>
            </a:extLst>
          </p:cNvPr>
          <p:cNvCxnSpPr>
            <a:cxnSpLocks/>
          </p:cNvCxnSpPr>
          <p:nvPr/>
        </p:nvCxnSpPr>
        <p:spPr>
          <a:xfrm>
            <a:off x="5181600" y="3684578"/>
            <a:ext cx="314325" cy="4015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87C0724-B02E-E57F-EC01-72F4345DE55D}"/>
              </a:ext>
            </a:extLst>
          </p:cNvPr>
          <p:cNvSpPr txBox="1"/>
          <p:nvPr/>
        </p:nvSpPr>
        <p:spPr>
          <a:xfrm>
            <a:off x="5350693" y="3116678"/>
            <a:ext cx="290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AA3B68-9DF4-A289-1D1E-7EEEC5CBC1CD}"/>
              </a:ext>
            </a:extLst>
          </p:cNvPr>
          <p:cNvSpPr txBox="1"/>
          <p:nvPr/>
        </p:nvSpPr>
        <p:spPr>
          <a:xfrm>
            <a:off x="5309758" y="3500738"/>
            <a:ext cx="295275" cy="524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253679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199207" y="1612191"/>
            <a:ext cx="7793586" cy="858818"/>
            <a:chOff x="2284377" y="1532941"/>
            <a:chExt cx="4731770" cy="858818"/>
          </a:xfrm>
          <a:noFill/>
        </p:grpSpPr>
        <p:sp>
          <p:nvSpPr>
            <p:cNvPr id="28" name="Rectangle 27"/>
            <p:cNvSpPr/>
            <p:nvPr/>
          </p:nvSpPr>
          <p:spPr>
            <a:xfrm>
              <a:off x="2284377" y="1532941"/>
              <a:ext cx="4731770" cy="8588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86546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4377" y="1762295"/>
              <a:ext cx="47317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suffix is </a:t>
              </a:r>
              <a:r>
                <a:rPr lang="en-US" sz="2400" i="1" dirty="0"/>
                <a:t>–ing</a:t>
              </a:r>
              <a:r>
                <a:rPr lang="en-US" sz="2400" dirty="0"/>
                <a:t> </a:t>
              </a:r>
              <a:r>
                <a:rPr lang="en-US" sz="2400" dirty="0">
                  <a:sym typeface="Wingdings" panose="05000000000000000000" pitchFamily="2" charset="2"/>
                </a:rPr>
                <a:t></a:t>
              </a:r>
              <a:r>
                <a:rPr lang="en-US" sz="2400" dirty="0"/>
                <a:t> add with no changes</a:t>
              </a:r>
              <a:endParaRPr lang="en-US" sz="2400" i="1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199208" y="1612191"/>
            <a:ext cx="7793586" cy="3464306"/>
          </a:xfrm>
          <a:prstGeom prst="rect">
            <a:avLst/>
          </a:prstGeom>
          <a:noFill/>
          <a:ln w="28575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6AEE2-2BC3-3A37-7B71-475B04328C6D}"/>
              </a:ext>
            </a:extLst>
          </p:cNvPr>
          <p:cNvSpPr txBox="1"/>
          <p:nvPr/>
        </p:nvSpPr>
        <p:spPr>
          <a:xfrm>
            <a:off x="4267423" y="3592990"/>
            <a:ext cx="36571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carry </a:t>
            </a:r>
            <a:r>
              <a:rPr lang="en-US" sz="3200" dirty="0">
                <a:sym typeface="Wingdings" panose="05000000000000000000" pitchFamily="2" charset="2"/>
              </a:rPr>
              <a:t>+ ing = carrying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1DDC1-F4B0-0975-5F7F-86EA8C633F00}"/>
              </a:ext>
            </a:extLst>
          </p:cNvPr>
          <p:cNvSpPr txBox="1"/>
          <p:nvPr/>
        </p:nvSpPr>
        <p:spPr>
          <a:xfrm>
            <a:off x="5583584" y="2739612"/>
            <a:ext cx="10248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carry</a:t>
            </a:r>
          </a:p>
        </p:txBody>
      </p:sp>
    </p:spTree>
    <p:extLst>
      <p:ext uri="{BB962C8B-B14F-4D97-AF65-F5344CB8AC3E}">
        <p14:creationId xmlns:p14="http://schemas.microsoft.com/office/powerpoint/2010/main" val="4157210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1881187" y="113790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2400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881187" y="2118652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consonant-vowel-consonant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887131" y="3532901"/>
            <a:ext cx="641773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hot</a:t>
            </a:r>
          </a:p>
          <a:p>
            <a:pPr algn="ctr"/>
            <a:r>
              <a:rPr lang="en-US" sz="3600" dirty="0"/>
              <a:t>hot  + er = hotter</a:t>
            </a:r>
            <a:endParaRPr lang="en-US" sz="4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6C787-6D7D-C91A-39F7-060696A8F678}"/>
              </a:ext>
            </a:extLst>
          </p:cNvPr>
          <p:cNvSpPr/>
          <p:nvPr/>
        </p:nvSpPr>
        <p:spPr>
          <a:xfrm>
            <a:off x="1881187" y="1384486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one syllable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B22005BB-B217-2C8F-1108-94F93A9CAA86}"/>
              </a:ext>
            </a:extLst>
          </p:cNvPr>
          <p:cNvSpPr/>
          <p:nvPr/>
        </p:nvSpPr>
        <p:spPr>
          <a:xfrm>
            <a:off x="6305550" y="1266825"/>
            <a:ext cx="314325" cy="1458110"/>
          </a:xfrm>
          <a:prstGeom prst="rightBrace">
            <a:avLst>
              <a:gd name="adj1" fmla="val 53788"/>
              <a:gd name="adj2" fmla="val 50000"/>
            </a:avLst>
          </a:prstGeom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83AE6-6CCB-C471-3AD3-F74C3F9CC6CA}"/>
              </a:ext>
            </a:extLst>
          </p:cNvPr>
          <p:cNvSpPr txBox="1"/>
          <p:nvPr/>
        </p:nvSpPr>
        <p:spPr>
          <a:xfrm>
            <a:off x="6784111" y="1702293"/>
            <a:ext cx="3637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Double the final consonant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03E75B-7A98-51B1-5875-26662A943EA9}"/>
              </a:ext>
            </a:extLst>
          </p:cNvPr>
          <p:cNvSpPr txBox="1"/>
          <p:nvPr/>
        </p:nvSpPr>
        <p:spPr>
          <a:xfrm>
            <a:off x="5089649" y="3676590"/>
            <a:ext cx="338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59F4CA-6C97-B018-3BBD-82AE274B4EF4}"/>
              </a:ext>
            </a:extLst>
          </p:cNvPr>
          <p:cNvSpPr txBox="1"/>
          <p:nvPr/>
        </p:nvSpPr>
        <p:spPr>
          <a:xfrm>
            <a:off x="5089649" y="4060649"/>
            <a:ext cx="295275" cy="524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2133007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1881187" y="113790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24000" y="33733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Suffixes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881187" y="2607274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consonant-vowel-consonant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887131" y="3532901"/>
            <a:ext cx="641773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begin</a:t>
            </a:r>
          </a:p>
          <a:p>
            <a:pPr algn="ctr"/>
            <a:r>
              <a:rPr lang="en-US" sz="3600" dirty="0"/>
              <a:t>begin  + ing = beginning</a:t>
            </a:r>
            <a:endParaRPr lang="en-US" sz="4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6C787-6D7D-C91A-39F7-060696A8F678}"/>
              </a:ext>
            </a:extLst>
          </p:cNvPr>
          <p:cNvSpPr/>
          <p:nvPr/>
        </p:nvSpPr>
        <p:spPr>
          <a:xfrm>
            <a:off x="1881187" y="1384486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multiple syllables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B22005BB-B217-2C8F-1108-94F93A9CAA86}"/>
              </a:ext>
            </a:extLst>
          </p:cNvPr>
          <p:cNvSpPr/>
          <p:nvPr/>
        </p:nvSpPr>
        <p:spPr>
          <a:xfrm>
            <a:off x="6305550" y="1266824"/>
            <a:ext cx="314325" cy="2019495"/>
          </a:xfrm>
          <a:prstGeom prst="rightBrace">
            <a:avLst>
              <a:gd name="adj1" fmla="val 53788"/>
              <a:gd name="adj2" fmla="val 50000"/>
            </a:avLst>
          </a:prstGeom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83AE6-6CCB-C471-3AD3-F74C3F9CC6CA}"/>
              </a:ext>
            </a:extLst>
          </p:cNvPr>
          <p:cNvSpPr txBox="1"/>
          <p:nvPr/>
        </p:nvSpPr>
        <p:spPr>
          <a:xfrm>
            <a:off x="6784111" y="2045738"/>
            <a:ext cx="3637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Double the final consonant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03E75B-7A98-51B1-5875-26662A943EA9}"/>
              </a:ext>
            </a:extLst>
          </p:cNvPr>
          <p:cNvSpPr txBox="1"/>
          <p:nvPr/>
        </p:nvSpPr>
        <p:spPr>
          <a:xfrm>
            <a:off x="4759573" y="3676589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n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59F4CA-6C97-B018-3BBD-82AE274B4EF4}"/>
              </a:ext>
            </a:extLst>
          </p:cNvPr>
          <p:cNvSpPr txBox="1"/>
          <p:nvPr/>
        </p:nvSpPr>
        <p:spPr>
          <a:xfrm>
            <a:off x="4794374" y="4060649"/>
            <a:ext cx="295275" cy="524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^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DCF620-BFFE-163F-34A1-8A3A96D242F6}"/>
              </a:ext>
            </a:extLst>
          </p:cNvPr>
          <p:cNvSpPr/>
          <p:nvPr/>
        </p:nvSpPr>
        <p:spPr>
          <a:xfrm>
            <a:off x="1881187" y="1995880"/>
            <a:ext cx="4260127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323542"/>
                </a:solidFill>
              </a:rPr>
              <a:t>stress on last syllable</a:t>
            </a:r>
          </a:p>
        </p:txBody>
      </p:sp>
    </p:spTree>
    <p:extLst>
      <p:ext uri="{BB962C8B-B14F-4D97-AF65-F5344CB8AC3E}">
        <p14:creationId xmlns:p14="http://schemas.microsoft.com/office/powerpoint/2010/main" val="269891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Words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Plural Words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Suffixes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IE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and </a:t>
            </a:r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EI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Words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12429" y="1447065"/>
            <a:ext cx="7767145" cy="1088361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before </a:t>
            </a:r>
            <a:r>
              <a:rPr lang="en-US" sz="2400" i="1" dirty="0">
                <a:solidFill>
                  <a:schemeClr val="tx1"/>
                </a:solidFill>
              </a:rPr>
              <a:t>E</a:t>
            </a:r>
            <a:r>
              <a:rPr lang="en-US" sz="2400" dirty="0">
                <a:solidFill>
                  <a:schemeClr val="tx1"/>
                </a:solidFill>
              </a:rPr>
              <a:t>, except after </a:t>
            </a:r>
            <a:r>
              <a:rPr lang="en-US" sz="2400" i="1" dirty="0">
                <a:solidFill>
                  <a:schemeClr val="tx1"/>
                </a:solidFill>
              </a:rPr>
              <a:t>C </a:t>
            </a:r>
            <a:r>
              <a:rPr lang="en-US" sz="2400" dirty="0">
                <a:solidFill>
                  <a:schemeClr val="tx1"/>
                </a:solidFill>
              </a:rPr>
              <a:t>or in words like </a:t>
            </a:r>
            <a:r>
              <a:rPr lang="en-US" sz="2400" i="1" dirty="0">
                <a:solidFill>
                  <a:schemeClr val="tx1"/>
                </a:solidFill>
              </a:rPr>
              <a:t>neighbor</a:t>
            </a:r>
            <a:r>
              <a:rPr lang="en-US" sz="2400" dirty="0">
                <a:solidFill>
                  <a:schemeClr val="tx1"/>
                </a:solidFill>
              </a:rPr>
              <a:t> or </a:t>
            </a:r>
            <a:r>
              <a:rPr lang="en-US" sz="2400" i="1" dirty="0">
                <a:solidFill>
                  <a:schemeClr val="tx1"/>
                </a:solidFill>
              </a:rPr>
              <a:t>weigh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135314" y="2831972"/>
            <a:ext cx="4808483" cy="2452327"/>
          </a:xfrm>
          <a:prstGeom prst="rect">
            <a:avLst/>
          </a:prstGeom>
          <a:noFill/>
          <a:ln w="190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640917" y="3767263"/>
            <a:ext cx="2080340" cy="1308195"/>
          </a:xfrm>
          <a:prstGeom prst="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highlight>
                  <a:srgbClr val="C7D4CB"/>
                </a:highlight>
              </a:rPr>
              <a:t>ei</a:t>
            </a:r>
            <a:r>
              <a:rPr lang="en-US" sz="2800" dirty="0">
                <a:solidFill>
                  <a:schemeClr val="tx1"/>
                </a:solidFill>
              </a:rPr>
              <a:t>ght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47946" y="3754421"/>
            <a:ext cx="2080340" cy="1308196"/>
          </a:xfrm>
          <a:prstGeom prst="rect">
            <a:avLst/>
          </a:prstGeom>
          <a:noFill/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</a:t>
            </a:r>
            <a:r>
              <a:rPr lang="en-US" sz="2800" dirty="0">
                <a:solidFill>
                  <a:schemeClr val="tx1"/>
                </a:solidFill>
                <a:highlight>
                  <a:srgbClr val="C7D4CB"/>
                </a:highlight>
              </a:rPr>
              <a:t>ei</a:t>
            </a:r>
            <a:r>
              <a:rPr lang="en-US" sz="2800" dirty="0">
                <a:solidFill>
                  <a:schemeClr val="tx1"/>
                </a:solidFill>
              </a:rPr>
              <a:t>ling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52664" y="3053564"/>
            <a:ext cx="4368593" cy="52322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/>
              <a:t>EI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234751" y="2831971"/>
            <a:ext cx="2473885" cy="2452326"/>
            <a:chOff x="710748" y="2926562"/>
            <a:chExt cx="2473885" cy="2452327"/>
          </a:xfrm>
        </p:grpSpPr>
        <p:sp>
          <p:nvSpPr>
            <p:cNvPr id="29" name="Rectangle 28"/>
            <p:cNvSpPr/>
            <p:nvPr/>
          </p:nvSpPr>
          <p:spPr>
            <a:xfrm>
              <a:off x="710748" y="2926562"/>
              <a:ext cx="2473885" cy="2452327"/>
            </a:xfrm>
            <a:prstGeom prst="rect">
              <a:avLst/>
            </a:prstGeom>
            <a:noFill/>
            <a:ln w="1905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918662" y="3868813"/>
              <a:ext cx="2080340" cy="1294279"/>
            </a:xfrm>
            <a:prstGeom prst="rect">
              <a:avLst/>
            </a:prstGeom>
            <a:noFill/>
            <a:ln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bel</a:t>
              </a:r>
              <a:r>
                <a:rPr lang="en-US" sz="2800" dirty="0">
                  <a:solidFill>
                    <a:schemeClr val="tx1"/>
                  </a:solidFill>
                  <a:highlight>
                    <a:srgbClr val="C7D4CB"/>
                  </a:highlight>
                </a:rPr>
                <a:t>ie</a:t>
              </a:r>
              <a:r>
                <a:rPr lang="en-US" sz="2800" dirty="0">
                  <a:solidFill>
                    <a:schemeClr val="tx1"/>
                  </a:solidFill>
                </a:rPr>
                <a:t>ve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18662" y="3158667"/>
              <a:ext cx="2080340" cy="523220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/>
                <a:t>IE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IE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and </a:t>
            </a:r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EI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Words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069998" y="2046812"/>
            <a:ext cx="6052004" cy="587325"/>
            <a:chOff x="1732527" y="2083191"/>
            <a:chExt cx="5240749" cy="587325"/>
          </a:xfrm>
        </p:grpSpPr>
        <p:sp>
          <p:nvSpPr>
            <p:cNvPr id="29" name="TextBox 28"/>
            <p:cNvSpPr txBox="1"/>
            <p:nvPr/>
          </p:nvSpPr>
          <p:spPr>
            <a:xfrm>
              <a:off x="1732527" y="2085741"/>
              <a:ext cx="2631129" cy="584775"/>
            </a:xfrm>
            <a:prstGeom prst="rect">
              <a:avLst/>
            </a:prstGeom>
            <a:solidFill>
              <a:srgbClr val="C7D4CB"/>
            </a:solidFill>
            <a:ln w="5715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/>
                <a:t>-sh </a:t>
              </a:r>
              <a:r>
                <a:rPr lang="en-US" sz="3200" dirty="0"/>
                <a:t>sound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19332" y="2083191"/>
              <a:ext cx="2453944" cy="584775"/>
            </a:xfrm>
            <a:prstGeom prst="rect">
              <a:avLst/>
            </a:prstGeom>
            <a:solidFill>
              <a:srgbClr val="C7D4CB"/>
            </a:solidFill>
            <a:ln w="5715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/>
                <a:t>IE</a:t>
              </a:r>
              <a:endParaRPr lang="en-US" sz="32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747711" y="3168941"/>
            <a:ext cx="269657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anc</a:t>
            </a:r>
            <a:r>
              <a:rPr lang="en-US" sz="3600" dirty="0">
                <a:highlight>
                  <a:srgbClr val="C7D4CB"/>
                </a:highlight>
              </a:rPr>
              <a:t>ie</a:t>
            </a:r>
            <a:r>
              <a:rPr lang="en-US" sz="3600" dirty="0"/>
              <a:t>nt</a:t>
            </a:r>
          </a:p>
        </p:txBody>
      </p:sp>
      <p:sp>
        <p:nvSpPr>
          <p:cNvPr id="15" name="Oval 14"/>
          <p:cNvSpPr/>
          <p:nvPr/>
        </p:nvSpPr>
        <p:spPr>
          <a:xfrm>
            <a:off x="5844544" y="1983737"/>
            <a:ext cx="707526" cy="710922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=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606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IE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and </a:t>
            </a:r>
            <a:r>
              <a:rPr lang="en-US" sz="30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EI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 Words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544562" y="1584828"/>
            <a:ext cx="7102876" cy="3544218"/>
            <a:chOff x="1018295" y="1700440"/>
            <a:chExt cx="7102876" cy="3544218"/>
          </a:xfrm>
        </p:grpSpPr>
        <p:grpSp>
          <p:nvGrpSpPr>
            <p:cNvPr id="6" name="Group 5"/>
            <p:cNvGrpSpPr/>
            <p:nvPr/>
          </p:nvGrpSpPr>
          <p:grpSpPr>
            <a:xfrm>
              <a:off x="1098946" y="2396733"/>
              <a:ext cx="6941574" cy="2847925"/>
              <a:chOff x="670233" y="2498493"/>
              <a:chExt cx="7798436" cy="2665593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670233" y="2498493"/>
                <a:ext cx="7798436" cy="2665593"/>
                <a:chOff x="1116096" y="1875084"/>
                <a:chExt cx="6907294" cy="1341082"/>
              </a:xfrm>
            </p:grpSpPr>
            <p:grpSp>
              <p:nvGrpSpPr>
                <p:cNvPr id="19" name="Group 18"/>
                <p:cNvGrpSpPr/>
                <p:nvPr/>
              </p:nvGrpSpPr>
              <p:grpSpPr>
                <a:xfrm>
                  <a:off x="4693213" y="1875084"/>
                  <a:ext cx="3330177" cy="1341082"/>
                  <a:chOff x="1837857" y="3714519"/>
                  <a:chExt cx="3330177" cy="1341082"/>
                </a:xfrm>
              </p:grpSpPr>
              <p:sp>
                <p:nvSpPr>
                  <p:cNvPr id="32" name="Rectangle 31"/>
                  <p:cNvSpPr/>
                  <p:nvPr/>
                </p:nvSpPr>
                <p:spPr>
                  <a:xfrm>
                    <a:off x="1837857" y="3714519"/>
                    <a:ext cx="3330177" cy="1341082"/>
                  </a:xfrm>
                  <a:prstGeom prst="rect">
                    <a:avLst/>
                  </a:prstGeom>
                  <a:noFill/>
                  <a:ln w="57150">
                    <a:solidFill>
                      <a:srgbClr val="C7D4C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2640268" y="3810800"/>
                    <a:ext cx="1702179" cy="1884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/>
                      <a:t>“Weird” words</a:t>
                    </a:r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1116096" y="1875084"/>
                  <a:ext cx="3326459" cy="1341082"/>
                  <a:chOff x="1116096" y="1875084"/>
                  <a:chExt cx="3326459" cy="1341082"/>
                </a:xfrm>
              </p:grpSpPr>
              <p:sp>
                <p:nvSpPr>
                  <p:cNvPr id="28" name="Rectangle 27"/>
                  <p:cNvSpPr/>
                  <p:nvPr/>
                </p:nvSpPr>
                <p:spPr>
                  <a:xfrm>
                    <a:off x="1116096" y="1875084"/>
                    <a:ext cx="3326459" cy="1341082"/>
                  </a:xfrm>
                  <a:prstGeom prst="rect">
                    <a:avLst/>
                  </a:prstGeom>
                  <a:noFill/>
                  <a:ln w="57150">
                    <a:solidFill>
                      <a:srgbClr val="C7D4CB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202210" y="1962878"/>
                    <a:ext cx="3157404" cy="18841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/>
                      <a:t>Vowels pronounced like </a:t>
                    </a:r>
                    <a:r>
                      <a:rPr lang="en-US" sz="2000" i="1" dirty="0"/>
                      <a:t>bit</a:t>
                    </a:r>
                    <a:endParaRPr lang="en-US" sz="2000" dirty="0"/>
                  </a:p>
                </p:txBody>
              </p:sp>
            </p:grpSp>
          </p:grpSp>
          <p:sp>
            <p:nvSpPr>
              <p:cNvPr id="38" name="Oval 37"/>
              <p:cNvSpPr/>
              <p:nvPr/>
            </p:nvSpPr>
            <p:spPr>
              <a:xfrm>
                <a:off x="4155867" y="3386216"/>
                <a:ext cx="814024" cy="720302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</a:rPr>
                  <a:t>&amp;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27"/>
              <p:cNvSpPr/>
              <p:nvPr/>
            </p:nvSpPr>
            <p:spPr>
              <a:xfrm>
                <a:off x="1459134" y="3478087"/>
                <a:ext cx="2177818" cy="539190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forf</a:t>
                </a:r>
                <a:r>
                  <a:rPr lang="en-US" sz="2800" dirty="0">
                    <a:solidFill>
                      <a:schemeClr val="tx1"/>
                    </a:solidFill>
                    <a:highlight>
                      <a:srgbClr val="C7D4CB"/>
                    </a:highlight>
                  </a:rPr>
                  <a:t>ei</a:t>
                </a:r>
                <a:r>
                  <a:rPr lang="en-US" sz="2800" dirty="0">
                    <a:solidFill>
                      <a:schemeClr val="tx1"/>
                    </a:solidFill>
                  </a:rPr>
                  <a:t>t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5500288" y="3475457"/>
                <a:ext cx="2176944" cy="541820"/>
              </a:xfrm>
              <a:prstGeom prst="round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highlight>
                      <a:srgbClr val="C7D4CB"/>
                    </a:highlight>
                  </a:rPr>
                  <a:t>ei</a:t>
                </a:r>
                <a:r>
                  <a:rPr lang="en-US" sz="2800" dirty="0"/>
                  <a:t>ther</a:t>
                </a:r>
                <a:endParaRPr lang="en-US" sz="2000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1018295" y="1700440"/>
              <a:ext cx="7102876" cy="584775"/>
            </a:xfrm>
            <a:prstGeom prst="rect">
              <a:avLst/>
            </a:prstGeom>
            <a:solidFill>
              <a:srgbClr val="C7D4CB"/>
            </a:solidFill>
            <a:ln w="5715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Use </a:t>
              </a:r>
              <a:r>
                <a:rPr lang="en-US" sz="3200" i="1" dirty="0"/>
                <a:t>EI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1590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A6F4A74-7675-D5BC-4ADA-A038644C9C6D}"/>
              </a:ext>
            </a:extLst>
          </p:cNvPr>
          <p:cNvGrpSpPr/>
          <p:nvPr/>
        </p:nvGrpSpPr>
        <p:grpSpPr>
          <a:xfrm>
            <a:off x="3628022" y="1454017"/>
            <a:ext cx="5506320" cy="1938992"/>
            <a:chOff x="3343424" y="1654657"/>
            <a:chExt cx="5506320" cy="1938992"/>
          </a:xfrm>
        </p:grpSpPr>
        <p:grpSp>
          <p:nvGrpSpPr>
            <p:cNvPr id="11" name="Group 10"/>
            <p:cNvGrpSpPr/>
            <p:nvPr/>
          </p:nvGrpSpPr>
          <p:grpSpPr>
            <a:xfrm>
              <a:off x="3343424" y="1654657"/>
              <a:ext cx="5506320" cy="1938992"/>
              <a:chOff x="2914164" y="1851907"/>
              <a:chExt cx="3326541" cy="1884216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2914164" y="1851907"/>
                <a:ext cx="1247757" cy="1884216"/>
              </a:xfrm>
              <a:prstGeom prst="rect">
                <a:avLst/>
              </a:prstGeom>
              <a:noFill/>
              <a:ln w="38100">
                <a:solidFill>
                  <a:srgbClr val="C7D4C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i="1" dirty="0"/>
                  <a:t>-s </a:t>
                </a:r>
              </a:p>
              <a:p>
                <a:pPr algn="ctr"/>
                <a:r>
                  <a:rPr lang="en-US" sz="2400" i="1" dirty="0"/>
                  <a:t>-sh</a:t>
                </a:r>
              </a:p>
              <a:p>
                <a:pPr algn="ctr"/>
                <a:r>
                  <a:rPr lang="en-US" sz="2400" i="1" dirty="0"/>
                  <a:t>-ch</a:t>
                </a:r>
              </a:p>
              <a:p>
                <a:pPr algn="ctr"/>
                <a:r>
                  <a:rPr lang="en-US" sz="2400" i="1" dirty="0"/>
                  <a:t>-x </a:t>
                </a:r>
              </a:p>
              <a:p>
                <a:pPr algn="ctr"/>
                <a:r>
                  <a:rPr lang="en-US" sz="2400" i="1" dirty="0"/>
                  <a:t>-z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992241" y="2442666"/>
                <a:ext cx="1248464" cy="508439"/>
              </a:xfrm>
              <a:prstGeom prst="rect">
                <a:avLst/>
              </a:prstGeom>
              <a:noFill/>
              <a:ln w="38100">
                <a:solidFill>
                  <a:srgbClr val="C7D4C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i="1" dirty="0"/>
                  <a:t>-es</a:t>
                </a: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AE9D9D-805C-1A98-9C0E-A03F1301E15E}"/>
                </a:ext>
              </a:extLst>
            </p:cNvPr>
            <p:cNvSpPr txBox="1"/>
            <p:nvPr/>
          </p:nvSpPr>
          <p:spPr>
            <a:xfrm>
              <a:off x="5777643" y="2201035"/>
              <a:ext cx="6367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09F7AB02-B30E-9E35-51B8-724C001AF02A}"/>
              </a:ext>
            </a:extLst>
          </p:cNvPr>
          <p:cNvSpPr txBox="1"/>
          <p:nvPr/>
        </p:nvSpPr>
        <p:spPr>
          <a:xfrm>
            <a:off x="3628022" y="4031689"/>
            <a:ext cx="2065374" cy="523220"/>
          </a:xfrm>
          <a:prstGeom prst="rect">
            <a:avLst/>
          </a:prstGeom>
          <a:noFill/>
          <a:ln w="38100">
            <a:solidFill>
              <a:srgbClr val="C7D4C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hoa</a:t>
            </a:r>
            <a:r>
              <a:rPr lang="en-US" sz="2800" dirty="0">
                <a:highlight>
                  <a:srgbClr val="C7D4CB"/>
                </a:highlight>
              </a:rPr>
              <a:t>x</a:t>
            </a:r>
            <a:endParaRPr lang="en-US" sz="2400" dirty="0">
              <a:highlight>
                <a:srgbClr val="C7D4CB"/>
              </a:highligh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372665-B9F9-6C77-6A5B-1CB56A4E4D8F}"/>
              </a:ext>
            </a:extLst>
          </p:cNvPr>
          <p:cNvSpPr txBox="1"/>
          <p:nvPr/>
        </p:nvSpPr>
        <p:spPr>
          <a:xfrm>
            <a:off x="7067799" y="4031689"/>
            <a:ext cx="2066544" cy="523220"/>
          </a:xfrm>
          <a:prstGeom prst="rect">
            <a:avLst/>
          </a:prstGeom>
          <a:noFill/>
          <a:ln w="38100">
            <a:solidFill>
              <a:srgbClr val="C7D4C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hoax</a:t>
            </a:r>
            <a:r>
              <a:rPr lang="en-US" sz="2800" dirty="0">
                <a:highlight>
                  <a:srgbClr val="C7D4CB"/>
                </a:highlight>
              </a:rPr>
              <a:t>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CB4AC7-5244-D7AC-1579-E4AE59334458}"/>
              </a:ext>
            </a:extLst>
          </p:cNvPr>
          <p:cNvSpPr txBox="1"/>
          <p:nvPr/>
        </p:nvSpPr>
        <p:spPr>
          <a:xfrm>
            <a:off x="6062241" y="3939357"/>
            <a:ext cx="636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237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2476184" y="1706779"/>
            <a:ext cx="7239630" cy="647029"/>
            <a:chOff x="996032" y="1849760"/>
            <a:chExt cx="6354583" cy="943239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996032" y="1849760"/>
              <a:ext cx="6354583" cy="9432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96033" y="1986220"/>
              <a:ext cx="6246184" cy="762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If a word ends in any other letter, add </a:t>
              </a:r>
              <a:r>
                <a:rPr lang="en-US" sz="2800" i="1" dirty="0">
                  <a:solidFill>
                    <a:srgbClr val="323542"/>
                  </a:solidFill>
                </a:rPr>
                <a:t>-s</a:t>
              </a:r>
              <a:r>
                <a:rPr lang="en-US" sz="28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1881188" y="1481959"/>
            <a:ext cx="8429625" cy="3499945"/>
          </a:xfrm>
          <a:prstGeom prst="rect">
            <a:avLst/>
          </a:prstGeom>
          <a:noFill/>
          <a:ln w="381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3F23399-6723-96A1-3F5C-37E72DE7FF85}"/>
              </a:ext>
            </a:extLst>
          </p:cNvPr>
          <p:cNvGrpSpPr/>
          <p:nvPr/>
        </p:nvGrpSpPr>
        <p:grpSpPr>
          <a:xfrm>
            <a:off x="3342838" y="3021524"/>
            <a:ext cx="5506321" cy="646331"/>
            <a:chOff x="3628022" y="3939357"/>
            <a:chExt cx="5506321" cy="64633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BFD8A79-2C39-46CA-A783-786E5FDBF2C5}"/>
                </a:ext>
              </a:extLst>
            </p:cNvPr>
            <p:cNvSpPr txBox="1"/>
            <p:nvPr/>
          </p:nvSpPr>
          <p:spPr>
            <a:xfrm>
              <a:off x="3628022" y="4031689"/>
              <a:ext cx="2065374" cy="523220"/>
            </a:xfrm>
            <a:prstGeom prst="rect">
              <a:avLst/>
            </a:prstGeom>
            <a:noFill/>
            <a:ln w="38100">
              <a:solidFill>
                <a:srgbClr val="C7D4C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phone</a:t>
              </a:r>
              <a:endParaRPr lang="en-US" sz="2400" dirty="0">
                <a:highlight>
                  <a:srgbClr val="C7D4CB"/>
                </a:highlight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5D370E4-EBD4-5FAE-72DE-1BA0C2AC36C8}"/>
                </a:ext>
              </a:extLst>
            </p:cNvPr>
            <p:cNvSpPr txBox="1"/>
            <p:nvPr/>
          </p:nvSpPr>
          <p:spPr>
            <a:xfrm>
              <a:off x="7067799" y="4031689"/>
              <a:ext cx="2066544" cy="523220"/>
            </a:xfrm>
            <a:prstGeom prst="rect">
              <a:avLst/>
            </a:prstGeom>
            <a:noFill/>
            <a:ln w="38100">
              <a:solidFill>
                <a:srgbClr val="C7D4C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phone</a:t>
              </a:r>
              <a:r>
                <a:rPr lang="en-US" sz="2800" dirty="0">
                  <a:highlight>
                    <a:srgbClr val="C7D4CB"/>
                  </a:highlight>
                </a:rPr>
                <a:t>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34CBB21-81D6-1D25-83AA-BA8A88C3FCC8}"/>
                </a:ext>
              </a:extLst>
            </p:cNvPr>
            <p:cNvSpPr txBox="1"/>
            <p:nvPr/>
          </p:nvSpPr>
          <p:spPr>
            <a:xfrm>
              <a:off x="6062241" y="3939357"/>
              <a:ext cx="6367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2476186" y="1537556"/>
            <a:ext cx="7239630" cy="801493"/>
          </a:xfrm>
          <a:prstGeom prst="rect">
            <a:avLst/>
          </a:prstGeom>
          <a:noFill/>
          <a:ln w="381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Words that end in</a:t>
            </a:r>
            <a:r>
              <a:rPr lang="en-US" sz="2400" i="1" dirty="0">
                <a:solidFill>
                  <a:schemeClr val="tx1"/>
                </a:solidFill>
              </a:rPr>
              <a:t> –o </a:t>
            </a:r>
            <a:r>
              <a:rPr lang="en-US" sz="2400" dirty="0">
                <a:solidFill>
                  <a:schemeClr val="tx1"/>
                </a:solidFill>
              </a:rPr>
              <a:t>are an exception.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537933" y="2720013"/>
            <a:ext cx="7116134" cy="2535157"/>
            <a:chOff x="1777013" y="3172191"/>
            <a:chExt cx="5341314" cy="2293632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172191"/>
              <a:ext cx="2577715" cy="2293631"/>
              <a:chOff x="710748" y="3029549"/>
              <a:chExt cx="2577715" cy="2431522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3029549"/>
                <a:ext cx="2577715" cy="2431522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echo </a:t>
                </a:r>
                <a:r>
                  <a:rPr lang="en-US" sz="2800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 echo</a:t>
                </a:r>
                <a:r>
                  <a:rPr lang="en-US" sz="2800" dirty="0">
                    <a:solidFill>
                      <a:schemeClr val="tx1"/>
                    </a:solidFill>
                    <a:highlight>
                      <a:srgbClr val="C7D4CB"/>
                    </a:highlight>
                    <a:sym typeface="Wingdings" panose="05000000000000000000" pitchFamily="2" charset="2"/>
                  </a:rPr>
                  <a:t>es</a:t>
                </a:r>
                <a:endParaRPr lang="en-US" sz="2800" dirty="0">
                  <a:solidFill>
                    <a:schemeClr val="tx1"/>
                  </a:solidFill>
                  <a:highlight>
                    <a:srgbClr val="C7D4CB"/>
                  </a:highlight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07520" y="3094377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-es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540612" y="3172191"/>
              <a:ext cx="2577715" cy="2293632"/>
              <a:chOff x="606918" y="3029547"/>
              <a:chExt cx="2577715" cy="2431521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606918" y="3029547"/>
                <a:ext cx="2577715" cy="243152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taco </a:t>
                </a:r>
                <a:r>
                  <a:rPr lang="en-US" sz="2800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 taco</a:t>
                </a:r>
                <a:r>
                  <a:rPr lang="en-US" sz="2800" dirty="0">
                    <a:solidFill>
                      <a:schemeClr val="tx1"/>
                    </a:solidFill>
                    <a:highlight>
                      <a:srgbClr val="C7D4CB"/>
                    </a:highlight>
                    <a:sym typeface="Wingdings" panose="05000000000000000000" pitchFamily="2" charset="2"/>
                  </a:rPr>
                  <a:t>s</a:t>
                </a:r>
                <a:endParaRPr lang="en-US" sz="2800" dirty="0">
                  <a:solidFill>
                    <a:schemeClr val="tx1"/>
                  </a:solidFill>
                  <a:highlight>
                    <a:srgbClr val="C7D4CB"/>
                  </a:highlight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07520" y="3111612"/>
                <a:ext cx="2080340" cy="56087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i="1" dirty="0"/>
                  <a:t>-s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0530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Words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201916" y="1784323"/>
            <a:ext cx="7788166" cy="3212057"/>
            <a:chOff x="1777013" y="3075046"/>
            <a:chExt cx="5341314" cy="2313258"/>
          </a:xfrm>
        </p:grpSpPr>
        <p:grpSp>
          <p:nvGrpSpPr>
            <p:cNvPr id="15" name="Group 14"/>
            <p:cNvGrpSpPr/>
            <p:nvPr/>
          </p:nvGrpSpPr>
          <p:grpSpPr>
            <a:xfrm>
              <a:off x="1777013" y="3075046"/>
              <a:ext cx="2473885" cy="2313257"/>
              <a:chOff x="710748" y="2926562"/>
              <a:chExt cx="2473885" cy="245232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noFill/>
              <a:ln w="381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115432" y="4042022"/>
                <a:ext cx="1664514" cy="35247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/>
                  <a:t>goose 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:r>
                  <a:rPr lang="en-US" sz="2400" dirty="0"/>
                  <a:t>geese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907520" y="3196031"/>
                <a:ext cx="2080340" cy="3524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Different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44442" y="3075046"/>
              <a:ext cx="2473885" cy="2313258"/>
              <a:chOff x="710748" y="2926562"/>
              <a:chExt cx="2473885" cy="2452327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10748" y="2926562"/>
                <a:ext cx="2473885" cy="2452327"/>
              </a:xfrm>
              <a:prstGeom prst="rect">
                <a:avLst/>
              </a:prstGeom>
              <a:noFill/>
              <a:ln w="381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126574" y="4023272"/>
                <a:ext cx="1664514" cy="389967"/>
              </a:xfrm>
              <a:prstGeom prst="round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/>
                  <a:t>deer </a:t>
                </a:r>
                <a:r>
                  <a:rPr lang="en-US" sz="2400" dirty="0">
                    <a:sym typeface="Wingdings" panose="05000000000000000000" pitchFamily="2" charset="2"/>
                  </a:rPr>
                  <a:t> deer</a:t>
                </a:r>
                <a:endParaRPr lang="en-US" sz="24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18662" y="3195947"/>
                <a:ext cx="2080340" cy="3524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/>
                  <a:t>Same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8198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1657</TotalTime>
  <Words>275</Words>
  <Application>Microsoft Office PowerPoint</Application>
  <PresentationFormat>Widescreen</PresentationFormat>
  <Paragraphs>97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222</cp:revision>
  <dcterms:created xsi:type="dcterms:W3CDTF">2014-11-06T15:36:04Z</dcterms:created>
  <dcterms:modified xsi:type="dcterms:W3CDTF">2023-07-24T18:26:34Z</dcterms:modified>
</cp:coreProperties>
</file>