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15"/>
  </p:notesMasterIdLst>
  <p:sldIdLst>
    <p:sldId id="293" r:id="rId3"/>
    <p:sldId id="351" r:id="rId4"/>
    <p:sldId id="263" r:id="rId5"/>
    <p:sldId id="354" r:id="rId6"/>
    <p:sldId id="355" r:id="rId7"/>
    <p:sldId id="356" r:id="rId8"/>
    <p:sldId id="357" r:id="rId9"/>
    <p:sldId id="358" r:id="rId10"/>
    <p:sldId id="270" r:id="rId11"/>
    <p:sldId id="274" r:id="rId12"/>
    <p:sldId id="276" r:id="rId13"/>
    <p:sldId id="35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14C57"/>
    <a:srgbClr val="345F6B"/>
    <a:srgbClr val="61A3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265" autoAdjust="0"/>
  </p:normalViewPr>
  <p:slideViewPr>
    <p:cSldViewPr snapToGrid="0" snapToObjects="1">
      <p:cViewPr varScale="1">
        <p:scale>
          <a:sx n="73" d="100"/>
          <a:sy n="73" d="100"/>
        </p:scale>
        <p:origin x="1388" y="73"/>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1E5D09-2D51-41B6-9C7E-71C22127B269}" type="datetimeFigureOut">
              <a:rPr lang="en-US" smtClean="0"/>
              <a:t>4/5/2023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1A503E-9D18-4C49-936E-3B13D3C2655C}" type="slidenum">
              <a:rPr lang="en-US" smtClean="0"/>
              <a:t>‹#›</a:t>
            </a:fld>
            <a:endParaRPr lang="en-US"/>
          </a:p>
        </p:txBody>
      </p:sp>
    </p:spTree>
    <p:extLst>
      <p:ext uri="{BB962C8B-B14F-4D97-AF65-F5344CB8AC3E}">
        <p14:creationId xmlns:p14="http://schemas.microsoft.com/office/powerpoint/2010/main" val="4011858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mbria" panose="02040503050406030204" pitchFamily="18" charset="0"/>
                <a:ea typeface="Cambria" panose="02040503050406030204" pitchFamily="18" charset="0"/>
                <a:cs typeface="Times New Roman" panose="02020603050405020304" pitchFamily="18" charset="0"/>
              </a:rPr>
              <a:t>Inclusive Language</a:t>
            </a:r>
          </a:p>
        </p:txBody>
      </p:sp>
      <p:sp>
        <p:nvSpPr>
          <p:cNvPr id="4" name="Slide Number Placeholder 3"/>
          <p:cNvSpPr>
            <a:spLocks noGrp="1"/>
          </p:cNvSpPr>
          <p:nvPr>
            <p:ph type="sldNum" sz="quarter" idx="5"/>
          </p:nvPr>
        </p:nvSpPr>
        <p:spPr/>
        <p:txBody>
          <a:bodyPr/>
          <a:lstStyle/>
          <a:p>
            <a:fld id="{C21A503E-9D18-4C49-936E-3B13D3C2655C}" type="slidenum">
              <a:rPr lang="en-US" smtClean="0"/>
              <a:t>1</a:t>
            </a:fld>
            <a:endParaRPr lang="en-US"/>
          </a:p>
        </p:txBody>
      </p:sp>
    </p:spTree>
    <p:extLst>
      <p:ext uri="{BB962C8B-B14F-4D97-AF65-F5344CB8AC3E}">
        <p14:creationId xmlns:p14="http://schemas.microsoft.com/office/powerpoint/2010/main" val="3618444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mbria" panose="02040503050406030204" pitchFamily="18" charset="0"/>
                <a:ea typeface="Cambria" panose="02040503050406030204" pitchFamily="18" charset="0"/>
                <a:cs typeface="Times New Roman" panose="02020603050405020304" pitchFamily="18" charset="0"/>
              </a:rPr>
              <a:t>Physical and mental ability should be discussed with respect. If the information is relevant, put the person first, not their ability, and avoid using medical terms flippantly or jokingly. There are many resources with information on how to respectfully discuss various abilities and conditions.</a:t>
            </a:r>
          </a:p>
        </p:txBody>
      </p:sp>
      <p:sp>
        <p:nvSpPr>
          <p:cNvPr id="4" name="Slide Number Placeholder 3"/>
          <p:cNvSpPr>
            <a:spLocks noGrp="1"/>
          </p:cNvSpPr>
          <p:nvPr>
            <p:ph type="sldNum" sz="quarter" idx="5"/>
          </p:nvPr>
        </p:nvSpPr>
        <p:spPr/>
        <p:txBody>
          <a:bodyPr/>
          <a:lstStyle/>
          <a:p>
            <a:fld id="{C21A503E-9D18-4C49-936E-3B13D3C2655C}" type="slidenum">
              <a:rPr lang="en-US" smtClean="0"/>
              <a:t>10</a:t>
            </a:fld>
            <a:endParaRPr lang="en-US"/>
          </a:p>
        </p:txBody>
      </p:sp>
    </p:spTree>
    <p:extLst>
      <p:ext uri="{BB962C8B-B14F-4D97-AF65-F5344CB8AC3E}">
        <p14:creationId xmlns:p14="http://schemas.microsoft.com/office/powerpoint/2010/main" val="13419264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mbria" panose="02040503050406030204" pitchFamily="18" charset="0"/>
                <a:ea typeface="Cambria" panose="02040503050406030204" pitchFamily="18" charset="0"/>
                <a:cs typeface="Times New Roman" panose="02020603050405020304" pitchFamily="18" charset="0"/>
              </a:rPr>
              <a:t>Like the other personal characteristics we’ve covered, sexual orientation should be discussed only when relevant. Avoid exclusive language that emphasizes differences, and don’t assume someone’s sexual orientation. If you don’t know, ask respectfully or consider whether that detail is even necessary.</a:t>
            </a:r>
          </a:p>
        </p:txBody>
      </p:sp>
      <p:sp>
        <p:nvSpPr>
          <p:cNvPr id="4" name="Slide Number Placeholder 3"/>
          <p:cNvSpPr>
            <a:spLocks noGrp="1"/>
          </p:cNvSpPr>
          <p:nvPr>
            <p:ph type="sldNum" sz="quarter" idx="5"/>
          </p:nvPr>
        </p:nvSpPr>
        <p:spPr/>
        <p:txBody>
          <a:bodyPr/>
          <a:lstStyle/>
          <a:p>
            <a:fld id="{C21A503E-9D18-4C49-936E-3B13D3C2655C}" type="slidenum">
              <a:rPr lang="en-US" smtClean="0"/>
              <a:t>11</a:t>
            </a:fld>
            <a:endParaRPr lang="en-US"/>
          </a:p>
        </p:txBody>
      </p:sp>
    </p:spTree>
    <p:extLst>
      <p:ext uri="{BB962C8B-B14F-4D97-AF65-F5344CB8AC3E}">
        <p14:creationId xmlns:p14="http://schemas.microsoft.com/office/powerpoint/2010/main" val="3680732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mbria" panose="02040503050406030204" pitchFamily="18" charset="0"/>
                <a:ea typeface="Cambria" panose="02040503050406030204" pitchFamily="18" charset="0"/>
                <a:cs typeface="Times New Roman" panose="02020603050405020304" pitchFamily="18" charset="0"/>
              </a:rPr>
              <a:t>Language is constantly evolving, and we’ve all accidentally used exclusive language. It’s okay if you don’t automatically know how to use the most inclusive language. </a:t>
            </a:r>
            <a:r>
              <a:rPr lang="en-US" sz="1800">
                <a:effectLst/>
                <a:latin typeface="Cambria" panose="02040503050406030204" pitchFamily="18" charset="0"/>
                <a:ea typeface="Cambria" panose="02040503050406030204" pitchFamily="18" charset="0"/>
                <a:cs typeface="Times New Roman" panose="02020603050405020304" pitchFamily="18" charset="0"/>
              </a:rPr>
              <a:t>What’s more important is that you’re willing to learn.</a:t>
            </a:r>
          </a:p>
        </p:txBody>
      </p:sp>
      <p:sp>
        <p:nvSpPr>
          <p:cNvPr id="4" name="Slide Number Placeholder 3"/>
          <p:cNvSpPr>
            <a:spLocks noGrp="1"/>
          </p:cNvSpPr>
          <p:nvPr>
            <p:ph type="sldNum" sz="quarter" idx="5"/>
          </p:nvPr>
        </p:nvSpPr>
        <p:spPr/>
        <p:txBody>
          <a:bodyPr/>
          <a:lstStyle/>
          <a:p>
            <a:fld id="{C21A503E-9D18-4C49-936E-3B13D3C2655C}" type="slidenum">
              <a:rPr lang="en-US" smtClean="0"/>
              <a:t>12</a:t>
            </a:fld>
            <a:endParaRPr lang="en-US"/>
          </a:p>
        </p:txBody>
      </p:sp>
    </p:spTree>
    <p:extLst>
      <p:ext uri="{BB962C8B-B14F-4D97-AF65-F5344CB8AC3E}">
        <p14:creationId xmlns:p14="http://schemas.microsoft.com/office/powerpoint/2010/main" val="1674198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This video will review inclusive language based on the following factors:</a:t>
            </a:r>
          </a:p>
          <a:p>
            <a:pPr marL="342900" marR="0" lvl="0" indent="-342900">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Times New Roman" panose="02020603050405020304" pitchFamily="18" charset="0"/>
              </a:rPr>
              <a:t>Gender</a:t>
            </a:r>
          </a:p>
          <a:p>
            <a:pPr marL="342900" marR="0" lvl="0" indent="-342900">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Times New Roman" panose="02020603050405020304" pitchFamily="18" charset="0"/>
              </a:rPr>
              <a:t>Race, ethnicity, or culture</a:t>
            </a:r>
          </a:p>
          <a:p>
            <a:pPr marL="342900" marR="0" lvl="0" indent="-342900">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Times New Roman" panose="02020603050405020304" pitchFamily="18" charset="0"/>
              </a:rPr>
              <a:t>Physical or mental ability, and</a:t>
            </a:r>
          </a:p>
          <a:p>
            <a:pPr marL="342900" marR="0" lvl="0" indent="-342900">
              <a:spcBef>
                <a:spcPts val="0"/>
              </a:spcBef>
              <a:spcAft>
                <a:spcPts val="0"/>
              </a:spcAft>
              <a:buFont typeface="Symbol" panose="05050102010706020507" pitchFamily="18" charset="2"/>
              <a:buChar char=""/>
            </a:pPr>
            <a:r>
              <a:rPr lang="en-US" sz="1800" dirty="0">
                <a:effectLst/>
                <a:latin typeface="Cambria" panose="02040503050406030204" pitchFamily="18" charset="0"/>
                <a:ea typeface="Cambria" panose="02040503050406030204" pitchFamily="18" charset="0"/>
                <a:cs typeface="Times New Roman" panose="02020603050405020304" pitchFamily="18" charset="0"/>
              </a:rPr>
              <a:t>Sexual orientation</a:t>
            </a:r>
          </a:p>
        </p:txBody>
      </p:sp>
      <p:sp>
        <p:nvSpPr>
          <p:cNvPr id="4" name="Slide Number Placeholder 3"/>
          <p:cNvSpPr>
            <a:spLocks noGrp="1"/>
          </p:cNvSpPr>
          <p:nvPr>
            <p:ph type="sldNum" sz="quarter" idx="5"/>
          </p:nvPr>
        </p:nvSpPr>
        <p:spPr/>
        <p:txBody>
          <a:bodyPr/>
          <a:lstStyle/>
          <a:p>
            <a:fld id="{C21A503E-9D18-4C49-936E-3B13D3C2655C}" type="slidenum">
              <a:rPr lang="en-US" smtClean="0"/>
              <a:t>2</a:t>
            </a:fld>
            <a:endParaRPr lang="en-US"/>
          </a:p>
        </p:txBody>
      </p:sp>
    </p:spTree>
    <p:extLst>
      <p:ext uri="{BB962C8B-B14F-4D97-AF65-F5344CB8AC3E}">
        <p14:creationId xmlns:p14="http://schemas.microsoft.com/office/powerpoint/2010/main" val="1428652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mbria" panose="02040503050406030204" pitchFamily="18" charset="0"/>
                <a:ea typeface="Cambria" panose="02040503050406030204" pitchFamily="18" charset="0"/>
                <a:cs typeface="Times New Roman" panose="02020603050405020304" pitchFamily="18" charset="0"/>
              </a:rPr>
              <a:t>Words have real power. Exclusive language makes exclusionary, disrespectful, inaccurate, and/or irrelevant references to people’s characteristics. In contrast, inclusive language makes intentionally respectful, accurate, and sensitive references (when relevant) to people’s personal characteristics. Using inclusive language has the power to create unity and bring positive change.</a:t>
            </a:r>
          </a:p>
        </p:txBody>
      </p:sp>
      <p:sp>
        <p:nvSpPr>
          <p:cNvPr id="4" name="Slide Number Placeholder 3"/>
          <p:cNvSpPr>
            <a:spLocks noGrp="1"/>
          </p:cNvSpPr>
          <p:nvPr>
            <p:ph type="sldNum" sz="quarter" idx="5"/>
          </p:nvPr>
        </p:nvSpPr>
        <p:spPr/>
        <p:txBody>
          <a:bodyPr/>
          <a:lstStyle/>
          <a:p>
            <a:fld id="{C21A503E-9D18-4C49-936E-3B13D3C2655C}" type="slidenum">
              <a:rPr lang="en-US" smtClean="0"/>
              <a:t>3</a:t>
            </a:fld>
            <a:endParaRPr lang="en-US"/>
          </a:p>
        </p:txBody>
      </p:sp>
    </p:spTree>
    <p:extLst>
      <p:ext uri="{BB962C8B-B14F-4D97-AF65-F5344CB8AC3E}">
        <p14:creationId xmlns:p14="http://schemas.microsoft.com/office/powerpoint/2010/main" val="1686261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mbria" panose="02040503050406030204" pitchFamily="18" charset="0"/>
                <a:ea typeface="Cambria" panose="02040503050406030204" pitchFamily="18" charset="0"/>
                <a:cs typeface="Times New Roman" panose="02020603050405020304" pitchFamily="18" charset="0"/>
              </a:rPr>
              <a:t>Terms surrounding gender are ever-changing. For many years, society has used gender-specific words and language, like “mankind,” to describe people of all genders. More recently, this language is considered exclusive because it refers specifically to men as the default gender. Using a gender-neutral term, such as “humankind,” is more inclusive.</a:t>
            </a:r>
          </a:p>
        </p:txBody>
      </p:sp>
      <p:sp>
        <p:nvSpPr>
          <p:cNvPr id="4" name="Slide Number Placeholder 3"/>
          <p:cNvSpPr>
            <a:spLocks noGrp="1"/>
          </p:cNvSpPr>
          <p:nvPr>
            <p:ph type="sldNum" sz="quarter" idx="5"/>
          </p:nvPr>
        </p:nvSpPr>
        <p:spPr/>
        <p:txBody>
          <a:bodyPr/>
          <a:lstStyle/>
          <a:p>
            <a:fld id="{C21A503E-9D18-4C49-936E-3B13D3C2655C}" type="slidenum">
              <a:rPr lang="en-US" smtClean="0"/>
              <a:t>4</a:t>
            </a:fld>
            <a:endParaRPr lang="en-US"/>
          </a:p>
        </p:txBody>
      </p:sp>
    </p:spTree>
    <p:extLst>
      <p:ext uri="{BB962C8B-B14F-4D97-AF65-F5344CB8AC3E}">
        <p14:creationId xmlns:p14="http://schemas.microsoft.com/office/powerpoint/2010/main" val="3426973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mbria" panose="02040503050406030204" pitchFamily="18" charset="0"/>
                <a:ea typeface="Cambria" panose="02040503050406030204" pitchFamily="18" charset="0"/>
                <a:cs typeface="Times New Roman" panose="02020603050405020304" pitchFamily="18" charset="0"/>
              </a:rPr>
              <a:t>Exclusive language also uses different terms to describe men and women even if the meaning is the same, like “actor” versus “actress” or “doctor” versus “female doctor.” These terms also exclusive people with nonbinary gender identities. A more inclusive option is to use the same term for everyone when appropriate, such as “actor” and “doctor.”</a:t>
            </a:r>
          </a:p>
        </p:txBody>
      </p:sp>
      <p:sp>
        <p:nvSpPr>
          <p:cNvPr id="4" name="Slide Number Placeholder 3"/>
          <p:cNvSpPr>
            <a:spLocks noGrp="1"/>
          </p:cNvSpPr>
          <p:nvPr>
            <p:ph type="sldNum" sz="quarter" idx="5"/>
          </p:nvPr>
        </p:nvSpPr>
        <p:spPr/>
        <p:txBody>
          <a:bodyPr/>
          <a:lstStyle/>
          <a:p>
            <a:fld id="{C21A503E-9D18-4C49-936E-3B13D3C2655C}" type="slidenum">
              <a:rPr lang="en-US" smtClean="0"/>
              <a:t>5</a:t>
            </a:fld>
            <a:endParaRPr lang="en-US"/>
          </a:p>
        </p:txBody>
      </p:sp>
    </p:spTree>
    <p:extLst>
      <p:ext uri="{BB962C8B-B14F-4D97-AF65-F5344CB8AC3E}">
        <p14:creationId xmlns:p14="http://schemas.microsoft.com/office/powerpoint/2010/main" val="1229176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Another aspect of inclusive language surrounding gender is using personal pronouns. Consider the following sentence:</a:t>
            </a:r>
          </a:p>
          <a:p>
            <a:pPr marL="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 </a:t>
            </a:r>
          </a:p>
          <a:p>
            <a:pPr marL="45720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If a patient needs assistance, he uses the “call nurse” button.</a:t>
            </a:r>
          </a:p>
          <a:p>
            <a:pPr marL="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 </a:t>
            </a:r>
          </a:p>
          <a:p>
            <a:pPr marL="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This sentence uses the gender-specific pronoun “he” even though the sentence refers to all genders. </a:t>
            </a:r>
          </a:p>
        </p:txBody>
      </p:sp>
      <p:sp>
        <p:nvSpPr>
          <p:cNvPr id="4" name="Slide Number Placeholder 3"/>
          <p:cNvSpPr>
            <a:spLocks noGrp="1"/>
          </p:cNvSpPr>
          <p:nvPr>
            <p:ph type="sldNum" sz="quarter" idx="5"/>
          </p:nvPr>
        </p:nvSpPr>
        <p:spPr/>
        <p:txBody>
          <a:bodyPr/>
          <a:lstStyle/>
          <a:p>
            <a:fld id="{C21A503E-9D18-4C49-936E-3B13D3C2655C}" type="slidenum">
              <a:rPr lang="en-US" smtClean="0"/>
              <a:t>6</a:t>
            </a:fld>
            <a:endParaRPr lang="en-US"/>
          </a:p>
        </p:txBody>
      </p:sp>
    </p:spTree>
    <p:extLst>
      <p:ext uri="{BB962C8B-B14F-4D97-AF65-F5344CB8AC3E}">
        <p14:creationId xmlns:p14="http://schemas.microsoft.com/office/powerpoint/2010/main" val="31613469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Using the pronoun “they” would be more inclusive of all genders.</a:t>
            </a:r>
          </a:p>
          <a:p>
            <a:pPr marL="0" marR="0">
              <a:spcBef>
                <a:spcPts val="0"/>
              </a:spcBef>
              <a:spcAft>
                <a:spcPts val="0"/>
              </a:spcAft>
            </a:pP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a:p>
            <a:pPr marL="457200" marR="0" lvl="1">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If a patient needs assistance, they use the “</a:t>
            </a:r>
            <a:r>
              <a:rPr lang="en-US" sz="1800">
                <a:effectLst/>
                <a:latin typeface="Cambria" panose="02040503050406030204" pitchFamily="18" charset="0"/>
                <a:ea typeface="Cambria" panose="02040503050406030204" pitchFamily="18" charset="0"/>
                <a:cs typeface="Times New Roman" panose="02020603050405020304" pitchFamily="18" charset="0"/>
              </a:rPr>
              <a:t>call nurse” button.</a:t>
            </a:r>
            <a:endParaRPr lang="en-US" sz="1800" dirty="0">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C21A503E-9D18-4C49-936E-3B13D3C2655C}" type="slidenum">
              <a:rPr lang="en-US" smtClean="0"/>
              <a:t>7</a:t>
            </a:fld>
            <a:endParaRPr lang="en-US"/>
          </a:p>
        </p:txBody>
      </p:sp>
    </p:spTree>
    <p:extLst>
      <p:ext uri="{BB962C8B-B14F-4D97-AF65-F5344CB8AC3E}">
        <p14:creationId xmlns:p14="http://schemas.microsoft.com/office/powerpoint/2010/main" val="3827535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mbria" panose="02040503050406030204" pitchFamily="18" charset="0"/>
                <a:ea typeface="Cambria" panose="02040503050406030204" pitchFamily="18" charset="0"/>
                <a:cs typeface="Times New Roman" panose="02020603050405020304" pitchFamily="18" charset="0"/>
              </a:rPr>
              <a:t>Gender stereotypes are also an example of exclusive language. A stereotype is an oversimplified idea about a group of people. Because each person is unique, general statements are often inaccurate and disrespectful.</a:t>
            </a:r>
          </a:p>
        </p:txBody>
      </p:sp>
      <p:sp>
        <p:nvSpPr>
          <p:cNvPr id="4" name="Slide Number Placeholder 3"/>
          <p:cNvSpPr>
            <a:spLocks noGrp="1"/>
          </p:cNvSpPr>
          <p:nvPr>
            <p:ph type="sldNum" sz="quarter" idx="5"/>
          </p:nvPr>
        </p:nvSpPr>
        <p:spPr/>
        <p:txBody>
          <a:bodyPr/>
          <a:lstStyle/>
          <a:p>
            <a:fld id="{C21A503E-9D18-4C49-936E-3B13D3C2655C}" type="slidenum">
              <a:rPr lang="en-US" smtClean="0"/>
              <a:t>8</a:t>
            </a:fld>
            <a:endParaRPr lang="en-US"/>
          </a:p>
        </p:txBody>
      </p:sp>
    </p:spTree>
    <p:extLst>
      <p:ext uri="{BB962C8B-B14F-4D97-AF65-F5344CB8AC3E}">
        <p14:creationId xmlns:p14="http://schemas.microsoft.com/office/powerpoint/2010/main" val="349214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This also applies to stereotypes about race, ethnicity, and culture. Other examples of exclusive language include outdated, inaccurate, or insulting terms and mentioning race, ethnicity, or culture when it’s irrelevant to the topic.</a:t>
            </a:r>
          </a:p>
          <a:p>
            <a:pPr marL="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 </a:t>
            </a:r>
          </a:p>
          <a:p>
            <a:pPr marL="0" marR="0">
              <a:spcBef>
                <a:spcPts val="0"/>
              </a:spcBef>
              <a:spcAft>
                <a:spcPts val="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To use inclusive language, first determine whether it’s relevant. If it is, use accurate terms and respectful language, doing research if necessary.</a:t>
            </a:r>
          </a:p>
        </p:txBody>
      </p:sp>
      <p:sp>
        <p:nvSpPr>
          <p:cNvPr id="4" name="Slide Number Placeholder 3"/>
          <p:cNvSpPr>
            <a:spLocks noGrp="1"/>
          </p:cNvSpPr>
          <p:nvPr>
            <p:ph type="sldNum" sz="quarter" idx="5"/>
          </p:nvPr>
        </p:nvSpPr>
        <p:spPr/>
        <p:txBody>
          <a:bodyPr/>
          <a:lstStyle/>
          <a:p>
            <a:fld id="{C21A503E-9D18-4C49-936E-3B13D3C2655C}" type="slidenum">
              <a:rPr lang="en-US" smtClean="0"/>
              <a:t>9</a:t>
            </a:fld>
            <a:endParaRPr lang="en-US"/>
          </a:p>
        </p:txBody>
      </p:sp>
    </p:spTree>
    <p:extLst>
      <p:ext uri="{BB962C8B-B14F-4D97-AF65-F5344CB8AC3E}">
        <p14:creationId xmlns:p14="http://schemas.microsoft.com/office/powerpoint/2010/main" val="2015075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C6A297F-5665-4C47-8340-DFB6CC96CAFC}"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6A297F-5665-4C47-8340-DFB6CC96CAFC}"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6A297F-5665-4C47-8340-DFB6CC96CAFC}"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999014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9854465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9773527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392155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361767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1726232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8667833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97452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C6A297F-5665-4C47-8340-DFB6CC96CAFC}"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1557359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068057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58671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6A297F-5665-4C47-8340-DFB6CC96CAFC}" type="datetimeFigureOut">
              <a:rPr lang="en-US" smtClean="0"/>
              <a:t>4/5/2023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C6A297F-5665-4C47-8340-DFB6CC96CAFC}" type="datetimeFigureOut">
              <a:rPr lang="en-US" smtClean="0"/>
              <a:t>4/5/2023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C6A297F-5665-4C47-8340-DFB6CC96CAFC}" type="datetimeFigureOut">
              <a:rPr lang="en-US" smtClean="0"/>
              <a:t>4/5/2023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C6A297F-5665-4C47-8340-DFB6CC96CAFC}" type="datetimeFigureOut">
              <a:rPr lang="en-US" smtClean="0"/>
              <a:t>4/5/2023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6A297F-5665-4C47-8340-DFB6CC96CAFC}" type="datetimeFigureOut">
              <a:rPr lang="en-US" smtClean="0"/>
              <a:t>4/5/2023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6A297F-5665-4C47-8340-DFB6CC96CAFC}" type="datetimeFigureOut">
              <a:rPr lang="en-US" smtClean="0"/>
              <a:t>4/5/2023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6A297F-5665-4C47-8340-DFB6CC96CAFC}" type="datetimeFigureOut">
              <a:rPr lang="en-US" smtClean="0"/>
              <a:t>4/5/2023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3A8AF8-670C-7242-B8EB-853C7B59EDF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6A297F-5665-4C47-8340-DFB6CC96CAFC}" type="datetimeFigureOut">
              <a:rPr lang="en-US" smtClean="0"/>
              <a:t>4/5/2023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3A8AF8-670C-7242-B8EB-853C7B59EDF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4/5/2023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19721400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Inclusive Language</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2498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Physical or Mental Ability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FB6E1126-BAA3-CCB8-68A0-C724A6622653}"/>
              </a:ext>
            </a:extLst>
          </p:cNvPr>
          <p:cNvGrpSpPr/>
          <p:nvPr/>
        </p:nvGrpSpPr>
        <p:grpSpPr>
          <a:xfrm>
            <a:off x="3690386" y="1726326"/>
            <a:ext cx="4472176" cy="906037"/>
            <a:chOff x="3571117" y="1555278"/>
            <a:chExt cx="4472176" cy="906037"/>
          </a:xfrm>
        </p:grpSpPr>
        <p:sp>
          <p:nvSpPr>
            <p:cNvPr id="7" name="Rectangle 6">
              <a:extLst>
                <a:ext uri="{FF2B5EF4-FFF2-40B4-BE49-F238E27FC236}">
                  <a16:creationId xmlns:a16="http://schemas.microsoft.com/office/drawing/2014/main" id="{F7A764DD-D3D1-6102-4DBC-4EEF88FFF13B}"/>
                </a:ext>
              </a:extLst>
            </p:cNvPr>
            <p:cNvSpPr/>
            <p:nvPr/>
          </p:nvSpPr>
          <p:spPr>
            <a:xfrm>
              <a:off x="4148703" y="1555278"/>
              <a:ext cx="3894590" cy="906037"/>
            </a:xfrm>
            <a:prstGeom prst="rect">
              <a:avLst/>
            </a:prstGeom>
            <a:solidFill>
              <a:srgbClr val="627981"/>
            </a:solidFill>
            <a:ln>
              <a:noFill/>
            </a:ln>
            <a:effectLst/>
          </p:spPr>
          <p:style>
            <a:lnRef idx="1">
              <a:schemeClr val="accent1"/>
            </a:lnRef>
            <a:fillRef idx="3">
              <a:schemeClr val="accent1"/>
            </a:fillRef>
            <a:effectRef idx="2">
              <a:schemeClr val="accent1"/>
            </a:effectRef>
            <a:fontRef idx="minor">
              <a:schemeClr val="lt1"/>
            </a:fontRef>
          </p:style>
          <p:txBody>
            <a:bodyPr lIns="457200" rtlCol="0" anchor="ctr"/>
            <a:lstStyle/>
            <a:p>
              <a:r>
                <a:rPr lang="en-US" sz="2000" dirty="0"/>
                <a:t>Put the person first</a:t>
              </a:r>
            </a:p>
          </p:txBody>
        </p:sp>
        <p:sp>
          <p:nvSpPr>
            <p:cNvPr id="8" name="Oval 7">
              <a:extLst>
                <a:ext uri="{FF2B5EF4-FFF2-40B4-BE49-F238E27FC236}">
                  <a16:creationId xmlns:a16="http://schemas.microsoft.com/office/drawing/2014/main" id="{66AC29BA-1346-5D2A-19FB-16AAA684F7B6}"/>
                </a:ext>
              </a:extLst>
            </p:cNvPr>
            <p:cNvSpPr/>
            <p:nvPr/>
          </p:nvSpPr>
          <p:spPr>
            <a:xfrm>
              <a:off x="3571117" y="1555278"/>
              <a:ext cx="905256" cy="906029"/>
            </a:xfrm>
            <a:prstGeom prst="ellipse">
              <a:avLst/>
            </a:prstGeom>
            <a:solidFill>
              <a:schemeClr val="bg1"/>
            </a:solidFill>
            <a:ln w="76200">
              <a:solidFill>
                <a:srgbClr val="62798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500" b="1" dirty="0">
                  <a:solidFill>
                    <a:srgbClr val="314C57"/>
                  </a:solidFill>
                  <a:latin typeface="Zapf Dingbats"/>
                  <a:ea typeface="Zapf Dingbats"/>
                  <a:cs typeface="Zapf Dingbats"/>
                </a:rPr>
                <a:t>✔</a:t>
              </a:r>
              <a:endParaRPr lang="en-US" sz="3500" b="1" dirty="0">
                <a:solidFill>
                  <a:srgbClr val="314C57"/>
                </a:solidFill>
              </a:endParaRPr>
            </a:p>
          </p:txBody>
        </p:sp>
      </p:grpSp>
      <p:grpSp>
        <p:nvGrpSpPr>
          <p:cNvPr id="11" name="Group 10">
            <a:extLst>
              <a:ext uri="{FF2B5EF4-FFF2-40B4-BE49-F238E27FC236}">
                <a16:creationId xmlns:a16="http://schemas.microsoft.com/office/drawing/2014/main" id="{7FE4909C-663B-E741-374A-DEC8FC1511F4}"/>
              </a:ext>
            </a:extLst>
          </p:cNvPr>
          <p:cNvGrpSpPr/>
          <p:nvPr/>
        </p:nvGrpSpPr>
        <p:grpSpPr>
          <a:xfrm>
            <a:off x="3690387" y="2890775"/>
            <a:ext cx="4472177" cy="906045"/>
            <a:chOff x="3571118" y="2719727"/>
            <a:chExt cx="4472177" cy="906045"/>
          </a:xfrm>
        </p:grpSpPr>
        <p:sp>
          <p:nvSpPr>
            <p:cNvPr id="12" name="Rectangle 11">
              <a:extLst>
                <a:ext uri="{FF2B5EF4-FFF2-40B4-BE49-F238E27FC236}">
                  <a16:creationId xmlns:a16="http://schemas.microsoft.com/office/drawing/2014/main" id="{DBF1BF2C-A9D5-90F6-B4DB-8D0FBA528550}"/>
                </a:ext>
              </a:extLst>
            </p:cNvPr>
            <p:cNvSpPr/>
            <p:nvPr/>
          </p:nvSpPr>
          <p:spPr>
            <a:xfrm>
              <a:off x="4148705" y="2719735"/>
              <a:ext cx="3894590" cy="906037"/>
            </a:xfrm>
            <a:prstGeom prst="rect">
              <a:avLst/>
            </a:prstGeom>
            <a:solidFill>
              <a:srgbClr val="627981"/>
            </a:solidFill>
            <a:ln>
              <a:noFill/>
            </a:ln>
            <a:effectLst/>
          </p:spPr>
          <p:style>
            <a:lnRef idx="1">
              <a:schemeClr val="accent1"/>
            </a:lnRef>
            <a:fillRef idx="3">
              <a:schemeClr val="accent1"/>
            </a:fillRef>
            <a:effectRef idx="2">
              <a:schemeClr val="accent1"/>
            </a:effectRef>
            <a:fontRef idx="minor">
              <a:schemeClr val="lt1"/>
            </a:fontRef>
          </p:style>
          <p:txBody>
            <a:bodyPr lIns="457200" rtlCol="0" anchor="ctr"/>
            <a:lstStyle/>
            <a:p>
              <a:r>
                <a:rPr lang="en-US" sz="2000" dirty="0"/>
                <a:t>Avoid using medical terms flippantly</a:t>
              </a:r>
            </a:p>
          </p:txBody>
        </p:sp>
        <p:sp>
          <p:nvSpPr>
            <p:cNvPr id="13" name="Oval 12">
              <a:extLst>
                <a:ext uri="{FF2B5EF4-FFF2-40B4-BE49-F238E27FC236}">
                  <a16:creationId xmlns:a16="http://schemas.microsoft.com/office/drawing/2014/main" id="{9D15599D-2897-DFB1-FB7C-2B7DBE78CCA7}"/>
                </a:ext>
              </a:extLst>
            </p:cNvPr>
            <p:cNvSpPr/>
            <p:nvPr/>
          </p:nvSpPr>
          <p:spPr>
            <a:xfrm>
              <a:off x="3571118" y="2719727"/>
              <a:ext cx="905256" cy="906029"/>
            </a:xfrm>
            <a:prstGeom prst="ellipse">
              <a:avLst/>
            </a:prstGeom>
            <a:solidFill>
              <a:schemeClr val="bg1"/>
            </a:solidFill>
            <a:ln w="76200">
              <a:solidFill>
                <a:srgbClr val="62798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500" b="1" dirty="0">
                  <a:solidFill>
                    <a:srgbClr val="314C57"/>
                  </a:solidFill>
                  <a:latin typeface="Zapf Dingbats"/>
                  <a:ea typeface="Zapf Dingbats"/>
                  <a:cs typeface="Zapf Dingbats"/>
                </a:rPr>
                <a:t>✔</a:t>
              </a:r>
              <a:endParaRPr lang="en-US" sz="3500" b="1" dirty="0">
                <a:solidFill>
                  <a:srgbClr val="314C57"/>
                </a:solidFill>
              </a:endParaRPr>
            </a:p>
          </p:txBody>
        </p:sp>
      </p:grpSp>
    </p:spTree>
    <p:extLst>
      <p:ext uri="{BB962C8B-B14F-4D97-AF65-F5344CB8AC3E}">
        <p14:creationId xmlns:p14="http://schemas.microsoft.com/office/powerpoint/2010/main" val="3345614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Sexual Orientation</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5" name="Group 4">
            <a:extLst>
              <a:ext uri="{FF2B5EF4-FFF2-40B4-BE49-F238E27FC236}">
                <a16:creationId xmlns:a16="http://schemas.microsoft.com/office/drawing/2014/main" id="{2B35EB3A-2BA2-A70B-78E8-DBFF2953E102}"/>
              </a:ext>
            </a:extLst>
          </p:cNvPr>
          <p:cNvGrpSpPr/>
          <p:nvPr/>
        </p:nvGrpSpPr>
        <p:grpSpPr>
          <a:xfrm>
            <a:off x="3571117" y="1555278"/>
            <a:ext cx="4472176" cy="906037"/>
            <a:chOff x="3571117" y="1555278"/>
            <a:chExt cx="4472176" cy="906037"/>
          </a:xfrm>
        </p:grpSpPr>
        <p:sp>
          <p:nvSpPr>
            <p:cNvPr id="6" name="Rectangle 5">
              <a:extLst>
                <a:ext uri="{FF2B5EF4-FFF2-40B4-BE49-F238E27FC236}">
                  <a16:creationId xmlns:a16="http://schemas.microsoft.com/office/drawing/2014/main" id="{19970A96-1386-D62A-9A0E-FE6DF0A3A80B}"/>
                </a:ext>
              </a:extLst>
            </p:cNvPr>
            <p:cNvSpPr/>
            <p:nvPr/>
          </p:nvSpPr>
          <p:spPr>
            <a:xfrm>
              <a:off x="4148703" y="1555278"/>
              <a:ext cx="3894590" cy="906037"/>
            </a:xfrm>
            <a:prstGeom prst="rect">
              <a:avLst/>
            </a:prstGeom>
            <a:solidFill>
              <a:srgbClr val="627981"/>
            </a:solidFill>
            <a:ln>
              <a:noFill/>
            </a:ln>
            <a:effectLst/>
          </p:spPr>
          <p:style>
            <a:lnRef idx="1">
              <a:schemeClr val="accent1"/>
            </a:lnRef>
            <a:fillRef idx="3">
              <a:schemeClr val="accent1"/>
            </a:fillRef>
            <a:effectRef idx="2">
              <a:schemeClr val="accent1"/>
            </a:effectRef>
            <a:fontRef idx="minor">
              <a:schemeClr val="lt1"/>
            </a:fontRef>
          </p:style>
          <p:txBody>
            <a:bodyPr lIns="457200" rtlCol="0" anchor="ctr"/>
            <a:lstStyle/>
            <a:p>
              <a:r>
                <a:rPr lang="en-US" sz="2000" dirty="0"/>
                <a:t>Discuss only when relevant</a:t>
              </a:r>
            </a:p>
          </p:txBody>
        </p:sp>
        <p:sp>
          <p:nvSpPr>
            <p:cNvPr id="7" name="Oval 6">
              <a:extLst>
                <a:ext uri="{FF2B5EF4-FFF2-40B4-BE49-F238E27FC236}">
                  <a16:creationId xmlns:a16="http://schemas.microsoft.com/office/drawing/2014/main" id="{5A8EF270-6FD7-81FA-2B99-536CB724E507}"/>
                </a:ext>
              </a:extLst>
            </p:cNvPr>
            <p:cNvSpPr/>
            <p:nvPr/>
          </p:nvSpPr>
          <p:spPr>
            <a:xfrm>
              <a:off x="3571117" y="1555278"/>
              <a:ext cx="905256" cy="906029"/>
            </a:xfrm>
            <a:prstGeom prst="ellipse">
              <a:avLst/>
            </a:prstGeom>
            <a:solidFill>
              <a:schemeClr val="bg1"/>
            </a:solidFill>
            <a:ln w="76200">
              <a:solidFill>
                <a:srgbClr val="62798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500" b="1" dirty="0">
                  <a:solidFill>
                    <a:srgbClr val="314C57"/>
                  </a:solidFill>
                  <a:latin typeface="Zapf Dingbats"/>
                  <a:ea typeface="Zapf Dingbats"/>
                  <a:cs typeface="Zapf Dingbats"/>
                </a:rPr>
                <a:t>✔</a:t>
              </a:r>
              <a:endParaRPr lang="en-US" sz="3500" b="1" dirty="0">
                <a:solidFill>
                  <a:srgbClr val="314C57"/>
                </a:solidFill>
              </a:endParaRPr>
            </a:p>
          </p:txBody>
        </p:sp>
      </p:grpSp>
      <p:grpSp>
        <p:nvGrpSpPr>
          <p:cNvPr id="8" name="Group 7">
            <a:extLst>
              <a:ext uri="{FF2B5EF4-FFF2-40B4-BE49-F238E27FC236}">
                <a16:creationId xmlns:a16="http://schemas.microsoft.com/office/drawing/2014/main" id="{973E967D-906E-909E-C665-EF6F2F3E1EB7}"/>
              </a:ext>
            </a:extLst>
          </p:cNvPr>
          <p:cNvGrpSpPr/>
          <p:nvPr/>
        </p:nvGrpSpPr>
        <p:grpSpPr>
          <a:xfrm>
            <a:off x="3571118" y="2719711"/>
            <a:ext cx="4472177" cy="906045"/>
            <a:chOff x="3571118" y="2719727"/>
            <a:chExt cx="4472177" cy="906045"/>
          </a:xfrm>
        </p:grpSpPr>
        <p:sp>
          <p:nvSpPr>
            <p:cNvPr id="9" name="Rectangle 8">
              <a:extLst>
                <a:ext uri="{FF2B5EF4-FFF2-40B4-BE49-F238E27FC236}">
                  <a16:creationId xmlns:a16="http://schemas.microsoft.com/office/drawing/2014/main" id="{CD6010C1-78CA-3EE8-F6F7-2FD5E66F4748}"/>
                </a:ext>
              </a:extLst>
            </p:cNvPr>
            <p:cNvSpPr/>
            <p:nvPr/>
          </p:nvSpPr>
          <p:spPr>
            <a:xfrm>
              <a:off x="4148705" y="2719735"/>
              <a:ext cx="3894590" cy="906037"/>
            </a:xfrm>
            <a:prstGeom prst="rect">
              <a:avLst/>
            </a:prstGeom>
            <a:solidFill>
              <a:srgbClr val="627981"/>
            </a:solidFill>
            <a:ln>
              <a:noFill/>
            </a:ln>
            <a:effectLst/>
          </p:spPr>
          <p:style>
            <a:lnRef idx="1">
              <a:schemeClr val="accent1"/>
            </a:lnRef>
            <a:fillRef idx="3">
              <a:schemeClr val="accent1"/>
            </a:fillRef>
            <a:effectRef idx="2">
              <a:schemeClr val="accent1"/>
            </a:effectRef>
            <a:fontRef idx="minor">
              <a:schemeClr val="lt1"/>
            </a:fontRef>
          </p:style>
          <p:txBody>
            <a:bodyPr lIns="457200" rtlCol="0" anchor="ctr"/>
            <a:lstStyle/>
            <a:p>
              <a:r>
                <a:rPr lang="en-US" sz="2000" dirty="0"/>
                <a:t>Avoid emphasizing differences</a:t>
              </a:r>
            </a:p>
          </p:txBody>
        </p:sp>
        <p:sp>
          <p:nvSpPr>
            <p:cNvPr id="10" name="Oval 9">
              <a:extLst>
                <a:ext uri="{FF2B5EF4-FFF2-40B4-BE49-F238E27FC236}">
                  <a16:creationId xmlns:a16="http://schemas.microsoft.com/office/drawing/2014/main" id="{9D32B444-2395-C892-6B1A-E04E57112F18}"/>
                </a:ext>
              </a:extLst>
            </p:cNvPr>
            <p:cNvSpPr/>
            <p:nvPr/>
          </p:nvSpPr>
          <p:spPr>
            <a:xfrm>
              <a:off x="3571118" y="2719727"/>
              <a:ext cx="905256" cy="906029"/>
            </a:xfrm>
            <a:prstGeom prst="ellipse">
              <a:avLst/>
            </a:prstGeom>
            <a:solidFill>
              <a:schemeClr val="bg1"/>
            </a:solidFill>
            <a:ln w="76200">
              <a:solidFill>
                <a:srgbClr val="62798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500" b="1" dirty="0">
                  <a:solidFill>
                    <a:srgbClr val="314C57"/>
                  </a:solidFill>
                  <a:latin typeface="Zapf Dingbats"/>
                  <a:ea typeface="Zapf Dingbats"/>
                  <a:cs typeface="Zapf Dingbats"/>
                </a:rPr>
                <a:t>✔</a:t>
              </a:r>
              <a:endParaRPr lang="en-US" sz="3500" b="1" dirty="0">
                <a:solidFill>
                  <a:srgbClr val="314C57"/>
                </a:solidFill>
              </a:endParaRPr>
            </a:p>
          </p:txBody>
        </p:sp>
      </p:grpSp>
      <p:grpSp>
        <p:nvGrpSpPr>
          <p:cNvPr id="12" name="Group 11">
            <a:extLst>
              <a:ext uri="{FF2B5EF4-FFF2-40B4-BE49-F238E27FC236}">
                <a16:creationId xmlns:a16="http://schemas.microsoft.com/office/drawing/2014/main" id="{B546ECB5-C6FE-79C2-3AD0-976D21870315}"/>
              </a:ext>
            </a:extLst>
          </p:cNvPr>
          <p:cNvGrpSpPr/>
          <p:nvPr/>
        </p:nvGrpSpPr>
        <p:grpSpPr>
          <a:xfrm>
            <a:off x="3571118" y="3884215"/>
            <a:ext cx="4472176" cy="906037"/>
            <a:chOff x="3571118" y="3884215"/>
            <a:chExt cx="4472176" cy="906037"/>
          </a:xfrm>
        </p:grpSpPr>
        <p:sp>
          <p:nvSpPr>
            <p:cNvPr id="13" name="Rectangle 12">
              <a:extLst>
                <a:ext uri="{FF2B5EF4-FFF2-40B4-BE49-F238E27FC236}">
                  <a16:creationId xmlns:a16="http://schemas.microsoft.com/office/drawing/2014/main" id="{D0A131E4-E295-6109-B56B-664C297B4009}"/>
                </a:ext>
              </a:extLst>
            </p:cNvPr>
            <p:cNvSpPr/>
            <p:nvPr/>
          </p:nvSpPr>
          <p:spPr>
            <a:xfrm>
              <a:off x="4148704" y="3884215"/>
              <a:ext cx="3894590" cy="906037"/>
            </a:xfrm>
            <a:prstGeom prst="rect">
              <a:avLst/>
            </a:prstGeom>
            <a:solidFill>
              <a:srgbClr val="627981"/>
            </a:solidFill>
            <a:ln>
              <a:noFill/>
            </a:ln>
            <a:effectLst/>
          </p:spPr>
          <p:style>
            <a:lnRef idx="1">
              <a:schemeClr val="accent1"/>
            </a:lnRef>
            <a:fillRef idx="3">
              <a:schemeClr val="accent1"/>
            </a:fillRef>
            <a:effectRef idx="2">
              <a:schemeClr val="accent1"/>
            </a:effectRef>
            <a:fontRef idx="minor">
              <a:schemeClr val="lt1"/>
            </a:fontRef>
          </p:style>
          <p:txBody>
            <a:bodyPr lIns="457200" rtlCol="0" anchor="ctr"/>
            <a:lstStyle/>
            <a:p>
              <a:r>
                <a:rPr lang="en-US" sz="2000" dirty="0"/>
                <a:t>Don’t assume</a:t>
              </a:r>
            </a:p>
          </p:txBody>
        </p:sp>
        <p:sp>
          <p:nvSpPr>
            <p:cNvPr id="14" name="Oval 13">
              <a:extLst>
                <a:ext uri="{FF2B5EF4-FFF2-40B4-BE49-F238E27FC236}">
                  <a16:creationId xmlns:a16="http://schemas.microsoft.com/office/drawing/2014/main" id="{D5271C8B-716B-D51D-A1CA-1700CBCA5B6F}"/>
                </a:ext>
              </a:extLst>
            </p:cNvPr>
            <p:cNvSpPr/>
            <p:nvPr/>
          </p:nvSpPr>
          <p:spPr>
            <a:xfrm>
              <a:off x="3571118" y="3884223"/>
              <a:ext cx="905256" cy="906029"/>
            </a:xfrm>
            <a:prstGeom prst="ellipse">
              <a:avLst/>
            </a:prstGeom>
            <a:solidFill>
              <a:schemeClr val="bg1"/>
            </a:solidFill>
            <a:ln w="76200">
              <a:solidFill>
                <a:srgbClr val="62798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500" b="1" dirty="0">
                  <a:solidFill>
                    <a:srgbClr val="314C57"/>
                  </a:solidFill>
                  <a:latin typeface="Zapf Dingbats"/>
                  <a:ea typeface="Zapf Dingbats"/>
                  <a:cs typeface="Zapf Dingbats"/>
                </a:rPr>
                <a:t>✔</a:t>
              </a:r>
              <a:endParaRPr lang="en-US" sz="3500" b="1" dirty="0">
                <a:solidFill>
                  <a:srgbClr val="314C57"/>
                </a:solidFill>
              </a:endParaRPr>
            </a:p>
          </p:txBody>
        </p:sp>
      </p:grpSp>
    </p:spTree>
    <p:extLst>
      <p:ext uri="{BB962C8B-B14F-4D97-AF65-F5344CB8AC3E}">
        <p14:creationId xmlns:p14="http://schemas.microsoft.com/office/powerpoint/2010/main" val="4073457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2015572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10559" y="1773621"/>
            <a:ext cx="8694682" cy="1846659"/>
          </a:xfrm>
          <a:prstGeom prst="rect">
            <a:avLst/>
          </a:prstGeom>
          <a:noFill/>
        </p:spPr>
        <p:txBody>
          <a:bodyPr wrap="square" rtlCol="0">
            <a:spAutoFit/>
          </a:bodyPr>
          <a:lstStyle/>
          <a:p>
            <a:pPr marL="285750" indent="-285750">
              <a:buFont typeface="Arial" panose="020B0604020202020204" pitchFamily="34" charset="0"/>
              <a:buChar char="•"/>
            </a:pPr>
            <a:r>
              <a:rPr lang="en-US" sz="2400" dirty="0"/>
              <a:t>Gender</a:t>
            </a:r>
          </a:p>
          <a:p>
            <a:pPr marL="285750" indent="-285750">
              <a:buFont typeface="Arial" panose="020B0604020202020204" pitchFamily="34" charset="0"/>
              <a:buChar char="•"/>
            </a:pPr>
            <a:r>
              <a:rPr lang="en-US" sz="2400" dirty="0"/>
              <a:t>Race, Ethnicity, or Culture</a:t>
            </a:r>
          </a:p>
          <a:p>
            <a:pPr marL="285750" indent="-285750">
              <a:buFont typeface="Arial" panose="020B0604020202020204" pitchFamily="34" charset="0"/>
              <a:buChar char="•"/>
            </a:pPr>
            <a:r>
              <a:rPr lang="en-US" sz="2400" dirty="0"/>
              <a:t>Physical or Mental Ability</a:t>
            </a:r>
          </a:p>
          <a:p>
            <a:pPr marL="285750" indent="-285750">
              <a:buFont typeface="Arial" panose="020B0604020202020204" pitchFamily="34" charset="0"/>
              <a:buChar char="•"/>
            </a:pPr>
            <a:r>
              <a:rPr lang="en-US" sz="2400" dirty="0"/>
              <a:t>Sexual Orientation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1881189" y="1612192"/>
            <a:ext cx="8429625" cy="3581401"/>
            <a:chOff x="365112" y="2651741"/>
            <a:chExt cx="8443023" cy="3479006"/>
          </a:xfrm>
          <a:solidFill>
            <a:srgbClr val="627981"/>
          </a:solidFill>
        </p:grpSpPr>
        <p:grpSp>
          <p:nvGrpSpPr>
            <p:cNvPr id="4" name="Group 8"/>
            <p:cNvGrpSpPr/>
            <p:nvPr/>
          </p:nvGrpSpPr>
          <p:grpSpPr>
            <a:xfrm>
              <a:off x="365112" y="2651741"/>
              <a:ext cx="8443023" cy="3479006"/>
              <a:chOff x="365112" y="2651741"/>
              <a:chExt cx="8443023" cy="3479006"/>
            </a:xfrm>
            <a:grpFill/>
          </p:grpSpPr>
          <p:sp>
            <p:nvSpPr>
              <p:cNvPr id="16" name="Rectangle 15"/>
              <p:cNvSpPr/>
              <p:nvPr/>
            </p:nvSpPr>
            <p:spPr>
              <a:xfrm>
                <a:off x="365112" y="2651741"/>
                <a:ext cx="4175761" cy="34790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Rectangle 16"/>
              <p:cNvSpPr/>
              <p:nvPr/>
            </p:nvSpPr>
            <p:spPr>
              <a:xfrm>
                <a:off x="4632374" y="2651742"/>
                <a:ext cx="4175761" cy="34790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1" name="TextBox 10"/>
            <p:cNvSpPr txBox="1"/>
            <p:nvPr/>
          </p:nvSpPr>
          <p:spPr>
            <a:xfrm>
              <a:off x="790215" y="3015203"/>
              <a:ext cx="3325552" cy="508261"/>
            </a:xfrm>
            <a:prstGeom prst="rect">
              <a:avLst/>
            </a:prstGeom>
            <a:grpFill/>
          </p:spPr>
          <p:txBody>
            <a:bodyPr wrap="square" rtlCol="0" anchor="ctr">
              <a:spAutoFit/>
            </a:bodyPr>
            <a:lstStyle/>
            <a:p>
              <a:pPr algn="ctr"/>
              <a:r>
                <a:rPr lang="en-US" sz="2800" b="1" dirty="0">
                  <a:solidFill>
                    <a:schemeClr val="bg1"/>
                  </a:solidFill>
                </a:rPr>
                <a:t>Exclusive</a:t>
              </a:r>
            </a:p>
          </p:txBody>
        </p:sp>
        <p:sp>
          <p:nvSpPr>
            <p:cNvPr id="12" name="TextBox 11"/>
            <p:cNvSpPr txBox="1"/>
            <p:nvPr/>
          </p:nvSpPr>
          <p:spPr>
            <a:xfrm>
              <a:off x="5057476" y="3044900"/>
              <a:ext cx="3325552" cy="508261"/>
            </a:xfrm>
            <a:prstGeom prst="rect">
              <a:avLst/>
            </a:prstGeom>
            <a:grpFill/>
          </p:spPr>
          <p:txBody>
            <a:bodyPr wrap="square" rtlCol="0" anchor="ctr">
              <a:spAutoFit/>
            </a:bodyPr>
            <a:lstStyle/>
            <a:p>
              <a:pPr algn="ctr"/>
              <a:r>
                <a:rPr lang="en-US" sz="2800" b="1" dirty="0">
                  <a:solidFill>
                    <a:schemeClr val="bg1"/>
                  </a:solidFill>
                </a:rPr>
                <a:t>Inclusive</a:t>
              </a:r>
            </a:p>
          </p:txBody>
        </p:sp>
      </p:grpSp>
      <p:sp>
        <p:nvSpPr>
          <p:cNvPr id="26" name="TextBox 25"/>
          <p:cNvSpPr txBox="1"/>
          <p:nvPr/>
        </p:nvSpPr>
        <p:spPr>
          <a:xfrm>
            <a:off x="1524001" y="338445"/>
            <a:ext cx="9144000" cy="553998"/>
          </a:xfrm>
          <a:prstGeom prst="rect">
            <a:avLst/>
          </a:prstGeom>
          <a:noFill/>
        </p:spPr>
        <p:txBody>
          <a:bodyPr wrap="square" rtlCol="0">
            <a:spAutoFit/>
          </a:bodyPr>
          <a:lstStyle/>
          <a:p>
            <a:pPr algn="ct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5581079" y="2950382"/>
            <a:ext cx="938490" cy="905018"/>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vs.</a:t>
            </a:r>
            <a:endParaRPr lang="en-US" sz="4800" b="1" dirty="0">
              <a:solidFill>
                <a:schemeClr val="bg1"/>
              </a:solidFill>
            </a:endParaRPr>
          </a:p>
        </p:txBody>
      </p:sp>
      <p:sp>
        <p:nvSpPr>
          <p:cNvPr id="19" name="TextBox 18"/>
          <p:cNvSpPr txBox="1"/>
          <p:nvPr/>
        </p:nvSpPr>
        <p:spPr>
          <a:xfrm>
            <a:off x="1524000" y="359309"/>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Inclusive Language</a:t>
            </a:r>
          </a:p>
        </p:txBody>
      </p:sp>
      <p:sp>
        <p:nvSpPr>
          <p:cNvPr id="24" name="Rounded Rectangle 23"/>
          <p:cNvSpPr/>
          <p:nvPr/>
        </p:nvSpPr>
        <p:spPr>
          <a:xfrm>
            <a:off x="2460209" y="2989138"/>
            <a:ext cx="3011090" cy="1569660"/>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2400" dirty="0">
                <a:solidFill>
                  <a:schemeClr val="bg1"/>
                </a:solidFill>
              </a:rPr>
              <a:t>Exclusionary</a:t>
            </a:r>
          </a:p>
          <a:p>
            <a:pPr algn="ctr"/>
            <a:r>
              <a:rPr lang="en-US" sz="2400" dirty="0">
                <a:solidFill>
                  <a:schemeClr val="bg1"/>
                </a:solidFill>
              </a:rPr>
              <a:t>Disrespectful</a:t>
            </a:r>
          </a:p>
          <a:p>
            <a:pPr algn="ctr"/>
            <a:r>
              <a:rPr lang="en-US" sz="2400" dirty="0">
                <a:solidFill>
                  <a:schemeClr val="bg1"/>
                </a:solidFill>
              </a:rPr>
              <a:t>Inaccurate</a:t>
            </a:r>
          </a:p>
          <a:p>
            <a:pPr algn="ctr"/>
            <a:r>
              <a:rPr lang="en-US" sz="2400" dirty="0">
                <a:solidFill>
                  <a:schemeClr val="bg1"/>
                </a:solidFill>
              </a:rPr>
              <a:t>Irrelevant</a:t>
            </a:r>
          </a:p>
        </p:txBody>
      </p:sp>
      <p:sp>
        <p:nvSpPr>
          <p:cNvPr id="25" name="Rounded Rectangle 24"/>
          <p:cNvSpPr/>
          <p:nvPr/>
        </p:nvSpPr>
        <p:spPr>
          <a:xfrm>
            <a:off x="6704625" y="2989138"/>
            <a:ext cx="3037480" cy="1569660"/>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2400" dirty="0">
                <a:solidFill>
                  <a:schemeClr val="bg1"/>
                </a:solidFill>
              </a:rPr>
              <a:t>Respectful</a:t>
            </a:r>
          </a:p>
          <a:p>
            <a:pPr algn="ctr"/>
            <a:r>
              <a:rPr lang="en-US" sz="2400" dirty="0">
                <a:solidFill>
                  <a:schemeClr val="bg1"/>
                </a:solidFill>
              </a:rPr>
              <a:t>Accurate</a:t>
            </a:r>
          </a:p>
          <a:p>
            <a:pPr algn="ctr"/>
            <a:r>
              <a:rPr lang="en-US" sz="2400" dirty="0">
                <a:solidFill>
                  <a:schemeClr val="bg1"/>
                </a:solidFill>
              </a:rPr>
              <a:t>Sensitive</a:t>
            </a:r>
          </a:p>
          <a:p>
            <a:pPr algn="ctr"/>
            <a:r>
              <a:rPr lang="en-US" sz="2400" dirty="0">
                <a:solidFill>
                  <a:schemeClr val="bg1"/>
                </a:solidFill>
              </a:rPr>
              <a:t>Only when relevant</a:t>
            </a:r>
          </a:p>
        </p:txBody>
      </p:sp>
    </p:spTree>
    <p:extLst>
      <p:ext uri="{BB962C8B-B14F-4D97-AF65-F5344CB8AC3E}">
        <p14:creationId xmlns:p14="http://schemas.microsoft.com/office/powerpoint/2010/main" val="986374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1881189" y="1612192"/>
            <a:ext cx="8429625" cy="2701390"/>
            <a:chOff x="365112" y="2651741"/>
            <a:chExt cx="8443023" cy="2624155"/>
          </a:xfrm>
          <a:solidFill>
            <a:srgbClr val="627981"/>
          </a:solidFill>
        </p:grpSpPr>
        <p:grpSp>
          <p:nvGrpSpPr>
            <p:cNvPr id="4" name="Group 8"/>
            <p:cNvGrpSpPr/>
            <p:nvPr/>
          </p:nvGrpSpPr>
          <p:grpSpPr>
            <a:xfrm>
              <a:off x="365112" y="2651741"/>
              <a:ext cx="8443023" cy="2624155"/>
              <a:chOff x="365112" y="2651741"/>
              <a:chExt cx="8443023" cy="2624155"/>
            </a:xfrm>
            <a:grpFill/>
          </p:grpSpPr>
          <p:sp>
            <p:nvSpPr>
              <p:cNvPr id="16" name="Rectangle 15"/>
              <p:cNvSpPr/>
              <p:nvPr/>
            </p:nvSpPr>
            <p:spPr>
              <a:xfrm>
                <a:off x="365112" y="2651741"/>
                <a:ext cx="4175761" cy="26241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Rectangle 16"/>
              <p:cNvSpPr/>
              <p:nvPr/>
            </p:nvSpPr>
            <p:spPr>
              <a:xfrm>
                <a:off x="4632374" y="2651742"/>
                <a:ext cx="4175761" cy="26241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1" name="TextBox 10"/>
            <p:cNvSpPr txBox="1"/>
            <p:nvPr/>
          </p:nvSpPr>
          <p:spPr>
            <a:xfrm>
              <a:off x="790215" y="3015203"/>
              <a:ext cx="3325552" cy="508261"/>
            </a:xfrm>
            <a:prstGeom prst="rect">
              <a:avLst/>
            </a:prstGeom>
            <a:grpFill/>
          </p:spPr>
          <p:txBody>
            <a:bodyPr wrap="square" rtlCol="0" anchor="ctr">
              <a:spAutoFit/>
            </a:bodyPr>
            <a:lstStyle/>
            <a:p>
              <a:pPr algn="ctr"/>
              <a:r>
                <a:rPr lang="en-US" sz="2800" b="1" dirty="0">
                  <a:solidFill>
                    <a:schemeClr val="bg1"/>
                  </a:solidFill>
                </a:rPr>
                <a:t>Exclusive</a:t>
              </a:r>
            </a:p>
          </p:txBody>
        </p:sp>
        <p:sp>
          <p:nvSpPr>
            <p:cNvPr id="12" name="TextBox 11"/>
            <p:cNvSpPr txBox="1"/>
            <p:nvPr/>
          </p:nvSpPr>
          <p:spPr>
            <a:xfrm>
              <a:off x="5057476" y="3044900"/>
              <a:ext cx="3325552" cy="508261"/>
            </a:xfrm>
            <a:prstGeom prst="rect">
              <a:avLst/>
            </a:prstGeom>
            <a:grpFill/>
          </p:spPr>
          <p:txBody>
            <a:bodyPr wrap="square" rtlCol="0" anchor="ctr">
              <a:spAutoFit/>
            </a:bodyPr>
            <a:lstStyle/>
            <a:p>
              <a:pPr algn="ctr"/>
              <a:r>
                <a:rPr lang="en-US" sz="2800" b="1" dirty="0">
                  <a:solidFill>
                    <a:schemeClr val="bg1"/>
                  </a:solidFill>
                </a:rPr>
                <a:t>Inclusive</a:t>
              </a:r>
            </a:p>
          </p:txBody>
        </p:sp>
      </p:grpSp>
      <p:sp>
        <p:nvSpPr>
          <p:cNvPr id="26" name="TextBox 25"/>
          <p:cNvSpPr txBox="1"/>
          <p:nvPr/>
        </p:nvSpPr>
        <p:spPr>
          <a:xfrm>
            <a:off x="1524001" y="338445"/>
            <a:ext cx="9144000" cy="553998"/>
          </a:xfrm>
          <a:prstGeom prst="rect">
            <a:avLst/>
          </a:prstGeom>
          <a:noFill/>
        </p:spPr>
        <p:txBody>
          <a:bodyPr wrap="square" rtlCol="0">
            <a:spAutoFit/>
          </a:bodyPr>
          <a:lstStyle/>
          <a:p>
            <a:pPr algn="ct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5627617" y="2667718"/>
            <a:ext cx="938490" cy="905018"/>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vs.</a:t>
            </a:r>
            <a:endParaRPr lang="en-US" sz="4800" b="1" dirty="0">
              <a:solidFill>
                <a:schemeClr val="bg1"/>
              </a:solidFill>
            </a:endParaRPr>
          </a:p>
        </p:txBody>
      </p:sp>
      <p:sp>
        <p:nvSpPr>
          <p:cNvPr id="19" name="TextBox 18"/>
          <p:cNvSpPr txBox="1"/>
          <p:nvPr/>
        </p:nvSpPr>
        <p:spPr>
          <a:xfrm>
            <a:off x="1524000" y="359309"/>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Inclusive Language</a:t>
            </a:r>
          </a:p>
        </p:txBody>
      </p:sp>
      <p:sp>
        <p:nvSpPr>
          <p:cNvPr id="24" name="Rounded Rectangle 23"/>
          <p:cNvSpPr/>
          <p:nvPr/>
        </p:nvSpPr>
        <p:spPr>
          <a:xfrm>
            <a:off x="3282576" y="3124701"/>
            <a:ext cx="1366356" cy="461665"/>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400" dirty="0">
                <a:solidFill>
                  <a:schemeClr val="bg1"/>
                </a:solidFill>
              </a:rPr>
              <a:t>mankind</a:t>
            </a:r>
          </a:p>
        </p:txBody>
      </p:sp>
      <p:sp>
        <p:nvSpPr>
          <p:cNvPr id="25" name="Rounded Rectangle 24"/>
          <p:cNvSpPr/>
          <p:nvPr/>
        </p:nvSpPr>
        <p:spPr>
          <a:xfrm>
            <a:off x="7399152" y="3120227"/>
            <a:ext cx="1654184" cy="461665"/>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400" dirty="0">
                <a:solidFill>
                  <a:schemeClr val="bg1"/>
                </a:solidFill>
              </a:rPr>
              <a:t>humankind</a:t>
            </a:r>
          </a:p>
        </p:txBody>
      </p:sp>
    </p:spTree>
    <p:extLst>
      <p:ext uri="{BB962C8B-B14F-4D97-AF65-F5344CB8AC3E}">
        <p14:creationId xmlns:p14="http://schemas.microsoft.com/office/powerpoint/2010/main" val="2619029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7"/>
          <p:cNvGrpSpPr/>
          <p:nvPr/>
        </p:nvGrpSpPr>
        <p:grpSpPr>
          <a:xfrm>
            <a:off x="1881189" y="1612192"/>
            <a:ext cx="8429625" cy="2701390"/>
            <a:chOff x="365112" y="2651741"/>
            <a:chExt cx="8443023" cy="2624155"/>
          </a:xfrm>
          <a:solidFill>
            <a:srgbClr val="627981"/>
          </a:solidFill>
        </p:grpSpPr>
        <p:grpSp>
          <p:nvGrpSpPr>
            <p:cNvPr id="4" name="Group 8"/>
            <p:cNvGrpSpPr/>
            <p:nvPr/>
          </p:nvGrpSpPr>
          <p:grpSpPr>
            <a:xfrm>
              <a:off x="365112" y="2651741"/>
              <a:ext cx="8443023" cy="2624155"/>
              <a:chOff x="365112" y="2651741"/>
              <a:chExt cx="8443023" cy="2624155"/>
            </a:xfrm>
            <a:grpFill/>
          </p:grpSpPr>
          <p:sp>
            <p:nvSpPr>
              <p:cNvPr id="16" name="Rectangle 15"/>
              <p:cNvSpPr/>
              <p:nvPr/>
            </p:nvSpPr>
            <p:spPr>
              <a:xfrm>
                <a:off x="365112" y="2651741"/>
                <a:ext cx="4175761" cy="26241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Rectangle 16"/>
              <p:cNvSpPr/>
              <p:nvPr/>
            </p:nvSpPr>
            <p:spPr>
              <a:xfrm>
                <a:off x="4632374" y="2651742"/>
                <a:ext cx="4175761" cy="262415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11" name="TextBox 10"/>
            <p:cNvSpPr txBox="1"/>
            <p:nvPr/>
          </p:nvSpPr>
          <p:spPr>
            <a:xfrm>
              <a:off x="790215" y="3015203"/>
              <a:ext cx="3325552" cy="508261"/>
            </a:xfrm>
            <a:prstGeom prst="rect">
              <a:avLst/>
            </a:prstGeom>
            <a:grpFill/>
          </p:spPr>
          <p:txBody>
            <a:bodyPr wrap="square" rtlCol="0" anchor="ctr">
              <a:spAutoFit/>
            </a:bodyPr>
            <a:lstStyle/>
            <a:p>
              <a:pPr algn="ctr"/>
              <a:r>
                <a:rPr lang="en-US" sz="2800" b="1" dirty="0">
                  <a:solidFill>
                    <a:schemeClr val="bg1"/>
                  </a:solidFill>
                </a:rPr>
                <a:t>Exclusive</a:t>
              </a:r>
            </a:p>
          </p:txBody>
        </p:sp>
        <p:sp>
          <p:nvSpPr>
            <p:cNvPr id="12" name="TextBox 11"/>
            <p:cNvSpPr txBox="1"/>
            <p:nvPr/>
          </p:nvSpPr>
          <p:spPr>
            <a:xfrm>
              <a:off x="5057476" y="3044900"/>
              <a:ext cx="3325552" cy="508261"/>
            </a:xfrm>
            <a:prstGeom prst="rect">
              <a:avLst/>
            </a:prstGeom>
            <a:grpFill/>
          </p:spPr>
          <p:txBody>
            <a:bodyPr wrap="square" rtlCol="0" anchor="ctr">
              <a:spAutoFit/>
            </a:bodyPr>
            <a:lstStyle/>
            <a:p>
              <a:pPr algn="ctr"/>
              <a:r>
                <a:rPr lang="en-US" sz="2800" b="1" dirty="0">
                  <a:solidFill>
                    <a:schemeClr val="bg1"/>
                  </a:solidFill>
                </a:rPr>
                <a:t>Inclusive</a:t>
              </a:r>
            </a:p>
          </p:txBody>
        </p:sp>
      </p:grpSp>
      <p:sp>
        <p:nvSpPr>
          <p:cNvPr id="26" name="TextBox 25"/>
          <p:cNvSpPr txBox="1"/>
          <p:nvPr/>
        </p:nvSpPr>
        <p:spPr>
          <a:xfrm>
            <a:off x="1524001" y="338445"/>
            <a:ext cx="9144000" cy="553998"/>
          </a:xfrm>
          <a:prstGeom prst="rect">
            <a:avLst/>
          </a:prstGeom>
          <a:noFill/>
        </p:spPr>
        <p:txBody>
          <a:bodyPr wrap="square" rtlCol="0">
            <a:spAutoFit/>
          </a:bodyPr>
          <a:lstStyle/>
          <a:p>
            <a:pPr algn="ct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5627617" y="2667718"/>
            <a:ext cx="938490" cy="905018"/>
          </a:xfrm>
          <a:prstGeom prst="ellipse">
            <a:avLst/>
          </a:prstGeom>
          <a:solidFill>
            <a:srgbClr val="62798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vs.</a:t>
            </a:r>
            <a:endParaRPr lang="en-US" sz="4800" b="1" dirty="0">
              <a:solidFill>
                <a:schemeClr val="bg1"/>
              </a:solidFill>
            </a:endParaRPr>
          </a:p>
        </p:txBody>
      </p:sp>
      <p:sp>
        <p:nvSpPr>
          <p:cNvPr id="19" name="TextBox 18"/>
          <p:cNvSpPr txBox="1"/>
          <p:nvPr/>
        </p:nvSpPr>
        <p:spPr>
          <a:xfrm>
            <a:off x="1524000" y="359309"/>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Inclusive Language</a:t>
            </a:r>
          </a:p>
        </p:txBody>
      </p:sp>
      <p:sp>
        <p:nvSpPr>
          <p:cNvPr id="24" name="Rounded Rectangle 23"/>
          <p:cNvSpPr/>
          <p:nvPr/>
        </p:nvSpPr>
        <p:spPr>
          <a:xfrm>
            <a:off x="2918466" y="2753022"/>
            <a:ext cx="2094575" cy="461665"/>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400" dirty="0">
                <a:solidFill>
                  <a:schemeClr val="bg1"/>
                </a:solidFill>
              </a:rPr>
              <a:t>actor, actress</a:t>
            </a:r>
          </a:p>
        </p:txBody>
      </p:sp>
      <p:sp>
        <p:nvSpPr>
          <p:cNvPr id="25" name="Rounded Rectangle 24"/>
          <p:cNvSpPr/>
          <p:nvPr/>
        </p:nvSpPr>
        <p:spPr>
          <a:xfrm>
            <a:off x="7399152" y="2753021"/>
            <a:ext cx="1654184" cy="461665"/>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400" dirty="0">
                <a:solidFill>
                  <a:schemeClr val="bg1"/>
                </a:solidFill>
              </a:rPr>
              <a:t>actor</a:t>
            </a:r>
          </a:p>
        </p:txBody>
      </p:sp>
      <p:sp>
        <p:nvSpPr>
          <p:cNvPr id="2" name="Rounded Rectangle 23">
            <a:extLst>
              <a:ext uri="{FF2B5EF4-FFF2-40B4-BE49-F238E27FC236}">
                <a16:creationId xmlns:a16="http://schemas.microsoft.com/office/drawing/2014/main" id="{443C5449-98F7-E099-5A5C-8279CBE1F0AF}"/>
              </a:ext>
            </a:extLst>
          </p:cNvPr>
          <p:cNvSpPr/>
          <p:nvPr/>
        </p:nvSpPr>
        <p:spPr>
          <a:xfrm>
            <a:off x="2505323" y="3429000"/>
            <a:ext cx="2920860" cy="461665"/>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400" dirty="0">
                <a:solidFill>
                  <a:schemeClr val="bg1"/>
                </a:solidFill>
              </a:rPr>
              <a:t>doctor, female doctor</a:t>
            </a:r>
          </a:p>
        </p:txBody>
      </p:sp>
      <p:sp>
        <p:nvSpPr>
          <p:cNvPr id="5" name="Rounded Rectangle 24">
            <a:extLst>
              <a:ext uri="{FF2B5EF4-FFF2-40B4-BE49-F238E27FC236}">
                <a16:creationId xmlns:a16="http://schemas.microsoft.com/office/drawing/2014/main" id="{AB6C3492-562F-BB58-6387-E1BAADD35C70}"/>
              </a:ext>
            </a:extLst>
          </p:cNvPr>
          <p:cNvSpPr/>
          <p:nvPr/>
        </p:nvSpPr>
        <p:spPr>
          <a:xfrm>
            <a:off x="7666902" y="3429000"/>
            <a:ext cx="1118683" cy="461665"/>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2400" dirty="0">
                <a:solidFill>
                  <a:schemeClr val="bg1"/>
                </a:solidFill>
              </a:rPr>
              <a:t>doctor</a:t>
            </a:r>
          </a:p>
        </p:txBody>
      </p:sp>
    </p:spTree>
    <p:extLst>
      <p:ext uri="{BB962C8B-B14F-4D97-AF65-F5344CB8AC3E}">
        <p14:creationId xmlns:p14="http://schemas.microsoft.com/office/powerpoint/2010/main" val="3565001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122016" y="1581633"/>
            <a:ext cx="7947967" cy="10659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FFFF"/>
                </a:solidFill>
              </a:rPr>
              <a:t>Personal pronouns</a:t>
            </a:r>
            <a:endParaRPr lang="en-US" sz="2400" dirty="0">
              <a:solidFill>
                <a:srgbClr val="FFFFFF"/>
              </a:solidFill>
            </a:endParaRPr>
          </a:p>
        </p:txBody>
      </p:sp>
      <p:sp>
        <p:nvSpPr>
          <p:cNvPr id="14" name="Rectangle 13"/>
          <p:cNvSpPr/>
          <p:nvPr/>
        </p:nvSpPr>
        <p:spPr>
          <a:xfrm>
            <a:off x="2122015" y="3305876"/>
            <a:ext cx="7947967" cy="461665"/>
          </a:xfrm>
          <a:prstGeom prst="rect">
            <a:avLst/>
          </a:prstGeom>
        </p:spPr>
        <p:txBody>
          <a:bodyPr wrap="square">
            <a:spAutoFit/>
          </a:bodyPr>
          <a:lstStyle/>
          <a:p>
            <a:pPr algn="ctr"/>
            <a:r>
              <a:rPr lang="en-US" sz="2400" dirty="0"/>
              <a:t>If a patient needs assistance, </a:t>
            </a:r>
            <a:r>
              <a:rPr lang="en-US" sz="2400" b="1" dirty="0">
                <a:solidFill>
                  <a:schemeClr val="bg1"/>
                </a:solidFill>
                <a:highlight>
                  <a:srgbClr val="627981"/>
                </a:highlight>
              </a:rPr>
              <a:t>he</a:t>
            </a:r>
            <a:r>
              <a:rPr lang="en-US" sz="2400" dirty="0"/>
              <a:t> uses the “call nurse” button.</a:t>
            </a:r>
          </a:p>
        </p:txBody>
      </p:sp>
    </p:spTree>
    <p:extLst>
      <p:ext uri="{BB962C8B-B14F-4D97-AF65-F5344CB8AC3E}">
        <p14:creationId xmlns:p14="http://schemas.microsoft.com/office/powerpoint/2010/main" val="166565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122016" y="1581633"/>
            <a:ext cx="7947967" cy="10659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FFFF"/>
                </a:solidFill>
              </a:rPr>
              <a:t>Personal pronouns</a:t>
            </a:r>
            <a:endParaRPr lang="en-US" sz="2400" dirty="0">
              <a:solidFill>
                <a:srgbClr val="FFFFFF"/>
              </a:solidFill>
            </a:endParaRPr>
          </a:p>
        </p:txBody>
      </p:sp>
      <p:sp>
        <p:nvSpPr>
          <p:cNvPr id="14" name="Rectangle 13"/>
          <p:cNvSpPr/>
          <p:nvPr/>
        </p:nvSpPr>
        <p:spPr>
          <a:xfrm>
            <a:off x="2122015" y="3305876"/>
            <a:ext cx="7947967" cy="461665"/>
          </a:xfrm>
          <a:prstGeom prst="rect">
            <a:avLst/>
          </a:prstGeom>
        </p:spPr>
        <p:txBody>
          <a:bodyPr wrap="square">
            <a:spAutoFit/>
          </a:bodyPr>
          <a:lstStyle/>
          <a:p>
            <a:pPr algn="ctr"/>
            <a:r>
              <a:rPr lang="en-US" sz="2400" dirty="0"/>
              <a:t>If a patient needs assistance, </a:t>
            </a:r>
            <a:r>
              <a:rPr lang="en-US" sz="2400" b="1" dirty="0">
                <a:solidFill>
                  <a:schemeClr val="bg1"/>
                </a:solidFill>
                <a:highlight>
                  <a:srgbClr val="627981"/>
                </a:highlight>
              </a:rPr>
              <a:t>he</a:t>
            </a:r>
            <a:r>
              <a:rPr lang="en-US" sz="2400" dirty="0"/>
              <a:t> uses the “call nurse” button.</a:t>
            </a:r>
          </a:p>
        </p:txBody>
      </p:sp>
      <p:sp>
        <p:nvSpPr>
          <p:cNvPr id="2" name="Rectangle 1">
            <a:extLst>
              <a:ext uri="{FF2B5EF4-FFF2-40B4-BE49-F238E27FC236}">
                <a16:creationId xmlns:a16="http://schemas.microsoft.com/office/drawing/2014/main" id="{ECA948DD-1831-2FE4-A158-87FF59FE7303}"/>
              </a:ext>
            </a:extLst>
          </p:cNvPr>
          <p:cNvSpPr/>
          <p:nvPr/>
        </p:nvSpPr>
        <p:spPr>
          <a:xfrm>
            <a:off x="2122016" y="4441279"/>
            <a:ext cx="7947967" cy="461665"/>
          </a:xfrm>
          <a:prstGeom prst="rect">
            <a:avLst/>
          </a:prstGeom>
        </p:spPr>
        <p:txBody>
          <a:bodyPr wrap="square">
            <a:spAutoFit/>
          </a:bodyPr>
          <a:lstStyle/>
          <a:p>
            <a:pPr algn="ctr"/>
            <a:r>
              <a:rPr lang="en-US" sz="2400" dirty="0"/>
              <a:t>If a patient needs assistance, </a:t>
            </a:r>
            <a:r>
              <a:rPr lang="en-US" sz="2400" b="1" dirty="0">
                <a:solidFill>
                  <a:schemeClr val="bg1"/>
                </a:solidFill>
                <a:highlight>
                  <a:srgbClr val="627981"/>
                </a:highlight>
              </a:rPr>
              <a:t>they</a:t>
            </a:r>
            <a:r>
              <a:rPr lang="en-US" sz="2400" dirty="0"/>
              <a:t> use the “call nurse” button.</a:t>
            </a:r>
          </a:p>
        </p:txBody>
      </p:sp>
      <p:cxnSp>
        <p:nvCxnSpPr>
          <p:cNvPr id="4" name="Straight Arrow Connector 3">
            <a:extLst>
              <a:ext uri="{FF2B5EF4-FFF2-40B4-BE49-F238E27FC236}">
                <a16:creationId xmlns:a16="http://schemas.microsoft.com/office/drawing/2014/main" id="{FC0E3746-690D-57B9-DCAC-9F3D53DE1F46}"/>
              </a:ext>
            </a:extLst>
          </p:cNvPr>
          <p:cNvCxnSpPr>
            <a:stCxn id="14" idx="2"/>
            <a:endCxn id="2" idx="0"/>
          </p:cNvCxnSpPr>
          <p:nvPr/>
        </p:nvCxnSpPr>
        <p:spPr>
          <a:xfrm>
            <a:off x="6095999" y="3767541"/>
            <a:ext cx="1" cy="673738"/>
          </a:xfrm>
          <a:prstGeom prst="straightConnector1">
            <a:avLst/>
          </a:prstGeom>
          <a:ln w="57150">
            <a:solidFill>
              <a:srgbClr val="627981"/>
            </a:solidFill>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89810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Gender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122016" y="1581633"/>
            <a:ext cx="7947967" cy="10659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FFFF"/>
                </a:solidFill>
              </a:rPr>
              <a:t>Stereotype</a:t>
            </a:r>
            <a:r>
              <a:rPr lang="en-US" sz="2400" dirty="0">
                <a:solidFill>
                  <a:srgbClr val="FFFFFF"/>
                </a:solidFill>
              </a:rPr>
              <a:t>: oversimplified idea about a group of people</a:t>
            </a:r>
          </a:p>
        </p:txBody>
      </p:sp>
      <p:sp>
        <p:nvSpPr>
          <p:cNvPr id="3" name="Rectangle 2">
            <a:extLst>
              <a:ext uri="{FF2B5EF4-FFF2-40B4-BE49-F238E27FC236}">
                <a16:creationId xmlns:a16="http://schemas.microsoft.com/office/drawing/2014/main" id="{5C6D0744-38A6-D6BB-BE64-AE8701BBAAB2}"/>
              </a:ext>
            </a:extLst>
          </p:cNvPr>
          <p:cNvSpPr/>
          <p:nvPr/>
        </p:nvSpPr>
        <p:spPr>
          <a:xfrm>
            <a:off x="3742094" y="2932251"/>
            <a:ext cx="2029968" cy="202996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prstClr val="white"/>
                </a:solidFill>
              </a:rPr>
              <a:t>Inaccurate</a:t>
            </a:r>
            <a:endParaRPr lang="en-US" sz="1600" dirty="0">
              <a:solidFill>
                <a:prstClr val="white"/>
              </a:solidFill>
            </a:endParaRPr>
          </a:p>
        </p:txBody>
      </p:sp>
      <p:sp>
        <p:nvSpPr>
          <p:cNvPr id="5" name="Rectangle 4">
            <a:extLst>
              <a:ext uri="{FF2B5EF4-FFF2-40B4-BE49-F238E27FC236}">
                <a16:creationId xmlns:a16="http://schemas.microsoft.com/office/drawing/2014/main" id="{9C5BE3EC-6CF4-87B8-E9E8-8B5014D4F762}"/>
              </a:ext>
            </a:extLst>
          </p:cNvPr>
          <p:cNvSpPr/>
          <p:nvPr/>
        </p:nvSpPr>
        <p:spPr>
          <a:xfrm>
            <a:off x="6419940" y="2929529"/>
            <a:ext cx="2029968" cy="203269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prstClr val="white"/>
                </a:solidFill>
              </a:rPr>
              <a:t>Disrespectful</a:t>
            </a:r>
            <a:endParaRPr lang="en-US" dirty="0">
              <a:solidFill>
                <a:prstClr val="white"/>
              </a:solidFill>
            </a:endParaRPr>
          </a:p>
        </p:txBody>
      </p:sp>
    </p:spTree>
    <p:extLst>
      <p:ext uri="{BB962C8B-B14F-4D97-AF65-F5344CB8AC3E}">
        <p14:creationId xmlns:p14="http://schemas.microsoft.com/office/powerpoint/2010/main" val="106663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0" y="310766"/>
            <a:ext cx="9144000" cy="830858"/>
            <a:chOff x="-1" y="1016188"/>
            <a:chExt cx="9144000" cy="5225573"/>
          </a:xfrm>
        </p:grpSpPr>
        <p:sp>
          <p:nvSpPr>
            <p:cNvPr id="29" name="TextBox 28"/>
            <p:cNvSpPr txBox="1"/>
            <p:nvPr/>
          </p:nvSpPr>
          <p:spPr>
            <a:xfrm>
              <a:off x="-1" y="1016188"/>
              <a:ext cx="9144000" cy="34842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Race, Ethnicity, or Culture</a:t>
              </a:r>
            </a:p>
          </p:txBody>
        </p:sp>
        <p:cxnSp>
          <p:nvCxnSpPr>
            <p:cNvPr id="30" name="Straight Connector 29"/>
            <p:cNvCxnSpPr/>
            <p:nvPr/>
          </p:nvCxnSpPr>
          <p:spPr>
            <a:xfrm>
              <a:off x="357185" y="6241761"/>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11" name="Group 10">
            <a:extLst>
              <a:ext uri="{FF2B5EF4-FFF2-40B4-BE49-F238E27FC236}">
                <a16:creationId xmlns:a16="http://schemas.microsoft.com/office/drawing/2014/main" id="{E14F1E7E-75CB-D56E-75D8-479A4893D76F}"/>
              </a:ext>
            </a:extLst>
          </p:cNvPr>
          <p:cNvGrpSpPr/>
          <p:nvPr/>
        </p:nvGrpSpPr>
        <p:grpSpPr>
          <a:xfrm>
            <a:off x="3571117" y="1555278"/>
            <a:ext cx="4472176" cy="906037"/>
            <a:chOff x="3571117" y="1555278"/>
            <a:chExt cx="4472176" cy="906037"/>
          </a:xfrm>
        </p:grpSpPr>
        <p:sp>
          <p:nvSpPr>
            <p:cNvPr id="24" name="Rectangle 23"/>
            <p:cNvSpPr/>
            <p:nvPr/>
          </p:nvSpPr>
          <p:spPr>
            <a:xfrm>
              <a:off x="4148703" y="1555278"/>
              <a:ext cx="3894590" cy="906037"/>
            </a:xfrm>
            <a:prstGeom prst="rect">
              <a:avLst/>
            </a:prstGeom>
            <a:solidFill>
              <a:srgbClr val="627981"/>
            </a:solidFill>
            <a:ln>
              <a:noFill/>
            </a:ln>
            <a:effectLst/>
          </p:spPr>
          <p:style>
            <a:lnRef idx="1">
              <a:schemeClr val="accent1"/>
            </a:lnRef>
            <a:fillRef idx="3">
              <a:schemeClr val="accent1"/>
            </a:fillRef>
            <a:effectRef idx="2">
              <a:schemeClr val="accent1"/>
            </a:effectRef>
            <a:fontRef idx="minor">
              <a:schemeClr val="lt1"/>
            </a:fontRef>
          </p:style>
          <p:txBody>
            <a:bodyPr lIns="457200" rtlCol="0" anchor="ctr"/>
            <a:lstStyle/>
            <a:p>
              <a:r>
                <a:rPr lang="en-US" sz="2000" dirty="0"/>
                <a:t>Stereotypes</a:t>
              </a:r>
            </a:p>
          </p:txBody>
        </p:sp>
        <p:sp>
          <p:nvSpPr>
            <p:cNvPr id="7" name="Oval 6">
              <a:extLst>
                <a:ext uri="{FF2B5EF4-FFF2-40B4-BE49-F238E27FC236}">
                  <a16:creationId xmlns:a16="http://schemas.microsoft.com/office/drawing/2014/main" id="{2AA2AEF0-62B4-7A8A-D52A-8A42C09974AD}"/>
                </a:ext>
              </a:extLst>
            </p:cNvPr>
            <p:cNvSpPr/>
            <p:nvPr/>
          </p:nvSpPr>
          <p:spPr>
            <a:xfrm>
              <a:off x="3571117" y="1555278"/>
              <a:ext cx="905256" cy="906029"/>
            </a:xfrm>
            <a:prstGeom prst="ellipse">
              <a:avLst/>
            </a:prstGeom>
            <a:solidFill>
              <a:schemeClr val="bg1"/>
            </a:solidFill>
            <a:ln w="76200">
              <a:solidFill>
                <a:srgbClr val="62798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500" b="1" dirty="0">
                  <a:solidFill>
                    <a:srgbClr val="314C57"/>
                  </a:solidFill>
                  <a:latin typeface="Zapf Dingbats"/>
                  <a:ea typeface="Zapf Dingbats"/>
                  <a:cs typeface="Zapf Dingbats"/>
                </a:rPr>
                <a:t>x</a:t>
              </a:r>
              <a:endParaRPr lang="en-US" sz="3500" b="1" dirty="0">
                <a:solidFill>
                  <a:srgbClr val="314C57"/>
                </a:solidFill>
              </a:endParaRPr>
            </a:p>
          </p:txBody>
        </p:sp>
      </p:grpSp>
      <p:grpSp>
        <p:nvGrpSpPr>
          <p:cNvPr id="12" name="Group 11">
            <a:extLst>
              <a:ext uri="{FF2B5EF4-FFF2-40B4-BE49-F238E27FC236}">
                <a16:creationId xmlns:a16="http://schemas.microsoft.com/office/drawing/2014/main" id="{D19942C6-204B-5F60-DB78-CCB1E73A8B94}"/>
              </a:ext>
            </a:extLst>
          </p:cNvPr>
          <p:cNvGrpSpPr/>
          <p:nvPr/>
        </p:nvGrpSpPr>
        <p:grpSpPr>
          <a:xfrm>
            <a:off x="3571118" y="2719711"/>
            <a:ext cx="4472177" cy="906045"/>
            <a:chOff x="3571118" y="2719727"/>
            <a:chExt cx="4472177" cy="906045"/>
          </a:xfrm>
        </p:grpSpPr>
        <p:sp>
          <p:nvSpPr>
            <p:cNvPr id="5" name="Rectangle 4">
              <a:extLst>
                <a:ext uri="{FF2B5EF4-FFF2-40B4-BE49-F238E27FC236}">
                  <a16:creationId xmlns:a16="http://schemas.microsoft.com/office/drawing/2014/main" id="{BDB91A32-FBDA-6A76-49A5-B57DCFBCEED9}"/>
                </a:ext>
              </a:extLst>
            </p:cNvPr>
            <p:cNvSpPr/>
            <p:nvPr/>
          </p:nvSpPr>
          <p:spPr>
            <a:xfrm>
              <a:off x="4148705" y="2719735"/>
              <a:ext cx="3894590" cy="906037"/>
            </a:xfrm>
            <a:prstGeom prst="rect">
              <a:avLst/>
            </a:prstGeom>
            <a:solidFill>
              <a:srgbClr val="627981"/>
            </a:solidFill>
            <a:ln>
              <a:noFill/>
            </a:ln>
            <a:effectLst/>
          </p:spPr>
          <p:style>
            <a:lnRef idx="1">
              <a:schemeClr val="accent1"/>
            </a:lnRef>
            <a:fillRef idx="3">
              <a:schemeClr val="accent1"/>
            </a:fillRef>
            <a:effectRef idx="2">
              <a:schemeClr val="accent1"/>
            </a:effectRef>
            <a:fontRef idx="minor">
              <a:schemeClr val="lt1"/>
            </a:fontRef>
          </p:style>
          <p:txBody>
            <a:bodyPr lIns="457200" rtlCol="0" anchor="ctr"/>
            <a:lstStyle/>
            <a:p>
              <a:r>
                <a:rPr lang="en-US" sz="2000" dirty="0"/>
                <a:t>Outdated, inaccurate, or insulting terms</a:t>
              </a:r>
            </a:p>
          </p:txBody>
        </p:sp>
        <p:sp>
          <p:nvSpPr>
            <p:cNvPr id="9" name="Oval 8">
              <a:extLst>
                <a:ext uri="{FF2B5EF4-FFF2-40B4-BE49-F238E27FC236}">
                  <a16:creationId xmlns:a16="http://schemas.microsoft.com/office/drawing/2014/main" id="{4CD37AB3-47FE-8151-76CF-5F953DF80F6C}"/>
                </a:ext>
              </a:extLst>
            </p:cNvPr>
            <p:cNvSpPr/>
            <p:nvPr/>
          </p:nvSpPr>
          <p:spPr>
            <a:xfrm>
              <a:off x="3571118" y="2719727"/>
              <a:ext cx="905256" cy="906029"/>
            </a:xfrm>
            <a:prstGeom prst="ellipse">
              <a:avLst/>
            </a:prstGeom>
            <a:solidFill>
              <a:schemeClr val="bg1"/>
            </a:solidFill>
            <a:ln w="76200">
              <a:solidFill>
                <a:srgbClr val="62798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500" b="1" dirty="0">
                  <a:solidFill>
                    <a:srgbClr val="314C57"/>
                  </a:solidFill>
                  <a:latin typeface="Zapf Dingbats"/>
                  <a:ea typeface="Zapf Dingbats"/>
                  <a:cs typeface="Zapf Dingbats"/>
                </a:rPr>
                <a:t>x</a:t>
              </a:r>
              <a:endParaRPr lang="en-US" sz="3500" b="1" dirty="0">
                <a:solidFill>
                  <a:srgbClr val="314C57"/>
                </a:solidFill>
              </a:endParaRPr>
            </a:p>
          </p:txBody>
        </p:sp>
      </p:grpSp>
      <p:grpSp>
        <p:nvGrpSpPr>
          <p:cNvPr id="13" name="Group 12">
            <a:extLst>
              <a:ext uri="{FF2B5EF4-FFF2-40B4-BE49-F238E27FC236}">
                <a16:creationId xmlns:a16="http://schemas.microsoft.com/office/drawing/2014/main" id="{80BFDAC3-30F4-BC0E-8179-706FE2ADC97A}"/>
              </a:ext>
            </a:extLst>
          </p:cNvPr>
          <p:cNvGrpSpPr/>
          <p:nvPr/>
        </p:nvGrpSpPr>
        <p:grpSpPr>
          <a:xfrm>
            <a:off x="3571118" y="3884215"/>
            <a:ext cx="4472176" cy="906037"/>
            <a:chOff x="3571118" y="3884215"/>
            <a:chExt cx="4472176" cy="906037"/>
          </a:xfrm>
        </p:grpSpPr>
        <p:sp>
          <p:nvSpPr>
            <p:cNvPr id="6" name="Rectangle 5">
              <a:extLst>
                <a:ext uri="{FF2B5EF4-FFF2-40B4-BE49-F238E27FC236}">
                  <a16:creationId xmlns:a16="http://schemas.microsoft.com/office/drawing/2014/main" id="{A7CDDD9E-61D4-22E8-B667-1F78459BD4AB}"/>
                </a:ext>
              </a:extLst>
            </p:cNvPr>
            <p:cNvSpPr/>
            <p:nvPr/>
          </p:nvSpPr>
          <p:spPr>
            <a:xfrm>
              <a:off x="4148704" y="3884215"/>
              <a:ext cx="3894590" cy="906037"/>
            </a:xfrm>
            <a:prstGeom prst="rect">
              <a:avLst/>
            </a:prstGeom>
            <a:solidFill>
              <a:srgbClr val="627981"/>
            </a:solidFill>
            <a:ln>
              <a:noFill/>
            </a:ln>
            <a:effectLst/>
          </p:spPr>
          <p:style>
            <a:lnRef idx="1">
              <a:schemeClr val="accent1"/>
            </a:lnRef>
            <a:fillRef idx="3">
              <a:schemeClr val="accent1"/>
            </a:fillRef>
            <a:effectRef idx="2">
              <a:schemeClr val="accent1"/>
            </a:effectRef>
            <a:fontRef idx="minor">
              <a:schemeClr val="lt1"/>
            </a:fontRef>
          </p:style>
          <p:txBody>
            <a:bodyPr lIns="457200" rtlCol="0" anchor="ctr"/>
            <a:lstStyle/>
            <a:p>
              <a:r>
                <a:rPr lang="en-US" sz="2000" dirty="0"/>
                <a:t>Mentioning when irrelevant</a:t>
              </a:r>
            </a:p>
          </p:txBody>
        </p:sp>
        <p:sp>
          <p:nvSpPr>
            <p:cNvPr id="10" name="Oval 9">
              <a:extLst>
                <a:ext uri="{FF2B5EF4-FFF2-40B4-BE49-F238E27FC236}">
                  <a16:creationId xmlns:a16="http://schemas.microsoft.com/office/drawing/2014/main" id="{9922BAB4-1CA8-C846-30AF-2C7BE220912B}"/>
                </a:ext>
              </a:extLst>
            </p:cNvPr>
            <p:cNvSpPr/>
            <p:nvPr/>
          </p:nvSpPr>
          <p:spPr>
            <a:xfrm>
              <a:off x="3571118" y="3884223"/>
              <a:ext cx="905256" cy="906029"/>
            </a:xfrm>
            <a:prstGeom prst="ellipse">
              <a:avLst/>
            </a:prstGeom>
            <a:solidFill>
              <a:schemeClr val="bg1"/>
            </a:solidFill>
            <a:ln w="76200">
              <a:solidFill>
                <a:srgbClr val="62798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500" b="1" dirty="0">
                  <a:solidFill>
                    <a:srgbClr val="314C57"/>
                  </a:solidFill>
                  <a:latin typeface="Zapf Dingbats"/>
                  <a:ea typeface="Zapf Dingbats"/>
                  <a:cs typeface="Zapf Dingbats"/>
                </a:rPr>
                <a:t>x</a:t>
              </a:r>
              <a:endParaRPr lang="en-US" sz="3500" b="1" dirty="0">
                <a:solidFill>
                  <a:srgbClr val="314C57"/>
                </a:solidFill>
              </a:endParaRPr>
            </a:p>
          </p:txBody>
        </p:sp>
      </p:grpSp>
    </p:spTree>
    <p:extLst>
      <p:ext uri="{BB962C8B-B14F-4D97-AF65-F5344CB8AC3E}">
        <p14:creationId xmlns:p14="http://schemas.microsoft.com/office/powerpoint/2010/main" val="2514786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219</TotalTime>
  <Words>726</Words>
  <Application>Microsoft Office PowerPoint</Application>
  <PresentationFormat>Widescreen</PresentationFormat>
  <Paragraphs>100</Paragraphs>
  <Slides>12</Slides>
  <Notes>12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Arial</vt:lpstr>
      <vt:lpstr>Calibri</vt:lpstr>
      <vt:lpstr>Calibri Light</vt:lpstr>
      <vt:lpstr>Cambria</vt:lpstr>
      <vt:lpstr>Century Gothic</vt:lpstr>
      <vt:lpstr>Symbol</vt:lpstr>
      <vt:lpstr>Zapf Dingbats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Rebecca Herbert</dc:creator>
  <cp:lastModifiedBy>Caitlin Edahl</cp:lastModifiedBy>
  <cp:revision>15</cp:revision>
  <cp:lastPrinted>2015-07-24T23:40:06Z</cp:lastPrinted>
  <dcterms:created xsi:type="dcterms:W3CDTF">2015-07-24T23:20:20Z</dcterms:created>
  <dcterms:modified xsi:type="dcterms:W3CDTF">2023-04-05T17:22:41Z</dcterms:modified>
</cp:coreProperties>
</file>