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notesMasterIdLst>
    <p:notesMasterId r:id="rId26"/>
  </p:notesMasterIdLst>
  <p:sldIdLst>
    <p:sldId id="293" r:id="rId4"/>
    <p:sldId id="351" r:id="rId5"/>
    <p:sldId id="352" r:id="rId6"/>
    <p:sldId id="258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53" r:id="rId19"/>
    <p:sldId id="305" r:id="rId20"/>
    <p:sldId id="306" r:id="rId21"/>
    <p:sldId id="354" r:id="rId22"/>
    <p:sldId id="307" r:id="rId23"/>
    <p:sldId id="308" r:id="rId24"/>
    <p:sldId id="27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3D4C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318" autoAdjust="0"/>
  </p:normalViewPr>
  <p:slideViewPr>
    <p:cSldViewPr>
      <p:cViewPr varScale="1">
        <p:scale>
          <a:sx n="70" d="100"/>
          <a:sy n="70" d="100"/>
        </p:scale>
        <p:origin x="963" y="4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8D9BE-C205-4004-A69F-6236211FACAC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EA1624-5BBF-4AF8-8258-EB5BEF1F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97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Commonly Confused Words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841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“Than,” T-H-A-N, is a subordinating conjunction used for comparisons. For instance, one song might be catchier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another one. “Then,” T-H-E-N, is an adverb that shows time or order. Someone might eat breakfast and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brush their teeth.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345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“Their,” T-H-E-I-R, is a possessive pronoun. For instance, someone might walk their dog. The contraction “they're,” T-H-E-Y-apostrophe-R-E, is a shortening of "they are." For example, when artists collaborate,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they’re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working together. Don’t confuse either of these words with the adverb “there,” T-H-E-R-E, which refers to a specific place, like a parking lot over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240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adverb “too,” T-O-O, means "also." When assembling furniture, someone might read the manual, then decide to watch a video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The preposition “to,” T-O, shows direction, like going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store. The word “two,” T-W-O, is only used for the number two, like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903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“Whether,” W-H-E-T-H-E-R, is a subordinating conjunction used to indicate two choices, such as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whether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eat a snack or a full meal. The noun “weather,” W-E-A-T-H-E-R, represents the climate of an area. For instance, the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weather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the American Southwest is often hot and dry.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704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word “whose,” W-H-O-S-E, is a possessive pronoun. For instance, someone might ask whose jacket is on the chair. The contraction “who's,” W-H-O-apostrophe-S, is a shortened version of "who is," as in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who’s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coming to the movie?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1674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pronoun “your,” Y-O-U-R, shows possession. For instance,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fingerprints are unique. On the other hand, the contraction “you're,” Y-O-U-apostrophe-R-E, is a shortened version of "you are," as in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you’re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reviewing this lesson.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43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Words with similar meanings are called synonyms, while words with opposite meanings are called antonyms. The following words are commonly misused because they have similar or related meanings.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474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“Between” and “among” are both prepositions that show relationships. “Between” should be used for groups of two, like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you and me. “Among” should be used for groups of more than two, such as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among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my classmates.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9940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words “borrow” and “lend” are both verbs. “Borrow” means "to take temporarily." For instance, people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borrow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books from the library. “Lend,” on the other hand, means "to give temporarily." The library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lends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books to people.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118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“Come” and “go” are both verbs that indicate movement, but they are opposites. The word “come” indicates movement toward the speaker. For instance, I might order food to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my apartment. Conversely, “go” indicates movement away from the speaker. For instance, I could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pick up food from a restaurant.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435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video will review two types of commonly misused words: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Similar Sound Words and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Similar Meaning Words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300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words “fewer” and “less” are used to show comparisons. Use “fewer” for items you can count, such as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fewer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cars; use “less” for items you cannot count, such as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money.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4819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words “lie” and “lay” are both verbs. However, “lie” means "to recline” or “to tell a falsehood,” as in some people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about their age. “Lay,” on the other hand, means "to set down," as in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lay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scarf on the chair.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941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Having a better understanding of these commonly confused words will create a stronger vocabulary for you as </a:t>
            </a:r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communicator.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80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First, let’s cover similar sound words, also called homonyms: words whose pronunciations are similar.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35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verb “accept,” A-C-C-E-P-T, means "to receive something." For example, someone can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accept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job offer. The preposition “except,” E-X-C-E-P-T, is used to exclude something. For example, someone might wake up early every morning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except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the weekends.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88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verb “affect,” A-F-F-E-C-T, means "to change or influence." For example, the amount of sleep you get can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affect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how you feel. The noun “effect,” E-F-F-E-C-T, means "a consequence or a result." For example, increased flexibility can be one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stretching regularly.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78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verb “choose,” C-H-O-O-S-E, means "to select something." You might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choose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new TV show to watch later today. The past-tense form is “chose,” C-H-O-S-E. For example, if you picked a TV show to watch yesterday, you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chose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67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“Its,” I-T-S, is the possessive form of the pronoun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For instance, an owl’s sharp hearing is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greatest hunting tool. On the other hand, the contraction “it's,” I-T-apostrophe-S, is a shortening of "it is,” as in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it’s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time to eat.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426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adjective “loose,” L-O-O-S-E, means "not tight." For instance, in hot weather, </a:t>
            </a:r>
            <a:r>
              <a:rPr lang="en-US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loose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clothing is more comfortable than tight clothing. The verb “lose,” L-O-S-E, means "to fail" or "to misplace something." For instance, someone might </a:t>
            </a:r>
            <a:r>
              <a:rPr lang="en-US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lose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their keys.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012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noun “past,” P-A-S-T, refers to time that has already happened. Something that happened last year is in the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The verb “passed,” P-A-S-S-E-D, means "handing an item to someone" or "receiving an acceptable score." For example, dishes of food might be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passed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around the table so everyone can get a serving.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EA1624-5BBF-4AF8-8258-EB5BEF1FE8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863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8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52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394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20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47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612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8341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216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4606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9542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676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245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4595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6685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3255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852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38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110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054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643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710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74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795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38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774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901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71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0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8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7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12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60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0793A-62A0-4054-BD76-6C47891522B4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85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0793A-62A0-4054-BD76-6C47891522B4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88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8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9200" y="2618119"/>
            <a:ext cx="975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Commonly Confused Words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643646"/>
            <a:ext cx="382753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subordinating conjunction for comparisons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adverb for time/order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3032164" y="1674009"/>
            <a:ext cx="13340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than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844297" y="1674008"/>
            <a:ext cx="13452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then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one song is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catchier</a:t>
            </a:r>
            <a:r>
              <a:rPr lang="en-US" sz="2400" dirty="0"/>
              <a:t> than another one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eat breakfast and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then</a:t>
            </a:r>
            <a:r>
              <a:rPr lang="en-US" sz="2400" dirty="0"/>
              <a:t> brush teeth</a:t>
            </a:r>
          </a:p>
        </p:txBody>
      </p:sp>
    </p:spTree>
    <p:extLst>
      <p:ext uri="{BB962C8B-B14F-4D97-AF65-F5344CB8AC3E}">
        <p14:creationId xmlns:p14="http://schemas.microsoft.com/office/powerpoint/2010/main" val="547854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F5A7BB3-2D4B-74AB-E98F-A9B919DED866}"/>
              </a:ext>
            </a:extLst>
          </p:cNvPr>
          <p:cNvSpPr/>
          <p:nvPr/>
        </p:nvSpPr>
        <p:spPr>
          <a:xfrm>
            <a:off x="4148551" y="1441801"/>
            <a:ext cx="3633482" cy="234878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377414" y="1435094"/>
            <a:ext cx="11175756" cy="2362197"/>
            <a:chOff x="-1759227" y="1641570"/>
            <a:chExt cx="12401609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1759227" y="1655177"/>
              <a:ext cx="4028356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614026" y="1641570"/>
              <a:ext cx="4028356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1839996" y="2497067"/>
              <a:ext cx="1014699" cy="685062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vs.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14339" y="2886243"/>
            <a:ext cx="295631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possessive pronoun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44660" y="2932410"/>
            <a:ext cx="3333001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adverb that refers to specific place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1554649" y="1600503"/>
            <a:ext cx="13773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their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8970953" y="1674008"/>
            <a:ext cx="15342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there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377415" y="3980208"/>
            <a:ext cx="3630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someone walks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their</a:t>
            </a:r>
            <a:r>
              <a:rPr lang="en-US" sz="2400" dirty="0"/>
              <a:t> dog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7923002" y="4012878"/>
            <a:ext cx="3630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over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there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C3425BD-DA4A-DBC6-7419-1C12F40D6DFF}"/>
              </a:ext>
            </a:extLst>
          </p:cNvPr>
          <p:cNvSpPr/>
          <p:nvPr/>
        </p:nvSpPr>
        <p:spPr>
          <a:xfrm>
            <a:off x="7395318" y="2278501"/>
            <a:ext cx="914400" cy="675381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vs.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A9EC12-BB23-FF3B-1413-4CD699EC8721}"/>
              </a:ext>
            </a:extLst>
          </p:cNvPr>
          <p:cNvSpPr txBox="1"/>
          <p:nvPr/>
        </p:nvSpPr>
        <p:spPr>
          <a:xfrm>
            <a:off x="4148551" y="4022646"/>
            <a:ext cx="3630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they’re</a:t>
            </a:r>
            <a:r>
              <a:rPr lang="en-US" sz="2400" dirty="0"/>
              <a:t> working together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24D3937-098A-A103-ED83-933D9E0E0587}"/>
              </a:ext>
            </a:extLst>
          </p:cNvPr>
          <p:cNvSpPr txBox="1"/>
          <p:nvPr/>
        </p:nvSpPr>
        <p:spPr>
          <a:xfrm>
            <a:off x="5111853" y="1672333"/>
            <a:ext cx="1968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they’re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550C99-A6CD-FA12-62E2-A6252554F491}"/>
              </a:ext>
            </a:extLst>
          </p:cNvPr>
          <p:cNvSpPr txBox="1"/>
          <p:nvPr/>
        </p:nvSpPr>
        <p:spPr>
          <a:xfrm>
            <a:off x="4535267" y="2891170"/>
            <a:ext cx="295631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contraction of “they are”</a:t>
            </a:r>
          </a:p>
        </p:txBody>
      </p:sp>
    </p:spTree>
    <p:extLst>
      <p:ext uri="{BB962C8B-B14F-4D97-AF65-F5344CB8AC3E}">
        <p14:creationId xmlns:p14="http://schemas.microsoft.com/office/powerpoint/2010/main" val="3009917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F5A7BB3-2D4B-74AB-E98F-A9B919DED866}"/>
              </a:ext>
            </a:extLst>
          </p:cNvPr>
          <p:cNvSpPr/>
          <p:nvPr/>
        </p:nvSpPr>
        <p:spPr>
          <a:xfrm>
            <a:off x="4148551" y="1441801"/>
            <a:ext cx="3633482" cy="234878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377414" y="1435094"/>
            <a:ext cx="11175756" cy="2362197"/>
            <a:chOff x="-1759227" y="1641570"/>
            <a:chExt cx="12401609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1759227" y="1655177"/>
              <a:ext cx="4028356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614026" y="1641570"/>
              <a:ext cx="4028356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1839996" y="2497067"/>
              <a:ext cx="1014699" cy="685062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vs.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14339" y="2886243"/>
            <a:ext cx="295631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adverb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71585" y="2891170"/>
            <a:ext cx="333300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number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1725177" y="1600503"/>
            <a:ext cx="10362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too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9162095" y="1674008"/>
            <a:ext cx="11519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two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377415" y="3980208"/>
            <a:ext cx="3630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read a manual and watch a video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too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7923002" y="4012878"/>
            <a:ext cx="3630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two</a:t>
            </a:r>
            <a:r>
              <a:rPr lang="en-US" sz="2400" dirty="0"/>
              <a:t> songs</a:t>
            </a:r>
            <a:endParaRPr lang="en-US" sz="2400" dirty="0">
              <a:solidFill>
                <a:schemeClr val="bg1"/>
              </a:solidFill>
              <a:highlight>
                <a:srgbClr val="627981"/>
              </a:highlight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C3425BD-DA4A-DBC6-7419-1C12F40D6DFF}"/>
              </a:ext>
            </a:extLst>
          </p:cNvPr>
          <p:cNvSpPr/>
          <p:nvPr/>
        </p:nvSpPr>
        <p:spPr>
          <a:xfrm>
            <a:off x="7395318" y="2278501"/>
            <a:ext cx="914400" cy="675381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vs.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A9EC12-BB23-FF3B-1413-4CD699EC8721}"/>
              </a:ext>
            </a:extLst>
          </p:cNvPr>
          <p:cNvSpPr txBox="1"/>
          <p:nvPr/>
        </p:nvSpPr>
        <p:spPr>
          <a:xfrm>
            <a:off x="4148551" y="4022646"/>
            <a:ext cx="3630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to</a:t>
            </a:r>
            <a:r>
              <a:rPr lang="en-US" sz="2400" dirty="0"/>
              <a:t> the store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24D3937-098A-A103-ED83-933D9E0E0587}"/>
              </a:ext>
            </a:extLst>
          </p:cNvPr>
          <p:cNvSpPr txBox="1"/>
          <p:nvPr/>
        </p:nvSpPr>
        <p:spPr>
          <a:xfrm>
            <a:off x="5740583" y="1672333"/>
            <a:ext cx="7108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to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9550C99-A6CD-FA12-62E2-A6252554F491}"/>
              </a:ext>
            </a:extLst>
          </p:cNvPr>
          <p:cNvSpPr txBox="1"/>
          <p:nvPr/>
        </p:nvSpPr>
        <p:spPr>
          <a:xfrm>
            <a:off x="4535267" y="2891170"/>
            <a:ext cx="295631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preposition</a:t>
            </a:r>
          </a:p>
        </p:txBody>
      </p:sp>
    </p:spTree>
    <p:extLst>
      <p:ext uri="{BB962C8B-B14F-4D97-AF65-F5344CB8AC3E}">
        <p14:creationId xmlns:p14="http://schemas.microsoft.com/office/powerpoint/2010/main" val="116279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643646"/>
            <a:ext cx="382753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subordinating conjunction for two choices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noun for climate of area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547320" y="1674009"/>
            <a:ext cx="23037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whether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383371" y="1674008"/>
            <a:ext cx="22670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weather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whether</a:t>
            </a:r>
            <a:r>
              <a:rPr lang="en-US" sz="2400" dirty="0"/>
              <a:t> to eat a snack or full meal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weather</a:t>
            </a:r>
            <a:r>
              <a:rPr lang="en-US" sz="2400" dirty="0"/>
              <a:t> is hot and dry</a:t>
            </a:r>
          </a:p>
        </p:txBody>
      </p:sp>
    </p:spTree>
    <p:extLst>
      <p:ext uri="{BB962C8B-B14F-4D97-AF65-F5344CB8AC3E}">
        <p14:creationId xmlns:p14="http://schemas.microsoft.com/office/powerpoint/2010/main" val="3981245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possessive pronoun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contraction of “who is”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788509" y="1674009"/>
            <a:ext cx="18213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whose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701184" y="1674008"/>
            <a:ext cx="16314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who’s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Whose</a:t>
            </a:r>
            <a:r>
              <a:rPr lang="en-US" sz="2400" dirty="0"/>
              <a:t> jacket is on the chair?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Who’s</a:t>
            </a:r>
            <a:r>
              <a:rPr lang="en-US" sz="2400" dirty="0"/>
              <a:t> coming to the movie?</a:t>
            </a:r>
          </a:p>
        </p:txBody>
      </p:sp>
    </p:spTree>
    <p:extLst>
      <p:ext uri="{BB962C8B-B14F-4D97-AF65-F5344CB8AC3E}">
        <p14:creationId xmlns:p14="http://schemas.microsoft.com/office/powerpoint/2010/main" val="2944854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possessive pronoun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contraction of “you are”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3038995" y="1674009"/>
            <a:ext cx="13203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your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637546" y="1674008"/>
            <a:ext cx="17587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you’re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your</a:t>
            </a:r>
            <a:r>
              <a:rPr lang="en-US" sz="2400" dirty="0"/>
              <a:t> fingerprints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You’re</a:t>
            </a:r>
            <a:r>
              <a:rPr lang="en-US" sz="2400" dirty="0"/>
              <a:t> reviewing this lesson.</a:t>
            </a:r>
          </a:p>
        </p:txBody>
      </p:sp>
    </p:spTree>
    <p:extLst>
      <p:ext uri="{BB962C8B-B14F-4D97-AF65-F5344CB8AC3E}">
        <p14:creationId xmlns:p14="http://schemas.microsoft.com/office/powerpoint/2010/main" val="37353061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Similar Meaning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9A6F902-0EEE-9DF3-72D5-9EEAA03652C9}"/>
              </a:ext>
            </a:extLst>
          </p:cNvPr>
          <p:cNvSpPr/>
          <p:nvPr/>
        </p:nvSpPr>
        <p:spPr>
          <a:xfrm>
            <a:off x="1752600" y="1676400"/>
            <a:ext cx="8686800" cy="109728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Synonym</a:t>
            </a:r>
            <a:r>
              <a:rPr lang="en-US" sz="2800" dirty="0">
                <a:solidFill>
                  <a:schemeClr val="bg1"/>
                </a:solidFill>
              </a:rPr>
              <a:t>: A word that has the same meaning as another word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80728F-E9EC-11D5-3E8B-B82732474EFD}"/>
              </a:ext>
            </a:extLst>
          </p:cNvPr>
          <p:cNvSpPr/>
          <p:nvPr/>
        </p:nvSpPr>
        <p:spPr>
          <a:xfrm>
            <a:off x="1752600" y="3124200"/>
            <a:ext cx="8686800" cy="109728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Antonym</a:t>
            </a:r>
            <a:r>
              <a:rPr lang="en-US" sz="2800" dirty="0">
                <a:solidFill>
                  <a:schemeClr val="bg1"/>
                </a:solidFill>
              </a:rPr>
              <a:t>: A word that has the opposite meaning of another word</a:t>
            </a:r>
          </a:p>
        </p:txBody>
      </p:sp>
    </p:spTree>
    <p:extLst>
      <p:ext uri="{BB962C8B-B14F-4D97-AF65-F5344CB8AC3E}">
        <p14:creationId xmlns:p14="http://schemas.microsoft.com/office/powerpoint/2010/main" val="2704425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Meaning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groups of two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10641" y="2832478"/>
            <a:ext cx="181254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groups of 3+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504330" y="1674009"/>
            <a:ext cx="23896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between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561372" y="1674008"/>
            <a:ext cx="19111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among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between</a:t>
            </a:r>
            <a:r>
              <a:rPr lang="en-US" sz="2400" dirty="0"/>
              <a:t> you and 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among</a:t>
            </a:r>
            <a:r>
              <a:rPr lang="en-US" sz="2400" dirty="0"/>
              <a:t> my classmates</a:t>
            </a:r>
          </a:p>
        </p:txBody>
      </p:sp>
    </p:spTree>
    <p:extLst>
      <p:ext uri="{BB962C8B-B14F-4D97-AF65-F5344CB8AC3E}">
        <p14:creationId xmlns:p14="http://schemas.microsoft.com/office/powerpoint/2010/main" val="2369807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Meaning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take temporarily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31133" y="2828312"/>
            <a:ext cx="237155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give temporarily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690503" y="1674009"/>
            <a:ext cx="20173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borrow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877164" y="1674008"/>
            <a:ext cx="12795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lend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6" y="4022379"/>
            <a:ext cx="4735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People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borrow</a:t>
            </a:r>
            <a:r>
              <a:rPr lang="en-US" sz="2400" dirty="0"/>
              <a:t> books from the library.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library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lends</a:t>
            </a:r>
            <a:r>
              <a:rPr lang="en-US" sz="2400" dirty="0"/>
              <a:t> books to people.</a:t>
            </a:r>
          </a:p>
        </p:txBody>
      </p:sp>
    </p:spTree>
    <p:extLst>
      <p:ext uri="{BB962C8B-B14F-4D97-AF65-F5344CB8AC3E}">
        <p14:creationId xmlns:p14="http://schemas.microsoft.com/office/powerpoint/2010/main" val="741887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Meaning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226016" y="2846977"/>
            <a:ext cx="262472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movement toward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94001" y="2846977"/>
            <a:ext cx="224582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movement away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756915" y="1674007"/>
            <a:ext cx="15629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come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8118919" y="1674007"/>
            <a:ext cx="7959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go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6" y="4022379"/>
            <a:ext cx="4735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 order food to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come</a:t>
            </a:r>
            <a:r>
              <a:rPr lang="en-US" sz="2400" dirty="0"/>
              <a:t> to my apartment.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go</a:t>
            </a:r>
            <a:r>
              <a:rPr lang="en-US" sz="2400" dirty="0"/>
              <a:t> pick up food from a restaurant.</a:t>
            </a:r>
          </a:p>
        </p:txBody>
      </p:sp>
    </p:spTree>
    <p:extLst>
      <p:ext uri="{BB962C8B-B14F-4D97-AF65-F5344CB8AC3E}">
        <p14:creationId xmlns:p14="http://schemas.microsoft.com/office/powerpoint/2010/main" val="3739784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Similar Sound Words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Similar Meaning Words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Meaning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items you can 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27073" y="2828312"/>
            <a:ext cx="297968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items you can’t count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890942" y="1674009"/>
            <a:ext cx="16164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fewer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960520" y="1674008"/>
            <a:ext cx="11128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less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6" y="4022379"/>
            <a:ext cx="4735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fewer</a:t>
            </a:r>
            <a:r>
              <a:rPr lang="en-US" sz="2400" dirty="0"/>
              <a:t> cars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less</a:t>
            </a:r>
            <a:r>
              <a:rPr lang="en-US" sz="2400" dirty="0"/>
              <a:t> money</a:t>
            </a:r>
          </a:p>
        </p:txBody>
      </p:sp>
    </p:spTree>
    <p:extLst>
      <p:ext uri="{BB962C8B-B14F-4D97-AF65-F5344CB8AC3E}">
        <p14:creationId xmlns:p14="http://schemas.microsoft.com/office/powerpoint/2010/main" val="46730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Meaning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643646"/>
            <a:ext cx="382753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to recline or to tell a falsehood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27073" y="2828312"/>
            <a:ext cx="297968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to set down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3312692" y="1674009"/>
            <a:ext cx="7729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lie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8072826" y="1674008"/>
            <a:ext cx="8881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lay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6" y="4022379"/>
            <a:ext cx="4735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People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lie</a:t>
            </a:r>
            <a:r>
              <a:rPr lang="en-US" sz="2400" dirty="0"/>
              <a:t> about their age.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Lay</a:t>
            </a:r>
            <a:r>
              <a:rPr lang="en-US" sz="2400" dirty="0"/>
              <a:t> the scarf on the chair.</a:t>
            </a:r>
          </a:p>
        </p:txBody>
      </p:sp>
    </p:spTree>
    <p:extLst>
      <p:ext uri="{BB962C8B-B14F-4D97-AF65-F5344CB8AC3E}">
        <p14:creationId xmlns:p14="http://schemas.microsoft.com/office/powerpoint/2010/main" val="22477427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246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9A6F902-0EEE-9DF3-72D5-9EEAA03652C9}"/>
              </a:ext>
            </a:extLst>
          </p:cNvPr>
          <p:cNvSpPr/>
          <p:nvPr/>
        </p:nvSpPr>
        <p:spPr>
          <a:xfrm>
            <a:off x="1752600" y="1676400"/>
            <a:ext cx="8686800" cy="1097280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</a:rPr>
              <a:t>Homonym</a:t>
            </a:r>
            <a:r>
              <a:rPr lang="en-US" sz="2800" dirty="0">
                <a:solidFill>
                  <a:schemeClr val="bg1"/>
                </a:solidFill>
              </a:rPr>
              <a:t>: A word whose pronunciation sounds similar to that of another word</a:t>
            </a:r>
          </a:p>
        </p:txBody>
      </p:sp>
    </p:spTree>
    <p:extLst>
      <p:ext uri="{BB962C8B-B14F-4D97-AF65-F5344CB8AC3E}">
        <p14:creationId xmlns:p14="http://schemas.microsoft.com/office/powerpoint/2010/main" val="350510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verb: to receive something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643645"/>
            <a:ext cx="3930767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preposition: used to exclude something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752181" y="1674009"/>
            <a:ext cx="18939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accept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600893" y="1674008"/>
            <a:ext cx="18320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except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2516871" y="4009438"/>
            <a:ext cx="2362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accept</a:t>
            </a:r>
            <a:r>
              <a:rPr lang="en-US" sz="2400" dirty="0"/>
              <a:t> a job offer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wake up early every morning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except</a:t>
            </a:r>
            <a:r>
              <a:rPr lang="en-US" sz="2400" dirty="0"/>
              <a:t> on the weekends</a:t>
            </a:r>
          </a:p>
        </p:txBody>
      </p:sp>
    </p:spTree>
    <p:extLst>
      <p:ext uri="{BB962C8B-B14F-4D97-AF65-F5344CB8AC3E}">
        <p14:creationId xmlns:p14="http://schemas.microsoft.com/office/powerpoint/2010/main" val="3076336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verb: to change or influence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noun: a consequence or result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897959" y="1674009"/>
            <a:ext cx="16024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affect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710989" y="1674008"/>
            <a:ext cx="16118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effect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amount of sleep you get can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affect</a:t>
            </a:r>
            <a:r>
              <a:rPr lang="en-US" sz="2400" dirty="0"/>
              <a:t> how you feel.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Increased flexibility can be one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effect</a:t>
            </a:r>
            <a:r>
              <a:rPr lang="en-US" sz="2400" dirty="0"/>
              <a:t> of stretching regularly.</a:t>
            </a:r>
          </a:p>
        </p:txBody>
      </p:sp>
    </p:spTree>
    <p:extLst>
      <p:ext uri="{BB962C8B-B14F-4D97-AF65-F5344CB8AC3E}">
        <p14:creationId xmlns:p14="http://schemas.microsoft.com/office/powerpoint/2010/main" val="680568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643646"/>
            <a:ext cx="382753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present-tense verb: to select something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past-tense form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716371" y="1674009"/>
            <a:ext cx="19656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choose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696819" y="1674008"/>
            <a:ext cx="16401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chose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choose</a:t>
            </a:r>
            <a:r>
              <a:rPr lang="en-US" sz="2400" dirty="0"/>
              <a:t> a new TV show to watch later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you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chose</a:t>
            </a:r>
            <a:r>
              <a:rPr lang="en-US" sz="2400" dirty="0"/>
              <a:t> it</a:t>
            </a:r>
          </a:p>
        </p:txBody>
      </p:sp>
    </p:spTree>
    <p:extLst>
      <p:ext uri="{BB962C8B-B14F-4D97-AF65-F5344CB8AC3E}">
        <p14:creationId xmlns:p14="http://schemas.microsoft.com/office/powerpoint/2010/main" val="2708393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possessive pronoun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contraction of “it is”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3312688" y="1674009"/>
            <a:ext cx="7729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its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8054386" y="1674008"/>
            <a:ext cx="9250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it’s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An owl’s sharp hearing is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its</a:t>
            </a:r>
            <a:r>
              <a:rPr lang="en-US" sz="2400" dirty="0"/>
              <a:t> greatest hunting tool.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It’s</a:t>
            </a:r>
            <a:r>
              <a:rPr lang="en-US" sz="2400" dirty="0"/>
              <a:t> time to eat.</a:t>
            </a:r>
          </a:p>
        </p:txBody>
      </p:sp>
    </p:spTree>
    <p:extLst>
      <p:ext uri="{BB962C8B-B14F-4D97-AF65-F5344CB8AC3E}">
        <p14:creationId xmlns:p14="http://schemas.microsoft.com/office/powerpoint/2010/main" val="4021560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828312"/>
            <a:ext cx="38275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adjective: not tight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828311"/>
            <a:ext cx="39307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verb: to fail or to misplace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2937586" y="1674009"/>
            <a:ext cx="15231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loose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918034" y="1674008"/>
            <a:ext cx="11977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lose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loose</a:t>
            </a:r>
            <a:r>
              <a:rPr lang="en-US" sz="2400" dirty="0"/>
              <a:t> clothing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lose</a:t>
            </a:r>
            <a:r>
              <a:rPr lang="en-US" sz="2400" dirty="0"/>
              <a:t> keys</a:t>
            </a:r>
          </a:p>
        </p:txBody>
      </p:sp>
    </p:spTree>
    <p:extLst>
      <p:ext uri="{BB962C8B-B14F-4D97-AF65-F5344CB8AC3E}">
        <p14:creationId xmlns:p14="http://schemas.microsoft.com/office/powerpoint/2010/main" val="2912270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Similar Sound 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319487" y="1447802"/>
            <a:ext cx="9577112" cy="2362198"/>
            <a:chOff x="-713819" y="1654460"/>
            <a:chExt cx="10627612" cy="2396058"/>
          </a:xfrm>
          <a:solidFill>
            <a:srgbClr val="314C57"/>
          </a:solidFill>
        </p:grpSpPr>
        <p:sp>
          <p:nvSpPr>
            <p:cNvPr id="16" name="Rectangle 15"/>
            <p:cNvSpPr/>
            <p:nvPr/>
          </p:nvSpPr>
          <p:spPr>
            <a:xfrm>
              <a:off x="-713819" y="1668065"/>
              <a:ext cx="5281420" cy="2382451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3" y="1654460"/>
              <a:ext cx="5281420" cy="2396058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049853" y="2490584"/>
              <a:ext cx="1129655" cy="839647"/>
            </a:xfrm>
            <a:prstGeom prst="ellipse">
              <a:avLst/>
            </a:prstGeom>
            <a:solidFill>
              <a:srgbClr val="62798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vs.</a:t>
              </a:r>
              <a:endParaRPr lang="en-US" sz="4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77803" y="2643646"/>
            <a:ext cx="382753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noun: time that has already happened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98056" y="2643645"/>
            <a:ext cx="3930767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verb: handing an item or receiving an acceptable score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727DB-8D73-6E11-14EF-F0E86C056A90}"/>
              </a:ext>
            </a:extLst>
          </p:cNvPr>
          <p:cNvSpPr txBox="1"/>
          <p:nvPr/>
        </p:nvSpPr>
        <p:spPr>
          <a:xfrm>
            <a:off x="3077304" y="1674009"/>
            <a:ext cx="12437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past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3E7A57-43D7-14F0-110F-F65EE8EA9AFA}"/>
              </a:ext>
            </a:extLst>
          </p:cNvPr>
          <p:cNvSpPr txBox="1"/>
          <p:nvPr/>
        </p:nvSpPr>
        <p:spPr>
          <a:xfrm>
            <a:off x="7559764" y="1674008"/>
            <a:ext cx="19143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passed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B28734-8B07-F310-9468-5BF0DB80A34F}"/>
              </a:ext>
            </a:extLst>
          </p:cNvPr>
          <p:cNvSpPr txBox="1"/>
          <p:nvPr/>
        </p:nvSpPr>
        <p:spPr>
          <a:xfrm>
            <a:off x="1319487" y="4009438"/>
            <a:ext cx="477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last year is in the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past</a:t>
            </a:r>
            <a:endParaRPr lang="en-US" sz="2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5070BE-7A61-2EBC-896B-5AE9EA70D5B6}"/>
              </a:ext>
            </a:extLst>
          </p:cNvPr>
          <p:cNvSpPr txBox="1"/>
          <p:nvPr/>
        </p:nvSpPr>
        <p:spPr>
          <a:xfrm>
            <a:off x="6137228" y="4012878"/>
            <a:ext cx="4759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food </a:t>
            </a:r>
            <a:r>
              <a:rPr lang="en-US" sz="2400" dirty="0">
                <a:solidFill>
                  <a:schemeClr val="bg1"/>
                </a:solidFill>
                <a:highlight>
                  <a:srgbClr val="627981"/>
                </a:highlight>
              </a:rPr>
              <a:t>passed</a:t>
            </a:r>
            <a:r>
              <a:rPr lang="en-US" sz="2400" dirty="0"/>
              <a:t> around the table</a:t>
            </a:r>
          </a:p>
        </p:txBody>
      </p:sp>
    </p:spTree>
    <p:extLst>
      <p:ext uri="{BB962C8B-B14F-4D97-AF65-F5344CB8AC3E}">
        <p14:creationId xmlns:p14="http://schemas.microsoft.com/office/powerpoint/2010/main" val="1934095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1597</Words>
  <Application>Microsoft Office PowerPoint</Application>
  <PresentationFormat>Widescreen</PresentationFormat>
  <Paragraphs>201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Century Gothic</vt:lpstr>
      <vt:lpstr>Symbol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Brown</dc:creator>
  <cp:lastModifiedBy>Caitlin Edahl</cp:lastModifiedBy>
  <cp:revision>12</cp:revision>
  <dcterms:created xsi:type="dcterms:W3CDTF">2015-10-07T14:56:19Z</dcterms:created>
  <dcterms:modified xsi:type="dcterms:W3CDTF">2023-03-31T19:20:06Z</dcterms:modified>
</cp:coreProperties>
</file>