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93" r:id="rId3"/>
    <p:sldId id="351" r:id="rId4"/>
    <p:sldId id="260" r:id="rId5"/>
    <p:sldId id="263" r:id="rId6"/>
    <p:sldId id="352" r:id="rId7"/>
    <p:sldId id="267" r:id="rId8"/>
    <p:sldId id="261" r:id="rId9"/>
    <p:sldId id="270" r:id="rId10"/>
    <p:sldId id="353"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55" autoAdjust="0"/>
    <p:restoredTop sz="82260" autoAdjust="0"/>
  </p:normalViewPr>
  <p:slideViewPr>
    <p:cSldViewPr>
      <p:cViewPr varScale="1">
        <p:scale>
          <a:sx n="73" d="100"/>
          <a:sy n="73" d="100"/>
        </p:scale>
        <p:origin x="1178" y="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7F68BE-D580-4BDC-AF39-CD9AE20B0E6B}" type="datetimeFigureOut">
              <a:rPr lang="en-US" smtClean="0"/>
              <a:t>3/31/2023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D76286-85B7-4840-A166-4708C21F02A6}" type="slidenum">
              <a:rPr lang="en-US" smtClean="0"/>
              <a:t>‹#›</a:t>
            </a:fld>
            <a:endParaRPr lang="en-US"/>
          </a:p>
        </p:txBody>
      </p:sp>
    </p:spTree>
    <p:extLst>
      <p:ext uri="{BB962C8B-B14F-4D97-AF65-F5344CB8AC3E}">
        <p14:creationId xmlns:p14="http://schemas.microsoft.com/office/powerpoint/2010/main" val="1732289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Consistent Tense and Person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8D76286-85B7-4840-A166-4708C21F02A6}" type="slidenum">
              <a:rPr lang="en-US" smtClean="0"/>
              <a:t>1</a:t>
            </a:fld>
            <a:endParaRPr lang="en-US"/>
          </a:p>
        </p:txBody>
      </p:sp>
    </p:spTree>
    <p:extLst>
      <p:ext uri="{BB962C8B-B14F-4D97-AF65-F5344CB8AC3E}">
        <p14:creationId xmlns:p14="http://schemas.microsoft.com/office/powerpoint/2010/main" val="17207814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Remaining consistent in verb tense and point of view is an important way to ensure that your main idea is as clear as possible.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8D76286-85B7-4840-A166-4708C21F02A6}" type="slidenum">
              <a:rPr lang="en-US" smtClean="0"/>
              <a:t>10</a:t>
            </a:fld>
            <a:endParaRPr lang="en-US"/>
          </a:p>
        </p:txBody>
      </p:sp>
    </p:spTree>
    <p:extLst>
      <p:ext uri="{BB962C8B-B14F-4D97-AF65-F5344CB8AC3E}">
        <p14:creationId xmlns:p14="http://schemas.microsoft.com/office/powerpoint/2010/main" val="4274158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video will review how to avoid two types of inconsistencies in your writing: verb tense and point of view.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8D76286-85B7-4840-A166-4708C21F02A6}" type="slidenum">
              <a:rPr lang="en-US" smtClean="0"/>
              <a:t>2</a:t>
            </a:fld>
            <a:endParaRPr lang="en-US"/>
          </a:p>
        </p:txBody>
      </p:sp>
    </p:spTree>
    <p:extLst>
      <p:ext uri="{BB962C8B-B14F-4D97-AF65-F5344CB8AC3E}">
        <p14:creationId xmlns:p14="http://schemas.microsoft.com/office/powerpoint/2010/main" val="42756489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Verb tenses tell the audience when an action took place: past, present, or future. In academic writing, past tense is typically used to report on events or reflect on previous experiences. Present tense is typically used to analyze literature or make arguments. Future tense is used to describe plans or instructions.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8D76286-85B7-4840-A166-4708C21F02A6}" type="slidenum">
              <a:rPr lang="en-US" smtClean="0"/>
              <a:t>3</a:t>
            </a:fld>
            <a:endParaRPr lang="en-US"/>
          </a:p>
        </p:txBody>
      </p:sp>
    </p:spTree>
    <p:extLst>
      <p:ext uri="{BB962C8B-B14F-4D97-AF65-F5344CB8AC3E}">
        <p14:creationId xmlns:p14="http://schemas.microsoft.com/office/powerpoint/2010/main" val="2235448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Switching tenses in the middle of a thought can be confusing. Consider this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Ford Model T, which was manufactured from 1908 until 1927, helps to make automobiles accessible to middle-class Americans.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sentence starts in past tense, using the verb “was manufactured.” This makes sense because the sentence is about something that happened in the early twentieth century. However, the second half of the sentence switches to present tense with the verb “helps.” This inconsistent tense makes the sentence difficult to understand. We can revise the sentence by changing the verb “helps” to the past-tense form: “helped.”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8D76286-85B7-4840-A166-4708C21F02A6}" type="slidenum">
              <a:rPr lang="en-US" smtClean="0"/>
              <a:t>4</a:t>
            </a:fld>
            <a:endParaRPr lang="en-US"/>
          </a:p>
        </p:txBody>
      </p:sp>
    </p:spTree>
    <p:extLst>
      <p:ext uri="{BB962C8B-B14F-4D97-AF65-F5344CB8AC3E}">
        <p14:creationId xmlns:p14="http://schemas.microsoft.com/office/powerpoint/2010/main" val="2104793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Ford Model T, which was manufactured from 1908 until 1927,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helped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to make automobiles accessible to middle-class Americans.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8D76286-85B7-4840-A166-4708C21F02A6}" type="slidenum">
              <a:rPr lang="en-US" smtClean="0"/>
              <a:t>5</a:t>
            </a:fld>
            <a:endParaRPr lang="en-US"/>
          </a:p>
        </p:txBody>
      </p:sp>
    </p:spTree>
    <p:extLst>
      <p:ext uri="{BB962C8B-B14F-4D97-AF65-F5344CB8AC3E}">
        <p14:creationId xmlns:p14="http://schemas.microsoft.com/office/powerpoint/2010/main" val="1606045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Sometimes, tense shifts are appropriate. Consider this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While the club did not meet its fundraising goals this month, it will hold an extra bake sale in June to raise additional money.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first part of this sentence happened in the past, as expressed by the verb “did meet,” but the second part will happen in the future, as expressed by the verb “will hold.” In this example, two different tenses are correctly used to describe events happening at two different times.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8D76286-85B7-4840-A166-4708C21F02A6}" type="slidenum">
              <a:rPr lang="en-US" smtClean="0"/>
              <a:t>6</a:t>
            </a:fld>
            <a:endParaRPr lang="en-US"/>
          </a:p>
        </p:txBody>
      </p:sp>
    </p:spTree>
    <p:extLst>
      <p:ext uri="{BB962C8B-B14F-4D97-AF65-F5344CB8AC3E}">
        <p14:creationId xmlns:p14="http://schemas.microsoft.com/office/powerpoint/2010/main" val="669485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Now let’s discuss point of view. Point of view can also be called person or perspective.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First person, which uses pronouns like “I” or “we,” is typically used for informal writing and personal reflections.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Second person, which uses pronouns like “you,” is typically used for instructions and advice.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Third person, which uses pronouns like “he,” “she” and “they,” is typically used for formal academic and business writing.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8D76286-85B7-4840-A166-4708C21F02A6}" type="slidenum">
              <a:rPr lang="en-US" smtClean="0"/>
              <a:t>7</a:t>
            </a:fld>
            <a:endParaRPr lang="en-US"/>
          </a:p>
        </p:txBody>
      </p:sp>
    </p:spTree>
    <p:extLst>
      <p:ext uri="{BB962C8B-B14F-4D97-AF65-F5344CB8AC3E}">
        <p14:creationId xmlns:p14="http://schemas.microsoft.com/office/powerpoint/2010/main" val="718267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 with tense, it’s important to avoid switching point of view, as it can make ideas hard to follow. Consider this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After the graduates received their degrees, 80% of us went on to obtain jobs in the field of engineering.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sentence switches from third person, indicated by the words “graduates” and “their,” to first person, indicated by the pronoun “us.” We can revise the sentence by replacing “us” with a third-person pronoun: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8D76286-85B7-4840-A166-4708C21F02A6}" type="slidenum">
              <a:rPr lang="en-US" smtClean="0"/>
              <a:t>8</a:t>
            </a:fld>
            <a:endParaRPr lang="en-US"/>
          </a:p>
        </p:txBody>
      </p:sp>
    </p:spTree>
    <p:extLst>
      <p:ext uri="{BB962C8B-B14F-4D97-AF65-F5344CB8AC3E}">
        <p14:creationId xmlns:p14="http://schemas.microsoft.com/office/powerpoint/2010/main" val="25092522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After the graduates received their degrees, 80% of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them</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went on to obtain jobs in the field of engineering.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Make sure that you maintain consistent point of view in individual sentences as well as throughout entire paragraphs.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8D76286-85B7-4840-A166-4708C21F02A6}" type="slidenum">
              <a:rPr lang="en-US" smtClean="0"/>
              <a:t>9</a:t>
            </a:fld>
            <a:endParaRPr lang="en-US"/>
          </a:p>
        </p:txBody>
      </p:sp>
    </p:spTree>
    <p:extLst>
      <p:ext uri="{BB962C8B-B14F-4D97-AF65-F5344CB8AC3E}">
        <p14:creationId xmlns:p14="http://schemas.microsoft.com/office/powerpoint/2010/main" val="1492228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9E72A7A-DBCC-457A-9D11-8BF41C1CF094}"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66208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E72A7A-DBCC-457A-9D11-8BF41C1CF094}"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2151266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E72A7A-DBCC-457A-9D11-8BF41C1CF094}"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3009214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1106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8189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98288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420598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45001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46835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94729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582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E72A7A-DBCC-457A-9D11-8BF41C1CF094}"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7891960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2484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49111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212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E72A7A-DBCC-457A-9D11-8BF41C1CF094}" type="datetimeFigureOut">
              <a:rPr lang="en-US" smtClean="0"/>
              <a:t>3/31/2023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330528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9E72A7A-DBCC-457A-9D11-8BF41C1CF094}"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3903669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9E72A7A-DBCC-457A-9D11-8BF41C1CF094}" type="datetimeFigureOut">
              <a:rPr lang="en-US" smtClean="0"/>
              <a:t>3/31/2023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410970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9E72A7A-DBCC-457A-9D11-8BF41C1CF094}" type="datetimeFigureOut">
              <a:rPr lang="en-US" smtClean="0"/>
              <a:t>3/31/2023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4058648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E72A7A-DBCC-457A-9D11-8BF41C1CF094}" type="datetimeFigureOut">
              <a:rPr lang="en-US" smtClean="0"/>
              <a:t>3/31/2023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1878673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E72A7A-DBCC-457A-9D11-8BF41C1CF094}"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1616037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9E72A7A-DBCC-457A-9D11-8BF41C1CF094}" type="datetimeFigureOut">
              <a:rPr lang="en-US" smtClean="0"/>
              <a:t>3/31/2023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B3279E-3985-4E3E-B45E-B0312201FA4D}" type="slidenum">
              <a:rPr lang="en-US" smtClean="0"/>
              <a:t>‹#›</a:t>
            </a:fld>
            <a:endParaRPr lang="en-US"/>
          </a:p>
        </p:txBody>
      </p:sp>
    </p:spTree>
    <p:extLst>
      <p:ext uri="{BB962C8B-B14F-4D97-AF65-F5344CB8AC3E}">
        <p14:creationId xmlns:p14="http://schemas.microsoft.com/office/powerpoint/2010/main" val="3120325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72A7A-DBCC-457A-9D11-8BF41C1CF094}" type="datetimeFigureOut">
              <a:rPr lang="en-US" smtClean="0"/>
              <a:t>3/31/2023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B3279E-3985-4E3E-B45E-B0312201FA4D}" type="slidenum">
              <a:rPr lang="en-US" smtClean="0"/>
              <a:t>‹#›</a:t>
            </a:fld>
            <a:endParaRPr lang="en-US"/>
          </a:p>
        </p:txBody>
      </p:sp>
    </p:spTree>
    <p:extLst>
      <p:ext uri="{BB962C8B-B14F-4D97-AF65-F5344CB8AC3E}">
        <p14:creationId xmlns:p14="http://schemas.microsoft.com/office/powerpoint/2010/main" val="1447810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3/31/2023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55234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219200" y="2618119"/>
            <a:ext cx="9753600" cy="923330"/>
          </a:xfrm>
          <a:prstGeom prst="rect">
            <a:avLst/>
          </a:prstGeom>
          <a:noFill/>
        </p:spPr>
        <p:txBody>
          <a:bodyPr wrap="square" rtlCol="0">
            <a:spAutoFit/>
          </a:bodyPr>
          <a:lstStyle/>
          <a:p>
            <a:pPr lvl="0" algn="ctr"/>
            <a:r>
              <a:rPr lang="en-US" sz="5400" dirty="0">
                <a:latin typeface="Century Gothic" panose="020B0502020202020204" pitchFamily="34" charset="0"/>
              </a:rPr>
              <a:t>Consistent Tense and Person</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175236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830997"/>
          </a:xfrm>
          <a:prstGeom prst="rect">
            <a:avLst/>
          </a:prstGeom>
          <a:noFill/>
        </p:spPr>
        <p:txBody>
          <a:bodyPr wrap="square" rtlCol="0">
            <a:spAutoFit/>
          </a:bodyPr>
          <a:lstStyle/>
          <a:p>
            <a:pPr marL="285750" indent="-285750">
              <a:buFont typeface="Arial" panose="020B0604020202020204" pitchFamily="34" charset="0"/>
              <a:buChar char="•"/>
            </a:pPr>
            <a:r>
              <a:rPr lang="en-US" sz="2400" dirty="0"/>
              <a:t>Verb Tense</a:t>
            </a:r>
          </a:p>
          <a:p>
            <a:pPr marL="285750" indent="-285750">
              <a:buFont typeface="Arial" panose="020B0604020202020204" pitchFamily="34" charset="0"/>
              <a:buChar char="•"/>
            </a:pPr>
            <a:r>
              <a:rPr lang="en-US" sz="2400" dirty="0"/>
              <a:t>Point of View</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Verb Tense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44060" y="1622927"/>
            <a:ext cx="2080340" cy="3482474"/>
            <a:chOff x="1149291" y="1753237"/>
            <a:chExt cx="2080340" cy="1617913"/>
          </a:xfrm>
          <a:solidFill>
            <a:srgbClr val="386546"/>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CA49C"/>
                </a:solidFill>
              </a:endParaRPr>
            </a:p>
          </p:txBody>
        </p:sp>
        <p:sp>
          <p:nvSpPr>
            <p:cNvPr id="10" name="TextBox 9"/>
            <p:cNvSpPr txBox="1"/>
            <p:nvPr/>
          </p:nvSpPr>
          <p:spPr>
            <a:xfrm>
              <a:off x="1149291" y="1758830"/>
              <a:ext cx="2080339" cy="1258304"/>
            </a:xfrm>
            <a:prstGeom prst="rect">
              <a:avLst/>
            </a:prstGeom>
            <a:solidFill>
              <a:srgbClr val="386546"/>
            </a:solidFill>
          </p:spPr>
          <p:txBody>
            <a:bodyPr wrap="square" rtlCol="0" anchor="ctr">
              <a:spAutoFit/>
            </a:bodyPr>
            <a:lstStyle/>
            <a:p>
              <a:pPr algn="ctr"/>
              <a:r>
                <a:rPr lang="en-US" sz="2400" b="1" dirty="0">
                  <a:solidFill>
                    <a:schemeClr val="bg1"/>
                  </a:solidFill>
                </a:rPr>
                <a:t>Past</a:t>
              </a:r>
            </a:p>
            <a:p>
              <a:pPr algn="ctr">
                <a:lnSpc>
                  <a:spcPct val="150000"/>
                </a:lnSpc>
              </a:pPr>
              <a:endParaRPr lang="en-US" sz="2400" b="1" dirty="0">
                <a:solidFill>
                  <a:schemeClr val="bg1"/>
                </a:solidFill>
              </a:endParaRPr>
            </a:p>
            <a:p>
              <a:pPr marL="228600" indent="-228600">
                <a:buFont typeface="Arial" panose="020B0604020202020204" pitchFamily="34" charset="0"/>
                <a:buChar char="•"/>
              </a:pPr>
              <a:r>
                <a:rPr lang="en-US" sz="2200" dirty="0">
                  <a:solidFill>
                    <a:schemeClr val="bg1"/>
                  </a:solidFill>
                </a:rPr>
                <a:t>Report on events</a:t>
              </a:r>
            </a:p>
            <a:p>
              <a:endParaRPr lang="en-US" sz="2200" dirty="0">
                <a:solidFill>
                  <a:schemeClr val="bg1"/>
                </a:solidFill>
              </a:endParaRPr>
            </a:p>
            <a:p>
              <a:pPr marL="228600" indent="-228600">
                <a:buFont typeface="Arial" panose="020B0604020202020204" pitchFamily="34" charset="0"/>
                <a:buChar char="•"/>
              </a:pPr>
              <a:r>
                <a:rPr lang="en-US" sz="2200" dirty="0">
                  <a:solidFill>
                    <a:schemeClr val="bg1"/>
                  </a:solidFill>
                </a:rPr>
                <a:t>Reflect on experiences</a:t>
              </a:r>
            </a:p>
          </p:txBody>
        </p:sp>
      </p:grpSp>
      <p:grpSp>
        <p:nvGrpSpPr>
          <p:cNvPr id="11" name="Group 10"/>
          <p:cNvGrpSpPr/>
          <p:nvPr/>
        </p:nvGrpSpPr>
        <p:grpSpPr>
          <a:xfrm>
            <a:off x="7438364" y="1631239"/>
            <a:ext cx="2086637" cy="3474163"/>
            <a:chOff x="5914363" y="1754297"/>
            <a:chExt cx="2086637" cy="1617913"/>
          </a:xfrm>
          <a:solidFill>
            <a:srgbClr val="386546"/>
          </a:solidFill>
        </p:grpSpPr>
        <p:sp>
          <p:nvSpPr>
            <p:cNvPr id="12" name="Rectangle 11"/>
            <p:cNvSpPr/>
            <p:nvPr/>
          </p:nvSpPr>
          <p:spPr>
            <a:xfrm>
              <a:off x="5914363" y="175429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endParaRPr>
            </a:p>
          </p:txBody>
        </p:sp>
        <p:sp>
          <p:nvSpPr>
            <p:cNvPr id="13" name="TextBox 12"/>
            <p:cNvSpPr txBox="1"/>
            <p:nvPr/>
          </p:nvSpPr>
          <p:spPr>
            <a:xfrm>
              <a:off x="5920660" y="1756033"/>
              <a:ext cx="2080340" cy="1261314"/>
            </a:xfrm>
            <a:prstGeom prst="rect">
              <a:avLst/>
            </a:prstGeom>
            <a:grpFill/>
          </p:spPr>
          <p:txBody>
            <a:bodyPr wrap="square" rtlCol="0" anchor="ctr">
              <a:spAutoFit/>
            </a:bodyPr>
            <a:lstStyle/>
            <a:p>
              <a:pPr algn="ctr"/>
              <a:r>
                <a:rPr lang="en-US" sz="2400" b="1" dirty="0">
                  <a:solidFill>
                    <a:schemeClr val="bg1"/>
                  </a:solidFill>
                </a:rPr>
                <a:t>Future</a:t>
              </a:r>
            </a:p>
            <a:p>
              <a:pPr algn="ctr">
                <a:lnSpc>
                  <a:spcPct val="150000"/>
                </a:lnSpc>
              </a:pPr>
              <a:endParaRPr lang="en-US" sz="2400" b="1" dirty="0">
                <a:solidFill>
                  <a:schemeClr val="bg1"/>
                </a:solidFill>
              </a:endParaRPr>
            </a:p>
            <a:p>
              <a:pPr marL="228600" indent="-228600">
                <a:buFont typeface="Arial" panose="020B0604020202020204" pitchFamily="34" charset="0"/>
                <a:buChar char="•"/>
              </a:pPr>
              <a:r>
                <a:rPr lang="en-US" sz="2200" dirty="0">
                  <a:solidFill>
                    <a:schemeClr val="bg1"/>
                  </a:solidFill>
                </a:rPr>
                <a:t>Describe  plans</a:t>
              </a:r>
            </a:p>
            <a:p>
              <a:pPr marL="228600" indent="-228600">
                <a:buFont typeface="Arial" panose="020B0604020202020204" pitchFamily="34" charset="0"/>
                <a:buChar char="•"/>
              </a:pPr>
              <a:endParaRPr lang="en-US" sz="2200" dirty="0">
                <a:solidFill>
                  <a:schemeClr val="bg1"/>
                </a:solidFill>
              </a:endParaRPr>
            </a:p>
            <a:p>
              <a:pPr marL="228600" indent="-228600">
                <a:buFont typeface="Arial" panose="020B0604020202020204" pitchFamily="34" charset="0"/>
                <a:buChar char="•"/>
              </a:pPr>
              <a:r>
                <a:rPr lang="en-US" sz="2200" dirty="0">
                  <a:solidFill>
                    <a:schemeClr val="bg1"/>
                  </a:solidFill>
                </a:rPr>
                <a:t>Describe instructions</a:t>
              </a:r>
            </a:p>
          </p:txBody>
        </p:sp>
      </p:grpSp>
      <p:grpSp>
        <p:nvGrpSpPr>
          <p:cNvPr id="23" name="Group 22"/>
          <p:cNvGrpSpPr/>
          <p:nvPr/>
        </p:nvGrpSpPr>
        <p:grpSpPr>
          <a:xfrm>
            <a:off x="5055827" y="1631237"/>
            <a:ext cx="2080340" cy="3474165"/>
            <a:chOff x="3531827" y="1747690"/>
            <a:chExt cx="2080340" cy="1617913"/>
          </a:xfrm>
          <a:solidFill>
            <a:srgbClr val="386546"/>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endParaRPr>
            </a:p>
          </p:txBody>
        </p:sp>
        <p:sp>
          <p:nvSpPr>
            <p:cNvPr id="25" name="TextBox 24"/>
            <p:cNvSpPr txBox="1"/>
            <p:nvPr/>
          </p:nvSpPr>
          <p:spPr>
            <a:xfrm>
              <a:off x="3531827" y="1749427"/>
              <a:ext cx="2080339" cy="1261313"/>
            </a:xfrm>
            <a:prstGeom prst="rect">
              <a:avLst/>
            </a:prstGeom>
            <a:grpFill/>
          </p:spPr>
          <p:txBody>
            <a:bodyPr wrap="square" rtlCol="0" anchor="ctr">
              <a:spAutoFit/>
            </a:bodyPr>
            <a:lstStyle/>
            <a:p>
              <a:pPr algn="ctr"/>
              <a:r>
                <a:rPr lang="en-US" sz="2400" b="1" dirty="0">
                  <a:solidFill>
                    <a:schemeClr val="bg1"/>
                  </a:solidFill>
                </a:rPr>
                <a:t>Present</a:t>
              </a:r>
            </a:p>
            <a:p>
              <a:pPr algn="ctr">
                <a:lnSpc>
                  <a:spcPct val="150000"/>
                </a:lnSpc>
              </a:pPr>
              <a:endParaRPr lang="en-US" sz="2400" b="1" dirty="0">
                <a:solidFill>
                  <a:schemeClr val="bg1"/>
                </a:solidFill>
              </a:endParaRPr>
            </a:p>
            <a:p>
              <a:pPr marL="228600" indent="-228600">
                <a:buFont typeface="Arial" panose="020B0604020202020204" pitchFamily="34" charset="0"/>
                <a:buChar char="•"/>
              </a:pPr>
              <a:r>
                <a:rPr lang="en-US" sz="2200" dirty="0">
                  <a:solidFill>
                    <a:schemeClr val="bg1"/>
                  </a:solidFill>
                </a:rPr>
                <a:t>Analyze literature</a:t>
              </a:r>
            </a:p>
            <a:p>
              <a:pPr marL="342900" indent="-342900">
                <a:buFont typeface="Arial" panose="020B0604020202020204" pitchFamily="34" charset="0"/>
                <a:buChar char="•"/>
              </a:pPr>
              <a:endParaRPr lang="en-US" sz="2200" dirty="0">
                <a:solidFill>
                  <a:schemeClr val="bg1"/>
                </a:solidFill>
              </a:endParaRPr>
            </a:p>
            <a:p>
              <a:pPr marL="228600" indent="-228600">
                <a:buFont typeface="Arial" panose="020B0604020202020204" pitchFamily="34" charset="0"/>
                <a:buChar char="•"/>
              </a:pPr>
              <a:r>
                <a:rPr lang="en-US" sz="2200" dirty="0">
                  <a:solidFill>
                    <a:schemeClr val="bg1"/>
                  </a:solidFill>
                </a:rPr>
                <a:t>Make arguments</a:t>
              </a:r>
            </a:p>
          </p:txBody>
        </p:sp>
      </p:grpSp>
    </p:spTree>
    <p:extLst>
      <p:ext uri="{BB962C8B-B14F-4D97-AF65-F5344CB8AC3E}">
        <p14:creationId xmlns:p14="http://schemas.microsoft.com/office/powerpoint/2010/main" val="1735211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Verb Tense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286606" y="2286000"/>
            <a:ext cx="9618787" cy="1569660"/>
          </a:xfrm>
          <a:prstGeom prst="rect">
            <a:avLst/>
          </a:prstGeom>
          <a:noFill/>
        </p:spPr>
        <p:txBody>
          <a:bodyPr wrap="square" rtlCol="0" anchor="ctr">
            <a:spAutoFit/>
          </a:bodyPr>
          <a:lstStyle/>
          <a:p>
            <a:pPr>
              <a:spcAft>
                <a:spcPts val="1800"/>
              </a:spcAft>
            </a:pPr>
            <a:r>
              <a:rPr lang="en-US" sz="3200" dirty="0"/>
              <a:t>The Ford Model T, which </a:t>
            </a:r>
            <a:r>
              <a:rPr lang="en-US" sz="3200" b="1" dirty="0"/>
              <a:t>was manufactured </a:t>
            </a:r>
            <a:r>
              <a:rPr lang="en-US" sz="3200" dirty="0"/>
              <a:t>from 1908 until 1927, </a:t>
            </a:r>
            <a:r>
              <a:rPr lang="en-US" sz="3200" b="1" dirty="0">
                <a:solidFill>
                  <a:schemeClr val="bg1"/>
                </a:solidFill>
                <a:highlight>
                  <a:srgbClr val="386546"/>
                </a:highlight>
              </a:rPr>
              <a:t>helps</a:t>
            </a:r>
            <a:r>
              <a:rPr lang="en-US" sz="3200" dirty="0"/>
              <a:t> to make automobiles accessible to middle-class Americans.</a:t>
            </a:r>
            <a:endParaRPr lang="en-US" sz="2400" dirty="0"/>
          </a:p>
        </p:txBody>
      </p:sp>
    </p:spTree>
    <p:extLst>
      <p:ext uri="{BB962C8B-B14F-4D97-AF65-F5344CB8AC3E}">
        <p14:creationId xmlns:p14="http://schemas.microsoft.com/office/powerpoint/2010/main" val="3365164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Verb Tense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286606" y="2286000"/>
            <a:ext cx="9618787" cy="1569660"/>
          </a:xfrm>
          <a:prstGeom prst="rect">
            <a:avLst/>
          </a:prstGeom>
          <a:noFill/>
        </p:spPr>
        <p:txBody>
          <a:bodyPr wrap="square" rtlCol="0" anchor="ctr">
            <a:spAutoFit/>
          </a:bodyPr>
          <a:lstStyle/>
          <a:p>
            <a:pPr>
              <a:spcAft>
                <a:spcPts val="1800"/>
              </a:spcAft>
            </a:pPr>
            <a:r>
              <a:rPr lang="en-US" sz="3200" dirty="0"/>
              <a:t>The Ford Model T, which </a:t>
            </a:r>
            <a:r>
              <a:rPr lang="en-US" sz="3200" b="1" dirty="0"/>
              <a:t>was manufactured </a:t>
            </a:r>
            <a:r>
              <a:rPr lang="en-US" sz="3200" dirty="0"/>
              <a:t>from 1908 until 1927, </a:t>
            </a:r>
            <a:r>
              <a:rPr lang="en-US" sz="3200" strike="sngStrike" dirty="0"/>
              <a:t>helps</a:t>
            </a:r>
            <a:r>
              <a:rPr lang="en-US" sz="3200" dirty="0"/>
              <a:t> </a:t>
            </a:r>
            <a:r>
              <a:rPr lang="en-US" sz="3200" b="1" dirty="0"/>
              <a:t>helped</a:t>
            </a:r>
            <a:r>
              <a:rPr lang="en-US" sz="3200" dirty="0"/>
              <a:t> to make automobiles accessible to middle-class Americans.</a:t>
            </a:r>
            <a:endParaRPr lang="en-US" sz="2400" dirty="0"/>
          </a:p>
        </p:txBody>
      </p:sp>
    </p:spTree>
    <p:extLst>
      <p:ext uri="{BB962C8B-B14F-4D97-AF65-F5344CB8AC3E}">
        <p14:creationId xmlns:p14="http://schemas.microsoft.com/office/powerpoint/2010/main" val="875997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Verb Tense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248506" y="2286000"/>
            <a:ext cx="9694987" cy="1569660"/>
          </a:xfrm>
          <a:prstGeom prst="rect">
            <a:avLst/>
          </a:prstGeom>
          <a:noFill/>
        </p:spPr>
        <p:txBody>
          <a:bodyPr wrap="square" rtlCol="0" anchor="ctr">
            <a:spAutoFit/>
          </a:bodyPr>
          <a:lstStyle/>
          <a:p>
            <a:pPr>
              <a:spcAft>
                <a:spcPts val="1800"/>
              </a:spcAft>
            </a:pPr>
            <a:r>
              <a:rPr lang="en-US" sz="3200" dirty="0"/>
              <a:t>While the club </a:t>
            </a:r>
            <a:r>
              <a:rPr lang="en-US" sz="3200" b="1" dirty="0">
                <a:solidFill>
                  <a:schemeClr val="bg1"/>
                </a:solidFill>
                <a:highlight>
                  <a:srgbClr val="386546"/>
                </a:highlight>
              </a:rPr>
              <a:t>did</a:t>
            </a:r>
            <a:r>
              <a:rPr lang="en-US" sz="3200" dirty="0"/>
              <a:t> not </a:t>
            </a:r>
            <a:r>
              <a:rPr lang="en-US" sz="3200" b="1" dirty="0">
                <a:solidFill>
                  <a:schemeClr val="bg1"/>
                </a:solidFill>
                <a:highlight>
                  <a:srgbClr val="386546"/>
                </a:highlight>
              </a:rPr>
              <a:t>meet</a:t>
            </a:r>
            <a:r>
              <a:rPr lang="en-US" sz="3200" b="1" dirty="0"/>
              <a:t> </a:t>
            </a:r>
            <a:r>
              <a:rPr lang="en-US" sz="3200" dirty="0"/>
              <a:t>its fundraising goals this month, it </a:t>
            </a:r>
            <a:r>
              <a:rPr lang="en-US" sz="3200" b="1" dirty="0">
                <a:solidFill>
                  <a:schemeClr val="bg1"/>
                </a:solidFill>
                <a:highlight>
                  <a:srgbClr val="386546"/>
                </a:highlight>
              </a:rPr>
              <a:t>will hold</a:t>
            </a:r>
            <a:r>
              <a:rPr lang="en-US" sz="3200" dirty="0"/>
              <a:t> an extra bake sale in June to raise additional money.</a:t>
            </a:r>
            <a:endParaRPr lang="en-US" sz="2400" dirty="0"/>
          </a:p>
        </p:txBody>
      </p:sp>
    </p:spTree>
    <p:extLst>
      <p:ext uri="{BB962C8B-B14F-4D97-AF65-F5344CB8AC3E}">
        <p14:creationId xmlns:p14="http://schemas.microsoft.com/office/powerpoint/2010/main" val="3764518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Point of View</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22927"/>
            <a:ext cx="2080340" cy="3482474"/>
            <a:chOff x="1149291" y="1753237"/>
            <a:chExt cx="2080340" cy="1617913"/>
          </a:xfrm>
          <a:solidFill>
            <a:srgbClr val="386546"/>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CA49C"/>
                </a:solidFill>
              </a:endParaRPr>
            </a:p>
          </p:txBody>
        </p:sp>
        <p:sp>
          <p:nvSpPr>
            <p:cNvPr id="10" name="TextBox 9"/>
            <p:cNvSpPr txBox="1"/>
            <p:nvPr/>
          </p:nvSpPr>
          <p:spPr>
            <a:xfrm>
              <a:off x="1149291" y="1759522"/>
              <a:ext cx="2080340" cy="1186809"/>
            </a:xfrm>
            <a:prstGeom prst="rect">
              <a:avLst/>
            </a:prstGeom>
            <a:grpFill/>
          </p:spPr>
          <p:txBody>
            <a:bodyPr wrap="square" rtlCol="0" anchor="ctr">
              <a:spAutoFit/>
            </a:bodyPr>
            <a:lstStyle/>
            <a:p>
              <a:pPr algn="ctr"/>
              <a:r>
                <a:rPr lang="en-US" sz="2400" b="1" dirty="0">
                  <a:solidFill>
                    <a:schemeClr val="bg1"/>
                  </a:solidFill>
                </a:rPr>
                <a:t>First</a:t>
              </a:r>
            </a:p>
            <a:p>
              <a:pPr algn="ctr"/>
              <a:endParaRPr lang="en-US" sz="2200" b="1" dirty="0">
                <a:solidFill>
                  <a:schemeClr val="bg1"/>
                </a:solidFill>
              </a:endParaRPr>
            </a:p>
            <a:p>
              <a:pPr marL="228600" indent="-228600">
                <a:buFont typeface="Arial" panose="020B0604020202020204" pitchFamily="34" charset="0"/>
                <a:buChar char="•"/>
              </a:pPr>
              <a:r>
                <a:rPr lang="en-US" sz="2200" dirty="0">
                  <a:solidFill>
                    <a:schemeClr val="bg1"/>
                  </a:solidFill>
                </a:rPr>
                <a:t>Informal writing</a:t>
              </a:r>
            </a:p>
            <a:p>
              <a:pPr marL="342900" indent="-342900">
                <a:buFont typeface="Arial" panose="020B0604020202020204" pitchFamily="34" charset="0"/>
                <a:buChar char="•"/>
              </a:pPr>
              <a:endParaRPr lang="en-US" sz="2200" dirty="0">
                <a:solidFill>
                  <a:schemeClr val="bg1"/>
                </a:solidFill>
              </a:endParaRPr>
            </a:p>
            <a:p>
              <a:pPr marL="228600" indent="-228600">
                <a:buFont typeface="Arial" panose="020B0604020202020204" pitchFamily="34" charset="0"/>
                <a:buChar char="•"/>
              </a:pPr>
              <a:r>
                <a:rPr lang="en-US" sz="2200" dirty="0">
                  <a:solidFill>
                    <a:schemeClr val="bg1"/>
                  </a:solidFill>
                </a:rPr>
                <a:t>Personal reflections</a:t>
              </a:r>
            </a:p>
          </p:txBody>
        </p:sp>
      </p:grpSp>
      <p:grpSp>
        <p:nvGrpSpPr>
          <p:cNvPr id="11" name="Group 10"/>
          <p:cNvGrpSpPr/>
          <p:nvPr/>
        </p:nvGrpSpPr>
        <p:grpSpPr>
          <a:xfrm>
            <a:off x="7467600" y="1631236"/>
            <a:ext cx="2080340" cy="3474165"/>
            <a:chOff x="5914363" y="1747690"/>
            <a:chExt cx="2080340" cy="1617913"/>
          </a:xfrm>
          <a:solidFill>
            <a:srgbClr val="386546"/>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endParaRPr>
            </a:p>
          </p:txBody>
        </p:sp>
        <p:sp>
          <p:nvSpPr>
            <p:cNvPr id="13" name="TextBox 12"/>
            <p:cNvSpPr txBox="1"/>
            <p:nvPr/>
          </p:nvSpPr>
          <p:spPr>
            <a:xfrm>
              <a:off x="5914363" y="1768723"/>
              <a:ext cx="2080340" cy="1555142"/>
            </a:xfrm>
            <a:prstGeom prst="rect">
              <a:avLst/>
            </a:prstGeom>
            <a:grpFill/>
          </p:spPr>
          <p:txBody>
            <a:bodyPr wrap="square" rtlCol="0" anchor="ctr">
              <a:spAutoFit/>
            </a:bodyPr>
            <a:lstStyle/>
            <a:p>
              <a:pPr algn="ctr"/>
              <a:r>
                <a:rPr lang="en-US" sz="2400" b="1" dirty="0">
                  <a:solidFill>
                    <a:schemeClr val="bg1"/>
                  </a:solidFill>
                </a:rPr>
                <a:t>Third</a:t>
              </a:r>
            </a:p>
            <a:p>
              <a:pPr algn="ctr"/>
              <a:endParaRPr lang="en-US" sz="2200" b="1" dirty="0">
                <a:solidFill>
                  <a:schemeClr val="bg1"/>
                </a:solidFill>
              </a:endParaRPr>
            </a:p>
            <a:p>
              <a:pPr marL="225425" indent="-225425">
                <a:buFont typeface="Arial" panose="020B0604020202020204" pitchFamily="34" charset="0"/>
                <a:buChar char="•"/>
              </a:pPr>
              <a:r>
                <a:rPr lang="en-US" sz="2200" dirty="0">
                  <a:solidFill>
                    <a:schemeClr val="bg1"/>
                  </a:solidFill>
                </a:rPr>
                <a:t>Formal academic writing</a:t>
              </a:r>
            </a:p>
            <a:p>
              <a:pPr marL="225425" indent="-225425">
                <a:buFont typeface="Arial" panose="020B0604020202020204" pitchFamily="34" charset="0"/>
                <a:buChar char="•"/>
              </a:pPr>
              <a:endParaRPr lang="en-US" sz="2200" dirty="0">
                <a:solidFill>
                  <a:schemeClr val="bg1"/>
                </a:solidFill>
              </a:endParaRPr>
            </a:p>
            <a:p>
              <a:pPr marL="225425" indent="-225425">
                <a:buFont typeface="Arial" panose="020B0604020202020204" pitchFamily="34" charset="0"/>
                <a:buChar char="•"/>
              </a:pPr>
              <a:r>
                <a:rPr lang="en-US" sz="2200" dirty="0">
                  <a:solidFill>
                    <a:schemeClr val="bg1"/>
                  </a:solidFill>
                </a:rPr>
                <a:t>Business writing</a:t>
              </a:r>
            </a:p>
            <a:p>
              <a:pPr algn="ctr">
                <a:lnSpc>
                  <a:spcPct val="150000"/>
                </a:lnSpc>
              </a:pPr>
              <a:endParaRPr lang="en-US" sz="2200" dirty="0">
                <a:solidFill>
                  <a:schemeClr val="bg1"/>
                </a:solidFill>
              </a:endParaRPr>
            </a:p>
          </p:txBody>
        </p:sp>
      </p:grpSp>
      <p:grpSp>
        <p:nvGrpSpPr>
          <p:cNvPr id="23" name="Group 22"/>
          <p:cNvGrpSpPr/>
          <p:nvPr/>
        </p:nvGrpSpPr>
        <p:grpSpPr>
          <a:xfrm>
            <a:off x="5055827" y="1631237"/>
            <a:ext cx="2080340" cy="3474165"/>
            <a:chOff x="3531827" y="1747690"/>
            <a:chExt cx="2080340" cy="1617913"/>
          </a:xfrm>
          <a:solidFill>
            <a:srgbClr val="386546"/>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black"/>
                </a:solidFill>
              </a:endParaRPr>
            </a:p>
          </p:txBody>
        </p:sp>
        <p:sp>
          <p:nvSpPr>
            <p:cNvPr id="25" name="TextBox 24"/>
            <p:cNvSpPr txBox="1"/>
            <p:nvPr/>
          </p:nvSpPr>
          <p:spPr>
            <a:xfrm>
              <a:off x="3531827" y="1774739"/>
              <a:ext cx="2080339" cy="845653"/>
            </a:xfrm>
            <a:prstGeom prst="rect">
              <a:avLst/>
            </a:prstGeom>
            <a:grpFill/>
          </p:spPr>
          <p:txBody>
            <a:bodyPr wrap="square" rtlCol="0" anchor="ctr">
              <a:spAutoFit/>
            </a:bodyPr>
            <a:lstStyle/>
            <a:p>
              <a:pPr algn="ctr"/>
              <a:r>
                <a:rPr lang="en-US" sz="2400" b="1" dirty="0">
                  <a:solidFill>
                    <a:schemeClr val="bg1"/>
                  </a:solidFill>
                </a:rPr>
                <a:t>Second</a:t>
              </a:r>
            </a:p>
            <a:p>
              <a:pPr algn="ctr"/>
              <a:endParaRPr lang="en-US" sz="2200" b="1" dirty="0">
                <a:solidFill>
                  <a:schemeClr val="bg1"/>
                </a:solidFill>
              </a:endParaRPr>
            </a:p>
            <a:p>
              <a:pPr marL="228600" indent="-228600">
                <a:buFont typeface="Arial" panose="020B0604020202020204" pitchFamily="34" charset="0"/>
                <a:buChar char="•"/>
              </a:pPr>
              <a:r>
                <a:rPr lang="en-US" sz="2200" dirty="0">
                  <a:solidFill>
                    <a:schemeClr val="bg1"/>
                  </a:solidFill>
                </a:rPr>
                <a:t>Instructions</a:t>
              </a:r>
            </a:p>
            <a:p>
              <a:pPr marL="228600" indent="-228600">
                <a:buFont typeface="Arial" panose="020B0604020202020204" pitchFamily="34" charset="0"/>
                <a:buChar char="•"/>
              </a:pPr>
              <a:endParaRPr lang="en-US" sz="2200" dirty="0">
                <a:solidFill>
                  <a:schemeClr val="bg1"/>
                </a:solidFill>
              </a:endParaRPr>
            </a:p>
            <a:p>
              <a:pPr marL="228600" indent="-228600">
                <a:buFont typeface="Arial" panose="020B0604020202020204" pitchFamily="34" charset="0"/>
                <a:buChar char="•"/>
              </a:pPr>
              <a:r>
                <a:rPr lang="en-US" sz="2200" dirty="0">
                  <a:solidFill>
                    <a:schemeClr val="bg1"/>
                  </a:solidFill>
                </a:rPr>
                <a:t>Advice</a:t>
              </a:r>
            </a:p>
          </p:txBody>
        </p:sp>
      </p:grpSp>
    </p:spTree>
    <p:extLst>
      <p:ext uri="{BB962C8B-B14F-4D97-AF65-F5344CB8AC3E}">
        <p14:creationId xmlns:p14="http://schemas.microsoft.com/office/powerpoint/2010/main" val="1654277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Point of View</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400906" y="2427541"/>
            <a:ext cx="9390187" cy="1077218"/>
          </a:xfrm>
          <a:prstGeom prst="rect">
            <a:avLst/>
          </a:prstGeom>
          <a:noFill/>
        </p:spPr>
        <p:txBody>
          <a:bodyPr wrap="square" rtlCol="0" anchor="ctr">
            <a:spAutoFit/>
          </a:bodyPr>
          <a:lstStyle/>
          <a:p>
            <a:pPr>
              <a:spcAft>
                <a:spcPts val="1800"/>
              </a:spcAft>
            </a:pPr>
            <a:r>
              <a:rPr lang="en-US" sz="3200" dirty="0"/>
              <a:t>After the </a:t>
            </a:r>
            <a:r>
              <a:rPr lang="en-US" sz="3200" b="1" dirty="0"/>
              <a:t>graduates</a:t>
            </a:r>
            <a:r>
              <a:rPr lang="en-US" sz="3200" dirty="0"/>
              <a:t> received </a:t>
            </a:r>
            <a:r>
              <a:rPr lang="en-US" sz="3200" b="1" dirty="0"/>
              <a:t>their</a:t>
            </a:r>
            <a:r>
              <a:rPr lang="en-US" sz="3200" dirty="0"/>
              <a:t> degrees, 80% of </a:t>
            </a:r>
            <a:r>
              <a:rPr lang="en-US" sz="3200" b="1" dirty="0">
                <a:solidFill>
                  <a:schemeClr val="bg1"/>
                </a:solidFill>
                <a:highlight>
                  <a:srgbClr val="386546"/>
                </a:highlight>
              </a:rPr>
              <a:t>us</a:t>
            </a:r>
            <a:r>
              <a:rPr lang="en-US" sz="3200" dirty="0"/>
              <a:t> went on to obtain jobs in the field of engineering.</a:t>
            </a:r>
            <a:endParaRPr lang="en-US" sz="2400" dirty="0"/>
          </a:p>
        </p:txBody>
      </p:sp>
    </p:spTree>
    <p:extLst>
      <p:ext uri="{BB962C8B-B14F-4D97-AF65-F5344CB8AC3E}">
        <p14:creationId xmlns:p14="http://schemas.microsoft.com/office/powerpoint/2010/main" val="304462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Point of View</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400906" y="2427541"/>
            <a:ext cx="9390187" cy="1077218"/>
          </a:xfrm>
          <a:prstGeom prst="rect">
            <a:avLst/>
          </a:prstGeom>
          <a:noFill/>
        </p:spPr>
        <p:txBody>
          <a:bodyPr wrap="square" rtlCol="0" anchor="ctr">
            <a:spAutoFit/>
          </a:bodyPr>
          <a:lstStyle/>
          <a:p>
            <a:pPr>
              <a:spcAft>
                <a:spcPts val="1800"/>
              </a:spcAft>
            </a:pPr>
            <a:r>
              <a:rPr lang="en-US" sz="3200" dirty="0"/>
              <a:t>After the </a:t>
            </a:r>
            <a:r>
              <a:rPr lang="en-US" sz="3200" b="1" dirty="0"/>
              <a:t>graduates</a:t>
            </a:r>
            <a:r>
              <a:rPr lang="en-US" sz="3200" dirty="0"/>
              <a:t> received </a:t>
            </a:r>
            <a:r>
              <a:rPr lang="en-US" sz="3200" b="1" dirty="0"/>
              <a:t>their</a:t>
            </a:r>
            <a:r>
              <a:rPr lang="en-US" sz="3200" dirty="0"/>
              <a:t> degrees, 80% of </a:t>
            </a:r>
            <a:r>
              <a:rPr lang="en-US" sz="3200" strike="sngStrike" dirty="0"/>
              <a:t>us</a:t>
            </a:r>
            <a:r>
              <a:rPr lang="en-US" sz="3200" b="1" dirty="0"/>
              <a:t> them</a:t>
            </a:r>
            <a:r>
              <a:rPr lang="en-US" sz="3200" dirty="0"/>
              <a:t> went on to obtain jobs in the field of engineering.</a:t>
            </a:r>
            <a:endParaRPr lang="en-US" sz="2400" dirty="0"/>
          </a:p>
        </p:txBody>
      </p:sp>
    </p:spTree>
    <p:extLst>
      <p:ext uri="{BB962C8B-B14F-4D97-AF65-F5344CB8AC3E}">
        <p14:creationId xmlns:p14="http://schemas.microsoft.com/office/powerpoint/2010/main" val="27776941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763</Words>
  <Application>Microsoft Office PowerPoint</Application>
  <PresentationFormat>Widescreen</PresentationFormat>
  <Paragraphs>88</Paragraphs>
  <Slides>10</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Calibri Light</vt:lpstr>
      <vt:lpstr>Century Gothic</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Edahl</cp:lastModifiedBy>
  <cp:revision>7</cp:revision>
  <dcterms:created xsi:type="dcterms:W3CDTF">2015-07-14T16:50:22Z</dcterms:created>
  <dcterms:modified xsi:type="dcterms:W3CDTF">2023-03-31T19:14:29Z</dcterms:modified>
</cp:coreProperties>
</file>