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364" r:id="rId6"/>
    <p:sldId id="353" r:id="rId7"/>
    <p:sldId id="354" r:id="rId8"/>
    <p:sldId id="355" r:id="rId9"/>
    <p:sldId id="356" r:id="rId10"/>
    <p:sldId id="357" r:id="rId11"/>
    <p:sldId id="358" r:id="rId12"/>
    <p:sldId id="363" r:id="rId13"/>
    <p:sldId id="359" r:id="rId14"/>
    <p:sldId id="360" r:id="rId15"/>
    <p:sldId id="361" r:id="rId16"/>
    <p:sldId id="362" r:id="rId17"/>
    <p:sldId id="35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90405" autoAdjust="0"/>
  </p:normalViewPr>
  <p:slideViewPr>
    <p:cSldViewPr>
      <p:cViewPr varScale="1">
        <p:scale>
          <a:sx n="84" d="100"/>
          <a:sy n="84" d="100"/>
        </p:scale>
        <p:origin x="135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3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6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15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04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6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7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90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6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2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3850" y="2618119"/>
            <a:ext cx="392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Parallelism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B446183-736F-ED7F-042D-F51511E8BA5E}"/>
              </a:ext>
            </a:extLst>
          </p:cNvPr>
          <p:cNvSpPr txBox="1"/>
          <p:nvPr/>
        </p:nvSpPr>
        <p:spPr>
          <a:xfrm>
            <a:off x="934512" y="2890369"/>
            <a:ext cx="10322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Ethan looked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chocolate chips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brown sugar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vanilla extract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65BF95-7CDD-1FDA-9D1F-D3D9BCA37C96}"/>
              </a:ext>
            </a:extLst>
          </p:cNvPr>
          <p:cNvSpPr/>
          <p:nvPr/>
        </p:nvSpPr>
        <p:spPr>
          <a:xfrm>
            <a:off x="3128960" y="1633139"/>
            <a:ext cx="5934077" cy="76200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Objects of prepositions</a:t>
            </a:r>
          </a:p>
        </p:txBody>
      </p:sp>
    </p:spTree>
    <p:extLst>
      <p:ext uri="{BB962C8B-B14F-4D97-AF65-F5344CB8AC3E}">
        <p14:creationId xmlns:p14="http://schemas.microsoft.com/office/powerpoint/2010/main" val="4273823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B446183-736F-ED7F-042D-F51511E8BA5E}"/>
              </a:ext>
            </a:extLst>
          </p:cNvPr>
          <p:cNvSpPr txBox="1"/>
          <p:nvPr/>
        </p:nvSpPr>
        <p:spPr>
          <a:xfrm>
            <a:off x="934512" y="2890369"/>
            <a:ext cx="10322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chewed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 toy,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looked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 the window, and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chased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 tail.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65BF95-7CDD-1FDA-9D1F-D3D9BCA37C96}"/>
              </a:ext>
            </a:extLst>
          </p:cNvPr>
          <p:cNvSpPr/>
          <p:nvPr/>
        </p:nvSpPr>
        <p:spPr>
          <a:xfrm>
            <a:off x="3128960" y="1633139"/>
            <a:ext cx="5934077" cy="76200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Multiple verbs</a:t>
            </a:r>
          </a:p>
        </p:txBody>
      </p:sp>
    </p:spTree>
    <p:extLst>
      <p:ext uri="{BB962C8B-B14F-4D97-AF65-F5344CB8AC3E}">
        <p14:creationId xmlns:p14="http://schemas.microsoft.com/office/powerpoint/2010/main" val="3495600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98512E-F508-18AE-171C-4C1D403A6305}"/>
              </a:ext>
            </a:extLst>
          </p:cNvPr>
          <p:cNvGrpSpPr/>
          <p:nvPr/>
        </p:nvGrpSpPr>
        <p:grpSpPr>
          <a:xfrm>
            <a:off x="2066923" y="1524000"/>
            <a:ext cx="8058154" cy="2316900"/>
            <a:chOff x="2133600" y="1874879"/>
            <a:chExt cx="8058154" cy="23169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57A2575-E4E7-9EDE-F1FD-D2E2933B77C1}"/>
                </a:ext>
              </a:extLst>
            </p:cNvPr>
            <p:cNvSpPr/>
            <p:nvPr/>
          </p:nvSpPr>
          <p:spPr>
            <a:xfrm>
              <a:off x="2133600" y="3124200"/>
              <a:ext cx="8058154" cy="1067579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Independent clause</a:t>
              </a:r>
              <a:r>
                <a:rPr lang="en-US" sz="2000" dirty="0">
                  <a:solidFill>
                    <a:schemeClr val="tx1"/>
                  </a:solidFill>
                </a:rPr>
                <a:t>: subject + verb + complete thought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271028-1006-2057-B610-7A3BD3B4E877}"/>
                </a:ext>
              </a:extLst>
            </p:cNvPr>
            <p:cNvSpPr/>
            <p:nvPr/>
          </p:nvSpPr>
          <p:spPr>
            <a:xfrm>
              <a:off x="2133600" y="1874879"/>
              <a:ext cx="8058154" cy="1067579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Dependent clause</a:t>
              </a:r>
              <a:r>
                <a:rPr lang="en-US" sz="2000" dirty="0">
                  <a:solidFill>
                    <a:schemeClr val="tx1"/>
                  </a:solidFill>
                </a:rPr>
                <a:t>: subject + verb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4804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B271028-1006-2057-B610-7A3BD3B4E877}"/>
              </a:ext>
            </a:extLst>
          </p:cNvPr>
          <p:cNvSpPr/>
          <p:nvPr/>
        </p:nvSpPr>
        <p:spPr>
          <a:xfrm>
            <a:off x="2066923" y="1524000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Compound sentence</a:t>
            </a:r>
            <a:r>
              <a:rPr lang="en-US" sz="2000" dirty="0">
                <a:solidFill>
                  <a:schemeClr val="tx1"/>
                </a:solidFill>
              </a:rPr>
              <a:t>: independent clause + independent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4E83C3-69BE-DCE4-8FA6-413680484C50}"/>
              </a:ext>
            </a:extLst>
          </p:cNvPr>
          <p:cNvSpPr txBox="1"/>
          <p:nvPr/>
        </p:nvSpPr>
        <p:spPr>
          <a:xfrm>
            <a:off x="934513" y="2977670"/>
            <a:ext cx="10322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journalism students will graduate on Friday; the business students will graduate on Saturday.</a:t>
            </a:r>
          </a:p>
        </p:txBody>
      </p:sp>
    </p:spTree>
    <p:extLst>
      <p:ext uri="{BB962C8B-B14F-4D97-AF65-F5344CB8AC3E}">
        <p14:creationId xmlns:p14="http://schemas.microsoft.com/office/powerpoint/2010/main" val="2743593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B271028-1006-2057-B610-7A3BD3B4E877}"/>
              </a:ext>
            </a:extLst>
          </p:cNvPr>
          <p:cNvSpPr/>
          <p:nvPr/>
        </p:nvSpPr>
        <p:spPr>
          <a:xfrm>
            <a:off x="2066923" y="1524000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Compound sentence</a:t>
            </a:r>
            <a:r>
              <a:rPr lang="en-US" sz="2000" dirty="0">
                <a:solidFill>
                  <a:schemeClr val="tx1"/>
                </a:solidFill>
              </a:rPr>
              <a:t>: independent clause + independent clause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4E83C3-69BE-DCE4-8FA6-413680484C50}"/>
              </a:ext>
            </a:extLst>
          </p:cNvPr>
          <p:cNvSpPr txBox="1"/>
          <p:nvPr/>
        </p:nvSpPr>
        <p:spPr>
          <a:xfrm>
            <a:off x="2819400" y="2803560"/>
            <a:ext cx="3114144" cy="95410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journalism students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 students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A3D97A-4809-B31E-D553-3BD00AF06DD8}"/>
              </a:ext>
            </a:extLst>
          </p:cNvPr>
          <p:cNvSpPr txBox="1"/>
          <p:nvPr/>
        </p:nvSpPr>
        <p:spPr>
          <a:xfrm>
            <a:off x="3876144" y="3899916"/>
            <a:ext cx="2057400" cy="95410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graduate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graduate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4F5D55-EC69-27C4-D4EE-46DB36C8281A}"/>
              </a:ext>
            </a:extLst>
          </p:cNvPr>
          <p:cNvSpPr txBox="1"/>
          <p:nvPr/>
        </p:nvSpPr>
        <p:spPr>
          <a:xfrm>
            <a:off x="3952562" y="4996272"/>
            <a:ext cx="1980982" cy="95410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Friday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Saturday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26D613-290F-16A4-7D0D-4A8A249F6545}"/>
              </a:ext>
            </a:extLst>
          </p:cNvPr>
          <p:cNvGrpSpPr/>
          <p:nvPr/>
        </p:nvGrpSpPr>
        <p:grpSpPr>
          <a:xfrm>
            <a:off x="6258458" y="3019003"/>
            <a:ext cx="1295400" cy="2715932"/>
            <a:chOff x="6629400" y="3019003"/>
            <a:chExt cx="1295400" cy="271593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38D3961-E064-EC27-8E45-5E769F9F26C9}"/>
                </a:ext>
              </a:extLst>
            </p:cNvPr>
            <p:cNvSpPr txBox="1"/>
            <p:nvPr/>
          </p:nvSpPr>
          <p:spPr>
            <a:xfrm>
              <a:off x="6629400" y="3019003"/>
              <a:ext cx="1295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subject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0FFDE96-47A2-C345-3BDC-E854A649D5B5}"/>
                </a:ext>
              </a:extLst>
            </p:cNvPr>
            <p:cNvSpPr txBox="1"/>
            <p:nvPr/>
          </p:nvSpPr>
          <p:spPr>
            <a:xfrm>
              <a:off x="6705600" y="4115359"/>
              <a:ext cx="1143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action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61CA327-DE4D-E2EC-2559-C653DFE215AA}"/>
                </a:ext>
              </a:extLst>
            </p:cNvPr>
            <p:cNvSpPr txBox="1"/>
            <p:nvPr/>
          </p:nvSpPr>
          <p:spPr>
            <a:xfrm>
              <a:off x="6819044" y="5211715"/>
              <a:ext cx="916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time</a:t>
              </a:r>
            </a:p>
          </p:txBody>
        </p:sp>
        <p:sp>
          <p:nvSpPr>
            <p:cNvPr id="11" name="Cross 10">
              <a:extLst>
                <a:ext uri="{FF2B5EF4-FFF2-40B4-BE49-F238E27FC236}">
                  <a16:creationId xmlns:a16="http://schemas.microsoft.com/office/drawing/2014/main" id="{355B1176-2D7C-6A9F-35B3-7ABEDE0B8108}"/>
                </a:ext>
              </a:extLst>
            </p:cNvPr>
            <p:cNvSpPr/>
            <p:nvPr/>
          </p:nvSpPr>
          <p:spPr>
            <a:xfrm>
              <a:off x="7094220" y="3645911"/>
              <a:ext cx="365760" cy="365760"/>
            </a:xfrm>
            <a:prstGeom prst="plus">
              <a:avLst>
                <a:gd name="adj" fmla="val 44663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ross 12">
              <a:extLst>
                <a:ext uri="{FF2B5EF4-FFF2-40B4-BE49-F238E27FC236}">
                  <a16:creationId xmlns:a16="http://schemas.microsoft.com/office/drawing/2014/main" id="{2FF0190D-BFFE-DFDF-E884-30540910015F}"/>
                </a:ext>
              </a:extLst>
            </p:cNvPr>
            <p:cNvSpPr/>
            <p:nvPr/>
          </p:nvSpPr>
          <p:spPr>
            <a:xfrm>
              <a:off x="7094220" y="4742267"/>
              <a:ext cx="365760" cy="365760"/>
            </a:xfrm>
            <a:prstGeom prst="plus">
              <a:avLst>
                <a:gd name="adj" fmla="val 44663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7895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B446183-736F-ED7F-042D-F51511E8BA5E}"/>
              </a:ext>
            </a:extLst>
          </p:cNvPr>
          <p:cNvSpPr txBox="1"/>
          <p:nvPr/>
        </p:nvSpPr>
        <p:spPr>
          <a:xfrm>
            <a:off x="934513" y="2590800"/>
            <a:ext cx="10322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 he went to the concert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Diego was not a fan. However,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after he left the concert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 bought all three of the band’s albums.</a:t>
            </a:r>
          </a:p>
        </p:txBody>
      </p:sp>
    </p:spTree>
    <p:extLst>
      <p:ext uri="{BB962C8B-B14F-4D97-AF65-F5344CB8AC3E}">
        <p14:creationId xmlns:p14="http://schemas.microsoft.com/office/powerpoint/2010/main" val="683662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9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Parallel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Parallel Phrases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Parallel Clauses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037BBA-01AC-6DC1-4FD7-54C576FB83AE}"/>
              </a:ext>
            </a:extLst>
          </p:cNvPr>
          <p:cNvGrpSpPr/>
          <p:nvPr/>
        </p:nvGrpSpPr>
        <p:grpSpPr>
          <a:xfrm>
            <a:off x="2781300" y="2057400"/>
            <a:ext cx="6629400" cy="3581400"/>
            <a:chOff x="3048000" y="2138692"/>
            <a:chExt cx="6629400" cy="358140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FDCD378-01D6-C562-27DF-5B61E354842E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2138692"/>
              <a:ext cx="3810000" cy="3581400"/>
            </a:xfrm>
            <a:prstGeom prst="line">
              <a:avLst/>
            </a:prstGeom>
            <a:ln w="762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C1BC4AC-5681-749B-9892-A5D03DB4FF73}"/>
                </a:ext>
              </a:extLst>
            </p:cNvPr>
            <p:cNvCxnSpPr>
              <a:cxnSpLocks/>
            </p:cNvCxnSpPr>
            <p:nvPr/>
          </p:nvCxnSpPr>
          <p:spPr>
            <a:xfrm>
              <a:off x="5867400" y="2138692"/>
              <a:ext cx="3810000" cy="3581400"/>
            </a:xfrm>
            <a:prstGeom prst="line">
              <a:avLst/>
            </a:prstGeom>
            <a:ln w="762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3BC2A00-5194-3152-E94B-CA96A0137EAC}"/>
              </a:ext>
            </a:extLst>
          </p:cNvPr>
          <p:cNvSpPr txBox="1"/>
          <p:nvPr/>
        </p:nvSpPr>
        <p:spPr>
          <a:xfrm>
            <a:off x="7505700" y="20574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Parallel ideas</a:t>
            </a:r>
          </a:p>
        </p:txBody>
      </p:sp>
    </p:spTree>
    <p:extLst>
      <p:ext uri="{BB962C8B-B14F-4D97-AF65-F5344CB8AC3E}">
        <p14:creationId xmlns:p14="http://schemas.microsoft.com/office/powerpoint/2010/main" val="13795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1337C67-C6E7-04E1-B70E-FAC12F3BD563}"/>
              </a:ext>
            </a:extLst>
          </p:cNvPr>
          <p:cNvSpPr txBox="1"/>
          <p:nvPr/>
        </p:nvSpPr>
        <p:spPr>
          <a:xfrm>
            <a:off x="2170342" y="2286000"/>
            <a:ext cx="7851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Bailey enjoys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weightlifting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dancing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B50D69-8F74-829B-72BA-00D334CBEA7F}"/>
              </a:ext>
            </a:extLst>
          </p:cNvPr>
          <p:cNvSpPr txBox="1"/>
          <p:nvPr/>
        </p:nvSpPr>
        <p:spPr>
          <a:xfrm>
            <a:off x="6934200" y="3557201"/>
            <a:ext cx="1193596" cy="461665"/>
          </a:xfrm>
          <a:prstGeom prst="rect">
            <a:avLst/>
          </a:prstGeom>
          <a:solidFill>
            <a:srgbClr val="C7D4CB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/>
              <a:t>gerunds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4BCFC92-CEF4-B912-B1D1-3DBA489FB62B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5562600" y="2870775"/>
            <a:ext cx="1371600" cy="91725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817C52D-BE37-41F1-3142-76DCA6BED541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8127796" y="2870775"/>
            <a:ext cx="1092404" cy="91725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93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1337C67-C6E7-04E1-B70E-FAC12F3BD563}"/>
              </a:ext>
            </a:extLst>
          </p:cNvPr>
          <p:cNvSpPr txBox="1"/>
          <p:nvPr/>
        </p:nvSpPr>
        <p:spPr>
          <a:xfrm>
            <a:off x="2170342" y="2286000"/>
            <a:ext cx="7851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Bailey enjoys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weightlifting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dancing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9C2EE-FE3B-412C-86F2-26E65F1EFE99}"/>
              </a:ext>
            </a:extLst>
          </p:cNvPr>
          <p:cNvSpPr txBox="1"/>
          <p:nvPr/>
        </p:nvSpPr>
        <p:spPr>
          <a:xfrm>
            <a:off x="2010747" y="3726478"/>
            <a:ext cx="817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Bailey enjoys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weightlifting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32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dancing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456A7F2-2AE6-EFFA-03B0-874FE34920D4}"/>
              </a:ext>
            </a:extLst>
          </p:cNvPr>
          <p:cNvCxnSpPr>
            <a:cxnSpLocks/>
          </p:cNvCxnSpPr>
          <p:nvPr/>
        </p:nvCxnSpPr>
        <p:spPr>
          <a:xfrm>
            <a:off x="7162800" y="2870775"/>
            <a:ext cx="0" cy="8557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9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BD9C2EE-FE3B-412C-86F2-26E65F1EFE99}"/>
              </a:ext>
            </a:extLst>
          </p:cNvPr>
          <p:cNvSpPr txBox="1"/>
          <p:nvPr/>
        </p:nvSpPr>
        <p:spPr>
          <a:xfrm>
            <a:off x="4343400" y="3407691"/>
            <a:ext cx="3162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modifier + clothing item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D82617-2D14-9AFB-C5D3-4B5DE3C11E19}"/>
              </a:ext>
            </a:extLst>
          </p:cNvPr>
          <p:cNvSpPr txBox="1"/>
          <p:nvPr/>
        </p:nvSpPr>
        <p:spPr>
          <a:xfrm>
            <a:off x="934513" y="1793966"/>
            <a:ext cx="10322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navy scrubs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jacket made of denim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sweatpants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to be washed.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0C39B8A-B13D-BDA7-9BCC-C05CDC46E8FB}"/>
              </a:ext>
            </a:extLst>
          </p:cNvPr>
          <p:cNvCxnSpPr>
            <a:cxnSpLocks/>
            <a:endCxn id="2" idx="1"/>
          </p:cNvCxnSpPr>
          <p:nvPr/>
        </p:nvCxnSpPr>
        <p:spPr>
          <a:xfrm>
            <a:off x="2438400" y="2271019"/>
            <a:ext cx="1905000" cy="13675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501A52-C3AC-790C-F8F9-B73125128405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7506318" y="2271019"/>
            <a:ext cx="2475882" cy="13675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1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6D82617-2D14-9AFB-C5D3-4B5DE3C11E19}"/>
              </a:ext>
            </a:extLst>
          </p:cNvPr>
          <p:cNvSpPr txBox="1"/>
          <p:nvPr/>
        </p:nvSpPr>
        <p:spPr>
          <a:xfrm>
            <a:off x="934513" y="1793966"/>
            <a:ext cx="10322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navy scrubs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jacket made of denim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sweatpants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to be washed.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F304F58-B381-5967-0D0A-6A21EAED651E}"/>
              </a:ext>
            </a:extLst>
          </p:cNvPr>
          <p:cNvCxnSpPr>
            <a:cxnSpLocks/>
          </p:cNvCxnSpPr>
          <p:nvPr/>
        </p:nvCxnSpPr>
        <p:spPr>
          <a:xfrm>
            <a:off x="4419600" y="2362200"/>
            <a:ext cx="0" cy="12873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B50ECF5-F49F-58BA-23CF-1DA9073D0A1E}"/>
              </a:ext>
            </a:extLst>
          </p:cNvPr>
          <p:cNvSpPr txBox="1"/>
          <p:nvPr/>
        </p:nvSpPr>
        <p:spPr>
          <a:xfrm>
            <a:off x="934513" y="3649596"/>
            <a:ext cx="10322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navy scrubs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denim jacket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the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black sweatpants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to be washed.</a:t>
            </a:r>
          </a:p>
        </p:txBody>
      </p:sp>
    </p:spTree>
    <p:extLst>
      <p:ext uri="{BB962C8B-B14F-4D97-AF65-F5344CB8AC3E}">
        <p14:creationId xmlns:p14="http://schemas.microsoft.com/office/powerpoint/2010/main" val="12173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49E35BE-512D-90D1-D738-49B79B1E9104}"/>
              </a:ext>
            </a:extLst>
          </p:cNvPr>
          <p:cNvGrpSpPr/>
          <p:nvPr/>
        </p:nvGrpSpPr>
        <p:grpSpPr>
          <a:xfrm>
            <a:off x="2673291" y="1612192"/>
            <a:ext cx="6845412" cy="1623460"/>
            <a:chOff x="2673291" y="1612192"/>
            <a:chExt cx="6845412" cy="162346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45E59F5-0602-0A23-855E-80D3829CEFD6}"/>
                </a:ext>
              </a:extLst>
            </p:cNvPr>
            <p:cNvSpPr/>
            <p:nvPr/>
          </p:nvSpPr>
          <p:spPr>
            <a:xfrm>
              <a:off x="2673291" y="1617739"/>
              <a:ext cx="2080340" cy="1617913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Prepositional phrases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9048E0-3A56-BC5C-834C-49D15AB8D48C}"/>
                </a:ext>
              </a:extLst>
            </p:cNvPr>
            <p:cNvSpPr/>
            <p:nvPr/>
          </p:nvSpPr>
          <p:spPr>
            <a:xfrm>
              <a:off x="7438363" y="1612192"/>
              <a:ext cx="2080340" cy="1617913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Multiple   verbs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3AB7505-02AA-AC12-D036-51B34CD54A1A}"/>
                </a:ext>
              </a:extLst>
            </p:cNvPr>
            <p:cNvSpPr/>
            <p:nvPr/>
          </p:nvSpPr>
          <p:spPr>
            <a:xfrm>
              <a:off x="5055827" y="1612192"/>
              <a:ext cx="2080340" cy="1617913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Objects of prepositions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572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Parallel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B446183-736F-ED7F-042D-F51511E8BA5E}"/>
              </a:ext>
            </a:extLst>
          </p:cNvPr>
          <p:cNvSpPr txBox="1"/>
          <p:nvPr/>
        </p:nvSpPr>
        <p:spPr>
          <a:xfrm>
            <a:off x="934512" y="2890369"/>
            <a:ext cx="10322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water swept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 the river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the cliff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28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 the cavern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65BF95-7CDD-1FDA-9D1F-D3D9BCA37C96}"/>
              </a:ext>
            </a:extLst>
          </p:cNvPr>
          <p:cNvSpPr/>
          <p:nvPr/>
        </p:nvSpPr>
        <p:spPr>
          <a:xfrm>
            <a:off x="3128960" y="1633139"/>
            <a:ext cx="5934077" cy="76200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Prepositional phrases</a:t>
            </a:r>
          </a:p>
        </p:txBody>
      </p:sp>
    </p:spTree>
    <p:extLst>
      <p:ext uri="{BB962C8B-B14F-4D97-AF65-F5344CB8AC3E}">
        <p14:creationId xmlns:p14="http://schemas.microsoft.com/office/powerpoint/2010/main" val="286859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279</Words>
  <Application>Microsoft Office PowerPoint</Application>
  <PresentationFormat>Widescreen</PresentationFormat>
  <Paragraphs>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12</cp:revision>
  <dcterms:created xsi:type="dcterms:W3CDTF">2015-07-15T02:37:00Z</dcterms:created>
  <dcterms:modified xsi:type="dcterms:W3CDTF">2023-04-12T18:02:43Z</dcterms:modified>
</cp:coreProperties>
</file>