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sldIdLst>
    <p:sldId id="293" r:id="rId3"/>
    <p:sldId id="351" r:id="rId4"/>
    <p:sldId id="259" r:id="rId5"/>
    <p:sldId id="368" r:id="rId6"/>
    <p:sldId id="367" r:id="rId7"/>
    <p:sldId id="369" r:id="rId8"/>
    <p:sldId id="370" r:id="rId9"/>
    <p:sldId id="365" r:id="rId10"/>
    <p:sldId id="371" r:id="rId11"/>
    <p:sldId id="366" r:id="rId12"/>
    <p:sldId id="373" r:id="rId13"/>
    <p:sldId id="372" r:id="rId14"/>
    <p:sldId id="374" r:id="rId15"/>
    <p:sldId id="375" r:id="rId16"/>
    <p:sldId id="376" r:id="rId17"/>
    <p:sldId id="377" r:id="rId18"/>
    <p:sldId id="35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F2E2D2"/>
    <a:srgbClr val="C7D4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37" autoAdjust="0"/>
    <p:restoredTop sz="90405" autoAdjust="0"/>
  </p:normalViewPr>
  <p:slideViewPr>
    <p:cSldViewPr>
      <p:cViewPr varScale="1">
        <p:scale>
          <a:sx n="81" d="100"/>
          <a:sy n="81" d="100"/>
        </p:scale>
        <p:origin x="885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62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489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51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53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70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40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366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9155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0041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3560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573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7157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902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53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360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006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37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937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83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3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74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471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17A7-A2E6-4886-A715-31D5D8462063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4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525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81425" y="2618119"/>
            <a:ext cx="46291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Coordination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Combining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2ECC479-7FFB-BFB5-B0D1-0060EEA438F3}"/>
              </a:ext>
            </a:extLst>
          </p:cNvPr>
          <p:cNvSpPr txBox="1"/>
          <p:nvPr/>
        </p:nvSpPr>
        <p:spPr>
          <a:xfrm>
            <a:off x="2421851" y="2720603"/>
            <a:ext cx="73482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I’m craving potato chips</a:t>
            </a:r>
            <a:r>
              <a:rPr lang="en-US" sz="2800" b="1" dirty="0">
                <a:solidFill>
                  <a:schemeClr val="bg1"/>
                </a:solidFill>
                <a:highlight>
                  <a:srgbClr val="314C57"/>
                </a:highlight>
              </a:rPr>
              <a:t>;</a:t>
            </a:r>
            <a:r>
              <a:rPr lang="en-US" sz="2800" dirty="0"/>
              <a:t> I’ll buy some after work.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383C207-51F7-98D7-E921-B267E5D326C9}"/>
              </a:ext>
            </a:extLst>
          </p:cNvPr>
          <p:cNvSpPr/>
          <p:nvPr/>
        </p:nvSpPr>
        <p:spPr>
          <a:xfrm>
            <a:off x="3571874" y="1472056"/>
            <a:ext cx="5048250" cy="914400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Semicolon: obvious connection</a:t>
            </a:r>
          </a:p>
        </p:txBody>
      </p:sp>
    </p:spTree>
    <p:extLst>
      <p:ext uri="{BB962C8B-B14F-4D97-AF65-F5344CB8AC3E}">
        <p14:creationId xmlns:p14="http://schemas.microsoft.com/office/powerpoint/2010/main" val="3563261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Combining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2ECC479-7FFB-BFB5-B0D1-0060EEA438F3}"/>
              </a:ext>
            </a:extLst>
          </p:cNvPr>
          <p:cNvSpPr txBox="1"/>
          <p:nvPr/>
        </p:nvSpPr>
        <p:spPr>
          <a:xfrm>
            <a:off x="3180617" y="2720603"/>
            <a:ext cx="58307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I was tired</a:t>
            </a:r>
            <a:r>
              <a:rPr lang="en-US" sz="2800" b="1" dirty="0">
                <a:solidFill>
                  <a:schemeClr val="bg1"/>
                </a:solidFill>
                <a:highlight>
                  <a:srgbClr val="314C57"/>
                </a:highlight>
              </a:rPr>
              <a:t>;</a:t>
            </a:r>
            <a:r>
              <a:rPr lang="en-US" sz="2800" dirty="0"/>
              <a:t> I got up and ran five miles.</a:t>
            </a:r>
          </a:p>
        </p:txBody>
      </p:sp>
    </p:spTree>
    <p:extLst>
      <p:ext uri="{BB962C8B-B14F-4D97-AF65-F5344CB8AC3E}">
        <p14:creationId xmlns:p14="http://schemas.microsoft.com/office/powerpoint/2010/main" val="4055531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Combining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2ECC479-7FFB-BFB5-B0D1-0060EEA438F3}"/>
              </a:ext>
            </a:extLst>
          </p:cNvPr>
          <p:cNvSpPr txBox="1"/>
          <p:nvPr/>
        </p:nvSpPr>
        <p:spPr>
          <a:xfrm>
            <a:off x="3180617" y="2720603"/>
            <a:ext cx="58307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strike="sngStrike" dirty="0"/>
              <a:t>I was tired</a:t>
            </a:r>
            <a:r>
              <a:rPr lang="en-US" sz="2800" b="1" strike="sngStrike" dirty="0">
                <a:solidFill>
                  <a:schemeClr val="bg1"/>
                </a:solidFill>
                <a:highlight>
                  <a:srgbClr val="314C57"/>
                </a:highlight>
              </a:rPr>
              <a:t>;</a:t>
            </a:r>
            <a:r>
              <a:rPr lang="en-US" sz="2800" strike="sngStrike" dirty="0"/>
              <a:t> I got up and ran five miles.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4D915AD-E8C1-7AF0-E4FD-26326214EFE1}"/>
              </a:ext>
            </a:extLst>
          </p:cNvPr>
          <p:cNvSpPr/>
          <p:nvPr/>
        </p:nvSpPr>
        <p:spPr>
          <a:xfrm>
            <a:off x="3571874" y="1472056"/>
            <a:ext cx="5048250" cy="914400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Conjunction: extra clarification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D13998-E7CC-B893-F02C-D1E55BCB9416}"/>
              </a:ext>
            </a:extLst>
          </p:cNvPr>
          <p:cNvSpPr txBox="1"/>
          <p:nvPr/>
        </p:nvSpPr>
        <p:spPr>
          <a:xfrm>
            <a:off x="2166941" y="3577970"/>
            <a:ext cx="78581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I was tired</a:t>
            </a:r>
            <a:r>
              <a:rPr lang="en-US" sz="2800" b="1" dirty="0">
                <a:solidFill>
                  <a:schemeClr val="bg1"/>
                </a:solidFill>
                <a:highlight>
                  <a:srgbClr val="314C57"/>
                </a:highlight>
              </a:rPr>
              <a:t>; nevertheless, </a:t>
            </a:r>
            <a:r>
              <a:rPr lang="en-US" sz="2800" dirty="0"/>
              <a:t>I got up and ran five miles.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8E65B4-5DD1-33E7-E95B-36DA79BFC1F4}"/>
              </a:ext>
            </a:extLst>
          </p:cNvPr>
          <p:cNvSpPr txBox="1"/>
          <p:nvPr/>
        </p:nvSpPr>
        <p:spPr>
          <a:xfrm>
            <a:off x="2892076" y="4435337"/>
            <a:ext cx="64078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I was tired</a:t>
            </a:r>
            <a:r>
              <a:rPr lang="en-US" sz="2800" b="1" dirty="0">
                <a:solidFill>
                  <a:schemeClr val="bg1"/>
                </a:solidFill>
                <a:highlight>
                  <a:srgbClr val="314C57"/>
                </a:highlight>
              </a:rPr>
              <a:t>, but </a:t>
            </a:r>
            <a:r>
              <a:rPr lang="en-US" sz="2800" dirty="0"/>
              <a:t>I got up and ran five miles.</a:t>
            </a:r>
          </a:p>
        </p:txBody>
      </p:sp>
    </p:spTree>
    <p:extLst>
      <p:ext uri="{BB962C8B-B14F-4D97-AF65-F5344CB8AC3E}">
        <p14:creationId xmlns:p14="http://schemas.microsoft.com/office/powerpoint/2010/main" val="2134344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Using Strong Conjunctions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143D589-A16E-71A8-7344-E25771F10198}"/>
              </a:ext>
            </a:extLst>
          </p:cNvPr>
          <p:cNvGrpSpPr/>
          <p:nvPr/>
        </p:nvGrpSpPr>
        <p:grpSpPr>
          <a:xfrm>
            <a:off x="1482026" y="2168367"/>
            <a:ext cx="9227948" cy="3514053"/>
            <a:chOff x="1482026" y="1591437"/>
            <a:chExt cx="9227948" cy="351405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F119C91-1BC3-DB4A-3F6C-C1728E848A11}"/>
                </a:ext>
              </a:extLst>
            </p:cNvPr>
            <p:cNvSpPr/>
            <p:nvPr/>
          </p:nvSpPr>
          <p:spPr>
            <a:xfrm>
              <a:off x="1482026" y="1596985"/>
              <a:ext cx="2080340" cy="1617913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for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C8750D3-11DF-EB47-DF77-EE6C7CDF4364}"/>
                </a:ext>
              </a:extLst>
            </p:cNvPr>
            <p:cNvSpPr/>
            <p:nvPr/>
          </p:nvSpPr>
          <p:spPr>
            <a:xfrm>
              <a:off x="6247098" y="1591438"/>
              <a:ext cx="2080340" cy="1617913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nor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1394337-A572-450C-70FD-74C950389923}"/>
                </a:ext>
              </a:extLst>
            </p:cNvPr>
            <p:cNvSpPr/>
            <p:nvPr/>
          </p:nvSpPr>
          <p:spPr>
            <a:xfrm>
              <a:off x="8629634" y="1591437"/>
              <a:ext cx="2080340" cy="1617913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but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00CDFA2-7166-4249-8772-A3D13E3DB107}"/>
                </a:ext>
              </a:extLst>
            </p:cNvPr>
            <p:cNvSpPr/>
            <p:nvPr/>
          </p:nvSpPr>
          <p:spPr>
            <a:xfrm>
              <a:off x="3864562" y="1591438"/>
              <a:ext cx="2080340" cy="1617913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and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E433A51-C654-4A49-7DAA-1C02C4249F64}"/>
                </a:ext>
              </a:extLst>
            </p:cNvPr>
            <p:cNvSpPr/>
            <p:nvPr/>
          </p:nvSpPr>
          <p:spPr>
            <a:xfrm>
              <a:off x="2689564" y="3487577"/>
              <a:ext cx="2080340" cy="1617913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or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DCF8EC2-0DB8-8A53-C156-B0EF188FB178}"/>
                </a:ext>
              </a:extLst>
            </p:cNvPr>
            <p:cNvSpPr/>
            <p:nvPr/>
          </p:nvSpPr>
          <p:spPr>
            <a:xfrm>
              <a:off x="5055830" y="3487577"/>
              <a:ext cx="2080340" cy="1617913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yet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AE9E64B-A9E8-0373-4E98-8215AFA65350}"/>
                </a:ext>
              </a:extLst>
            </p:cNvPr>
            <p:cNvSpPr/>
            <p:nvPr/>
          </p:nvSpPr>
          <p:spPr>
            <a:xfrm>
              <a:off x="7422096" y="3487577"/>
              <a:ext cx="2080340" cy="1617913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so</a:t>
              </a: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689B387C-76E9-D169-40A5-668D206BF73A}"/>
              </a:ext>
            </a:extLst>
          </p:cNvPr>
          <p:cNvSpPr txBox="1"/>
          <p:nvPr/>
        </p:nvSpPr>
        <p:spPr>
          <a:xfrm>
            <a:off x="4051113" y="1410588"/>
            <a:ext cx="40897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Coordinating conjunctions</a:t>
            </a:r>
          </a:p>
        </p:txBody>
      </p:sp>
    </p:spTree>
    <p:extLst>
      <p:ext uri="{BB962C8B-B14F-4D97-AF65-F5344CB8AC3E}">
        <p14:creationId xmlns:p14="http://schemas.microsoft.com/office/powerpoint/2010/main" val="1048510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Using Strong Conjunctions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13B4DD0A-1B4A-7541-0F0B-2EBE868DE3C7}"/>
              </a:ext>
            </a:extLst>
          </p:cNvPr>
          <p:cNvGrpSpPr/>
          <p:nvPr/>
        </p:nvGrpSpPr>
        <p:grpSpPr>
          <a:xfrm>
            <a:off x="2590800" y="1600200"/>
            <a:ext cx="5924766" cy="822960"/>
            <a:chOff x="2209800" y="1662395"/>
            <a:chExt cx="5924766" cy="822960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87EC1E1-CE40-378D-1165-D2886381901B}"/>
                </a:ext>
              </a:extLst>
            </p:cNvPr>
            <p:cNvSpPr txBox="1"/>
            <p:nvPr/>
          </p:nvSpPr>
          <p:spPr>
            <a:xfrm>
              <a:off x="4291270" y="1812265"/>
              <a:ext cx="384329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cause, reason, “because”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E9B2396-1EFD-67F1-0251-99987CB36D9C}"/>
                </a:ext>
              </a:extLst>
            </p:cNvPr>
            <p:cNvSpPr/>
            <p:nvPr/>
          </p:nvSpPr>
          <p:spPr>
            <a:xfrm>
              <a:off x="2209800" y="1662395"/>
              <a:ext cx="1828800" cy="822960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for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FB300D7C-D80F-2597-BB6F-9A9AC12986CC}"/>
              </a:ext>
            </a:extLst>
          </p:cNvPr>
          <p:cNvGrpSpPr/>
          <p:nvPr/>
        </p:nvGrpSpPr>
        <p:grpSpPr>
          <a:xfrm>
            <a:off x="2599362" y="2743200"/>
            <a:ext cx="6617327" cy="822960"/>
            <a:chOff x="2209800" y="1662395"/>
            <a:chExt cx="6617327" cy="822960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7D7E745-8A9B-ED89-CB66-8B4D14F647E2}"/>
                </a:ext>
              </a:extLst>
            </p:cNvPr>
            <p:cNvSpPr txBox="1"/>
            <p:nvPr/>
          </p:nvSpPr>
          <p:spPr>
            <a:xfrm>
              <a:off x="4291270" y="1812265"/>
              <a:ext cx="45358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additional information, “also”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F05929C-CC06-29B4-94C9-F43F19926962}"/>
                </a:ext>
              </a:extLst>
            </p:cNvPr>
            <p:cNvSpPr/>
            <p:nvPr/>
          </p:nvSpPr>
          <p:spPr>
            <a:xfrm>
              <a:off x="2209800" y="1662395"/>
              <a:ext cx="1828800" cy="822960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and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AEB6EB9-A66B-77D0-3C02-CF907F100102}"/>
              </a:ext>
            </a:extLst>
          </p:cNvPr>
          <p:cNvGrpSpPr/>
          <p:nvPr/>
        </p:nvGrpSpPr>
        <p:grpSpPr>
          <a:xfrm>
            <a:off x="2599362" y="3886200"/>
            <a:ext cx="8404939" cy="822960"/>
            <a:chOff x="2209800" y="1670014"/>
            <a:chExt cx="8404939" cy="822960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1D9E909-8FBC-3C2D-BAAE-4965199DBC9C}"/>
                </a:ext>
              </a:extLst>
            </p:cNvPr>
            <p:cNvSpPr txBox="1"/>
            <p:nvPr/>
          </p:nvSpPr>
          <p:spPr>
            <a:xfrm>
              <a:off x="4281852" y="1819884"/>
              <a:ext cx="633288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additional </a:t>
              </a:r>
              <a:r>
                <a:rPr lang="en-US" sz="2800" i="1" dirty="0"/>
                <a:t>negative</a:t>
              </a:r>
              <a:r>
                <a:rPr lang="en-US" sz="2800" dirty="0"/>
                <a:t> information, “neither”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30F002E-E9B3-BF2E-73A8-00B5732F3499}"/>
                </a:ext>
              </a:extLst>
            </p:cNvPr>
            <p:cNvSpPr/>
            <p:nvPr/>
          </p:nvSpPr>
          <p:spPr>
            <a:xfrm>
              <a:off x="2209800" y="1670014"/>
              <a:ext cx="1828800" cy="822960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nor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5100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Using Strong Conjunctions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13B4DD0A-1B4A-7541-0F0B-2EBE868DE3C7}"/>
              </a:ext>
            </a:extLst>
          </p:cNvPr>
          <p:cNvGrpSpPr/>
          <p:nvPr/>
        </p:nvGrpSpPr>
        <p:grpSpPr>
          <a:xfrm>
            <a:off x="3489131" y="1600200"/>
            <a:ext cx="5213738" cy="822960"/>
            <a:chOff x="2209800" y="1662395"/>
            <a:chExt cx="5213738" cy="822960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87EC1E1-CE40-378D-1165-D2886381901B}"/>
                </a:ext>
              </a:extLst>
            </p:cNvPr>
            <p:cNvSpPr txBox="1"/>
            <p:nvPr/>
          </p:nvSpPr>
          <p:spPr>
            <a:xfrm>
              <a:off x="4291270" y="1812265"/>
              <a:ext cx="31322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contrast, “however”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E9B2396-1EFD-67F1-0251-99987CB36D9C}"/>
                </a:ext>
              </a:extLst>
            </p:cNvPr>
            <p:cNvSpPr/>
            <p:nvPr/>
          </p:nvSpPr>
          <p:spPr>
            <a:xfrm>
              <a:off x="2209800" y="1662395"/>
              <a:ext cx="1828800" cy="822960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but/yet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FB300D7C-D80F-2597-BB6F-9A9AC12986CC}"/>
              </a:ext>
            </a:extLst>
          </p:cNvPr>
          <p:cNvGrpSpPr/>
          <p:nvPr/>
        </p:nvGrpSpPr>
        <p:grpSpPr>
          <a:xfrm>
            <a:off x="3497693" y="2743200"/>
            <a:ext cx="5495610" cy="822960"/>
            <a:chOff x="2209800" y="1662395"/>
            <a:chExt cx="5495610" cy="822960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7D7E745-8A9B-ED89-CB66-8B4D14F647E2}"/>
                </a:ext>
              </a:extLst>
            </p:cNvPr>
            <p:cNvSpPr txBox="1"/>
            <p:nvPr/>
          </p:nvSpPr>
          <p:spPr>
            <a:xfrm>
              <a:off x="4291270" y="1812265"/>
              <a:ext cx="341414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choice, “alternatively”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F05929C-CC06-29B4-94C9-F43F19926962}"/>
                </a:ext>
              </a:extLst>
            </p:cNvPr>
            <p:cNvSpPr/>
            <p:nvPr/>
          </p:nvSpPr>
          <p:spPr>
            <a:xfrm>
              <a:off x="2209800" y="1662395"/>
              <a:ext cx="1828800" cy="822960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or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AEB6EB9-A66B-77D0-3C02-CF907F100102}"/>
              </a:ext>
            </a:extLst>
          </p:cNvPr>
          <p:cNvGrpSpPr/>
          <p:nvPr/>
        </p:nvGrpSpPr>
        <p:grpSpPr>
          <a:xfrm>
            <a:off x="3497693" y="3886200"/>
            <a:ext cx="5042096" cy="822960"/>
            <a:chOff x="2209800" y="1670014"/>
            <a:chExt cx="5042096" cy="822960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1D9E909-8FBC-3C2D-BAAE-4965199DBC9C}"/>
                </a:ext>
              </a:extLst>
            </p:cNvPr>
            <p:cNvSpPr txBox="1"/>
            <p:nvPr/>
          </p:nvSpPr>
          <p:spPr>
            <a:xfrm>
              <a:off x="4281852" y="1819884"/>
              <a:ext cx="29700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effect, “as a result”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30F002E-E9B3-BF2E-73A8-00B5732F3499}"/>
                </a:ext>
              </a:extLst>
            </p:cNvPr>
            <p:cNvSpPr/>
            <p:nvPr/>
          </p:nvSpPr>
          <p:spPr>
            <a:xfrm>
              <a:off x="2209800" y="1670014"/>
              <a:ext cx="1828800" cy="822960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so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305634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Using Strong Conjunctions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689B387C-76E9-D169-40A5-668D206BF73A}"/>
              </a:ext>
            </a:extLst>
          </p:cNvPr>
          <p:cNvSpPr txBox="1"/>
          <p:nvPr/>
        </p:nvSpPr>
        <p:spPr>
          <a:xfrm>
            <a:off x="2438400" y="2951946"/>
            <a:ext cx="2108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Conjunctive adverbs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E2F2AEA-9BAB-504D-3386-673873F02349}"/>
              </a:ext>
            </a:extLst>
          </p:cNvPr>
          <p:cNvGrpSpPr/>
          <p:nvPr/>
        </p:nvGrpSpPr>
        <p:grpSpPr>
          <a:xfrm>
            <a:off x="5334000" y="1468984"/>
            <a:ext cx="3941064" cy="1279329"/>
            <a:chOff x="2209800" y="4618096"/>
            <a:chExt cx="3941064" cy="1279329"/>
          </a:xfrm>
        </p:grpSpPr>
        <p:sp>
          <p:nvSpPr>
            <p:cNvPr id="27" name="Rounded Rectangle 19">
              <a:extLst>
                <a:ext uri="{FF2B5EF4-FFF2-40B4-BE49-F238E27FC236}">
                  <a16:creationId xmlns:a16="http://schemas.microsoft.com/office/drawing/2014/main" id="{94861270-D70E-CFB2-0041-BF3BFF62E087}"/>
                </a:ext>
              </a:extLst>
            </p:cNvPr>
            <p:cNvSpPr/>
            <p:nvPr/>
          </p:nvSpPr>
          <p:spPr>
            <a:xfrm>
              <a:off x="2209800" y="4618096"/>
              <a:ext cx="3941064" cy="1279329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>
                  <a:solidFill>
                    <a:srgbClr val="314C57"/>
                  </a:solidFill>
                </a:rPr>
                <a:t>Order</a:t>
              </a:r>
              <a:endParaRPr lang="en-US" sz="2400" b="1" dirty="0">
                <a:solidFill>
                  <a:srgbClr val="314C57"/>
                </a:solidFill>
              </a:endParaRPr>
            </a:p>
          </p:txBody>
        </p:sp>
        <p:sp>
          <p:nvSpPr>
            <p:cNvPr id="28" name="Rounded Rectangle 18">
              <a:extLst>
                <a:ext uri="{FF2B5EF4-FFF2-40B4-BE49-F238E27FC236}">
                  <a16:creationId xmlns:a16="http://schemas.microsoft.com/office/drawing/2014/main" id="{0C527CF3-8F5A-3CCB-FBC7-BE0B3AF99178}"/>
                </a:ext>
              </a:extLst>
            </p:cNvPr>
            <p:cNvSpPr/>
            <p:nvPr/>
          </p:nvSpPr>
          <p:spPr>
            <a:xfrm>
              <a:off x="4335550" y="4758928"/>
              <a:ext cx="1638654" cy="416987"/>
            </a:xfrm>
            <a:prstGeom prst="round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finally</a:t>
              </a:r>
            </a:p>
          </p:txBody>
        </p:sp>
        <p:sp>
          <p:nvSpPr>
            <p:cNvPr id="31" name="Rounded Rectangle 18">
              <a:extLst>
                <a:ext uri="{FF2B5EF4-FFF2-40B4-BE49-F238E27FC236}">
                  <a16:creationId xmlns:a16="http://schemas.microsoft.com/office/drawing/2014/main" id="{FDB91B2F-FC0C-ADFF-5CD8-F45EEB41569D}"/>
                </a:ext>
              </a:extLst>
            </p:cNvPr>
            <p:cNvSpPr/>
            <p:nvPr/>
          </p:nvSpPr>
          <p:spPr>
            <a:xfrm>
              <a:off x="4335550" y="5284511"/>
              <a:ext cx="1638654" cy="416987"/>
            </a:xfrm>
            <a:prstGeom prst="round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then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88CD0BD0-5D9B-2D11-3B8E-11D89E23DBCC}"/>
              </a:ext>
            </a:extLst>
          </p:cNvPr>
          <p:cNvGrpSpPr/>
          <p:nvPr/>
        </p:nvGrpSpPr>
        <p:grpSpPr>
          <a:xfrm>
            <a:off x="5334000" y="2933407"/>
            <a:ext cx="3941064" cy="1280160"/>
            <a:chOff x="2315469" y="5257761"/>
            <a:chExt cx="3941064" cy="1280160"/>
          </a:xfrm>
        </p:grpSpPr>
        <p:sp>
          <p:nvSpPr>
            <p:cNvPr id="23" name="Rounded Rectangle 29">
              <a:extLst>
                <a:ext uri="{FF2B5EF4-FFF2-40B4-BE49-F238E27FC236}">
                  <a16:creationId xmlns:a16="http://schemas.microsoft.com/office/drawing/2014/main" id="{AC32CF7C-5F7B-D353-B55D-01F629133745}"/>
                </a:ext>
              </a:extLst>
            </p:cNvPr>
            <p:cNvSpPr/>
            <p:nvPr/>
          </p:nvSpPr>
          <p:spPr>
            <a:xfrm>
              <a:off x="2315469" y="5257761"/>
              <a:ext cx="3941064" cy="128016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>
                  <a:solidFill>
                    <a:srgbClr val="314C57"/>
                  </a:solidFill>
                </a:rPr>
                <a:t>Contrast</a:t>
              </a:r>
              <a:endParaRPr lang="en-US" sz="2400" b="1" dirty="0">
                <a:solidFill>
                  <a:srgbClr val="314C57"/>
                </a:solidFill>
              </a:endParaRPr>
            </a:p>
          </p:txBody>
        </p:sp>
        <p:sp>
          <p:nvSpPr>
            <p:cNvPr id="24" name="Rounded Rectangle 30">
              <a:extLst>
                <a:ext uri="{FF2B5EF4-FFF2-40B4-BE49-F238E27FC236}">
                  <a16:creationId xmlns:a16="http://schemas.microsoft.com/office/drawing/2014/main" id="{AE24C62B-DAA2-7054-338B-4A95D1F6BC17}"/>
                </a:ext>
              </a:extLst>
            </p:cNvPr>
            <p:cNvSpPr/>
            <p:nvPr/>
          </p:nvSpPr>
          <p:spPr>
            <a:xfrm>
              <a:off x="4445902" y="5434525"/>
              <a:ext cx="1638654" cy="416987"/>
            </a:xfrm>
            <a:prstGeom prst="round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however</a:t>
              </a:r>
            </a:p>
          </p:txBody>
        </p:sp>
        <p:sp>
          <p:nvSpPr>
            <p:cNvPr id="32" name="Rounded Rectangle 30">
              <a:extLst>
                <a:ext uri="{FF2B5EF4-FFF2-40B4-BE49-F238E27FC236}">
                  <a16:creationId xmlns:a16="http://schemas.microsoft.com/office/drawing/2014/main" id="{AA10C1A0-C199-C8C5-6B8F-8EE9DE5C8899}"/>
                </a:ext>
              </a:extLst>
            </p:cNvPr>
            <p:cNvSpPr/>
            <p:nvPr/>
          </p:nvSpPr>
          <p:spPr>
            <a:xfrm>
              <a:off x="4445902" y="5962398"/>
              <a:ext cx="1638654" cy="416987"/>
            </a:xfrm>
            <a:prstGeom prst="round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instead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1003B48-93C5-A8CC-938B-B2FE66D041B4}"/>
              </a:ext>
            </a:extLst>
          </p:cNvPr>
          <p:cNvGrpSpPr/>
          <p:nvPr/>
        </p:nvGrpSpPr>
        <p:grpSpPr>
          <a:xfrm>
            <a:off x="5341252" y="4385756"/>
            <a:ext cx="3936381" cy="1279328"/>
            <a:chOff x="2209800" y="3133472"/>
            <a:chExt cx="3936381" cy="1279328"/>
          </a:xfrm>
        </p:grpSpPr>
        <p:sp>
          <p:nvSpPr>
            <p:cNvPr id="20" name="Rounded Rectangle 31">
              <a:extLst>
                <a:ext uri="{FF2B5EF4-FFF2-40B4-BE49-F238E27FC236}">
                  <a16:creationId xmlns:a16="http://schemas.microsoft.com/office/drawing/2014/main" id="{32034069-351C-2275-4162-BA85264AF6AB}"/>
                </a:ext>
              </a:extLst>
            </p:cNvPr>
            <p:cNvSpPr/>
            <p:nvPr/>
          </p:nvSpPr>
          <p:spPr>
            <a:xfrm>
              <a:off x="2209800" y="3133472"/>
              <a:ext cx="3936381" cy="1279328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>
                  <a:solidFill>
                    <a:srgbClr val="314C57"/>
                  </a:solidFill>
                </a:rPr>
                <a:t>Comparison</a:t>
              </a:r>
              <a:endParaRPr lang="en-US" sz="2400" b="1" dirty="0">
                <a:solidFill>
                  <a:srgbClr val="314C57"/>
                </a:solidFill>
              </a:endParaRPr>
            </a:p>
          </p:txBody>
        </p:sp>
        <p:sp>
          <p:nvSpPr>
            <p:cNvPr id="21" name="Rounded Rectangle 32">
              <a:extLst>
                <a:ext uri="{FF2B5EF4-FFF2-40B4-BE49-F238E27FC236}">
                  <a16:creationId xmlns:a16="http://schemas.microsoft.com/office/drawing/2014/main" id="{A4EE090F-4B45-03D4-C7E2-2D0CA9F8AD5C}"/>
                </a:ext>
              </a:extLst>
            </p:cNvPr>
            <p:cNvSpPr/>
            <p:nvPr/>
          </p:nvSpPr>
          <p:spPr>
            <a:xfrm>
              <a:off x="4335550" y="3317232"/>
              <a:ext cx="1638654" cy="416987"/>
            </a:xfrm>
            <a:prstGeom prst="round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indeed</a:t>
              </a:r>
            </a:p>
          </p:txBody>
        </p:sp>
        <p:sp>
          <p:nvSpPr>
            <p:cNvPr id="33" name="Rounded Rectangle 32">
              <a:extLst>
                <a:ext uri="{FF2B5EF4-FFF2-40B4-BE49-F238E27FC236}">
                  <a16:creationId xmlns:a16="http://schemas.microsoft.com/office/drawing/2014/main" id="{880E3A97-6231-6B85-4EE5-6582029463D5}"/>
                </a:ext>
              </a:extLst>
            </p:cNvPr>
            <p:cNvSpPr/>
            <p:nvPr/>
          </p:nvSpPr>
          <p:spPr>
            <a:xfrm>
              <a:off x="4335550" y="3842638"/>
              <a:ext cx="1638654" cy="416987"/>
            </a:xfrm>
            <a:prstGeom prst="round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similarly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088911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797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Combining Sentences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Choosing a Coordination Method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Using Strong Conjunctions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Combining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D8289600-6247-0521-713D-D1D004AE3E17}"/>
              </a:ext>
            </a:extLst>
          </p:cNvPr>
          <p:cNvSpPr/>
          <p:nvPr/>
        </p:nvSpPr>
        <p:spPr>
          <a:xfrm>
            <a:off x="2066923" y="1524000"/>
            <a:ext cx="8058154" cy="1295400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chemeClr val="bg1"/>
                </a:solidFill>
              </a:rPr>
              <a:t>Coordination</a:t>
            </a:r>
            <a:r>
              <a:rPr lang="en-US" sz="2000" dirty="0">
                <a:solidFill>
                  <a:schemeClr val="bg1"/>
                </a:solidFill>
              </a:rPr>
              <a:t>: A method for combining similar ideas</a:t>
            </a:r>
          </a:p>
          <a:p>
            <a:pPr algn="ctr"/>
            <a:endParaRPr lang="en-US" sz="2000" dirty="0">
              <a:solidFill>
                <a:schemeClr val="bg1"/>
              </a:solidFill>
            </a:endParaRP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independent clause + independent clause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A25FD94-4F9C-DB48-7DE5-0D2892E42381}"/>
              </a:ext>
            </a:extLst>
          </p:cNvPr>
          <p:cNvGrpSpPr/>
          <p:nvPr/>
        </p:nvGrpSpPr>
        <p:grpSpPr>
          <a:xfrm>
            <a:off x="2133600" y="3124200"/>
            <a:ext cx="7924800" cy="2103120"/>
            <a:chOff x="2144987" y="1688391"/>
            <a:chExt cx="7924800" cy="2103120"/>
          </a:xfrm>
          <a:solidFill>
            <a:srgbClr val="314C57"/>
          </a:solidFill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4F6EDF4-B01D-78D7-B508-E69107FCA922}"/>
                </a:ext>
              </a:extLst>
            </p:cNvPr>
            <p:cNvSpPr/>
            <p:nvPr/>
          </p:nvSpPr>
          <p:spPr>
            <a:xfrm>
              <a:off x="2144987" y="1688391"/>
              <a:ext cx="2286000" cy="21031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Comma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+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coordinating conjunction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E6F3648-DC95-683B-44BA-15B0A8C0D94A}"/>
                </a:ext>
              </a:extLst>
            </p:cNvPr>
            <p:cNvSpPr/>
            <p:nvPr/>
          </p:nvSpPr>
          <p:spPr>
            <a:xfrm>
              <a:off x="7783787" y="1688391"/>
              <a:ext cx="2286000" cy="21031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Semicolon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+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conjunctive adverb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980945F-C49B-DDE9-340D-127571A98BDE}"/>
                </a:ext>
              </a:extLst>
            </p:cNvPr>
            <p:cNvSpPr/>
            <p:nvPr/>
          </p:nvSpPr>
          <p:spPr>
            <a:xfrm>
              <a:off x="4964387" y="1688391"/>
              <a:ext cx="2286000" cy="21031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Semicolon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9594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Combining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ADB429D-5A7A-6D84-6FCE-A36E55899FBF}"/>
              </a:ext>
            </a:extLst>
          </p:cNvPr>
          <p:cNvSpPr txBox="1"/>
          <p:nvPr/>
        </p:nvSpPr>
        <p:spPr>
          <a:xfrm>
            <a:off x="4061372" y="1390529"/>
            <a:ext cx="40692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The breadsticks were delicious.</a:t>
            </a:r>
          </a:p>
          <a:p>
            <a:pPr algn="ctr"/>
            <a:r>
              <a:rPr lang="en-US" sz="2400" dirty="0"/>
              <a:t>The pizza was even better.</a:t>
            </a:r>
          </a:p>
        </p:txBody>
      </p:sp>
    </p:spTree>
    <p:extLst>
      <p:ext uri="{BB962C8B-B14F-4D97-AF65-F5344CB8AC3E}">
        <p14:creationId xmlns:p14="http://schemas.microsoft.com/office/powerpoint/2010/main" val="1899371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Combining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ADB429D-5A7A-6D84-6FCE-A36E55899FBF}"/>
              </a:ext>
            </a:extLst>
          </p:cNvPr>
          <p:cNvSpPr txBox="1"/>
          <p:nvPr/>
        </p:nvSpPr>
        <p:spPr>
          <a:xfrm>
            <a:off x="4061372" y="1390529"/>
            <a:ext cx="40692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The breadsticks were delicious.</a:t>
            </a:r>
          </a:p>
          <a:p>
            <a:pPr algn="ctr"/>
            <a:r>
              <a:rPr lang="en-US" sz="2400" dirty="0"/>
              <a:t>The pizza was even better.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352C0A0-68D3-1C76-D5FF-3196BC295615}"/>
              </a:ext>
            </a:extLst>
          </p:cNvPr>
          <p:cNvGrpSpPr/>
          <p:nvPr/>
        </p:nvGrpSpPr>
        <p:grpSpPr>
          <a:xfrm>
            <a:off x="685800" y="2401505"/>
            <a:ext cx="10230059" cy="1200329"/>
            <a:chOff x="685800" y="2797091"/>
            <a:chExt cx="10230059" cy="1200329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C3BC8B4-CC01-3D43-1430-60AD0E39D080}"/>
                </a:ext>
              </a:extLst>
            </p:cNvPr>
            <p:cNvSpPr txBox="1"/>
            <p:nvPr/>
          </p:nvSpPr>
          <p:spPr>
            <a:xfrm>
              <a:off x="685800" y="2797091"/>
              <a:ext cx="21336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b="1" dirty="0"/>
                <a:t>Comma + coordinating conjunction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B205301E-C3B3-3F8F-7676-85A0037C6DE9}"/>
                </a:ext>
              </a:extLst>
            </p:cNvPr>
            <p:cNvSpPr txBox="1"/>
            <p:nvPr/>
          </p:nvSpPr>
          <p:spPr>
            <a:xfrm>
              <a:off x="3048000" y="3168299"/>
              <a:ext cx="78678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The breadsticks were delicious</a:t>
              </a:r>
              <a:r>
                <a:rPr lang="en-US" sz="2400" b="1" dirty="0">
                  <a:solidFill>
                    <a:schemeClr val="bg1"/>
                  </a:solidFill>
                  <a:highlight>
                    <a:srgbClr val="314C57"/>
                  </a:highlight>
                </a:rPr>
                <a:t>, but</a:t>
              </a:r>
              <a:r>
                <a:rPr lang="en-US" sz="2400" dirty="0"/>
                <a:t> the pizza was even better.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97760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Combining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ADB429D-5A7A-6D84-6FCE-A36E55899FBF}"/>
              </a:ext>
            </a:extLst>
          </p:cNvPr>
          <p:cNvSpPr txBox="1"/>
          <p:nvPr/>
        </p:nvSpPr>
        <p:spPr>
          <a:xfrm>
            <a:off x="4061372" y="1390529"/>
            <a:ext cx="40692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The breadsticks were delicious.</a:t>
            </a:r>
          </a:p>
          <a:p>
            <a:pPr algn="ctr"/>
            <a:r>
              <a:rPr lang="en-US" sz="2400" dirty="0"/>
              <a:t>The pizza was even better.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352C0A0-68D3-1C76-D5FF-3196BC295615}"/>
              </a:ext>
            </a:extLst>
          </p:cNvPr>
          <p:cNvGrpSpPr/>
          <p:nvPr/>
        </p:nvGrpSpPr>
        <p:grpSpPr>
          <a:xfrm>
            <a:off x="685800" y="2401505"/>
            <a:ext cx="10230059" cy="1200329"/>
            <a:chOff x="685800" y="2797091"/>
            <a:chExt cx="10230059" cy="1200329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C3BC8B4-CC01-3D43-1430-60AD0E39D080}"/>
                </a:ext>
              </a:extLst>
            </p:cNvPr>
            <p:cNvSpPr txBox="1"/>
            <p:nvPr/>
          </p:nvSpPr>
          <p:spPr>
            <a:xfrm>
              <a:off x="685800" y="2797091"/>
              <a:ext cx="21336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b="1" dirty="0"/>
                <a:t>Comma + coordinating conjunction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B205301E-C3B3-3F8F-7676-85A0037C6DE9}"/>
                </a:ext>
              </a:extLst>
            </p:cNvPr>
            <p:cNvSpPr txBox="1"/>
            <p:nvPr/>
          </p:nvSpPr>
          <p:spPr>
            <a:xfrm>
              <a:off x="3048000" y="3168299"/>
              <a:ext cx="78678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The breadsticks were delicious</a:t>
              </a:r>
              <a:r>
                <a:rPr lang="en-US" sz="2400" b="1" dirty="0">
                  <a:solidFill>
                    <a:schemeClr val="bg1"/>
                  </a:solidFill>
                  <a:highlight>
                    <a:srgbClr val="314C57"/>
                  </a:highlight>
                </a:rPr>
                <a:t>, but</a:t>
              </a:r>
              <a:r>
                <a:rPr lang="en-US" sz="2400" dirty="0"/>
                <a:t> the pizza was even better.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BFB9AAF4-BED5-44C9-AEC4-55578A25A84E}"/>
              </a:ext>
            </a:extLst>
          </p:cNvPr>
          <p:cNvGrpSpPr/>
          <p:nvPr/>
        </p:nvGrpSpPr>
        <p:grpSpPr>
          <a:xfrm>
            <a:off x="685800" y="3935068"/>
            <a:ext cx="9728319" cy="461665"/>
            <a:chOff x="685800" y="4394471"/>
            <a:chExt cx="9728319" cy="461665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C2000988-2A27-C2A7-B8AD-0966D9A7E820}"/>
                </a:ext>
              </a:extLst>
            </p:cNvPr>
            <p:cNvSpPr txBox="1"/>
            <p:nvPr/>
          </p:nvSpPr>
          <p:spPr>
            <a:xfrm>
              <a:off x="685800" y="4394471"/>
              <a:ext cx="2133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b="1" dirty="0"/>
                <a:t>Semicolon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79FF3C3-1A9C-F1BA-3652-A112B3B821CF}"/>
                </a:ext>
              </a:extLst>
            </p:cNvPr>
            <p:cNvSpPr txBox="1"/>
            <p:nvPr/>
          </p:nvSpPr>
          <p:spPr>
            <a:xfrm>
              <a:off x="3048000" y="4394471"/>
              <a:ext cx="73661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The breadsticks were delicious</a:t>
              </a:r>
              <a:r>
                <a:rPr lang="en-US" sz="2400" b="1" dirty="0">
                  <a:solidFill>
                    <a:schemeClr val="bg1"/>
                  </a:solidFill>
                  <a:highlight>
                    <a:srgbClr val="314C57"/>
                  </a:highlight>
                </a:rPr>
                <a:t>;</a:t>
              </a:r>
              <a:r>
                <a:rPr lang="en-US" sz="2400" dirty="0"/>
                <a:t> the pizza was even better.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6752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Combining Sentences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ADB429D-5A7A-6D84-6FCE-A36E55899FBF}"/>
              </a:ext>
            </a:extLst>
          </p:cNvPr>
          <p:cNvSpPr txBox="1"/>
          <p:nvPr/>
        </p:nvSpPr>
        <p:spPr>
          <a:xfrm>
            <a:off x="4061372" y="1390529"/>
            <a:ext cx="40692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The breadsticks were delicious.</a:t>
            </a:r>
          </a:p>
          <a:p>
            <a:pPr algn="ctr"/>
            <a:r>
              <a:rPr lang="en-US" sz="2400" dirty="0"/>
              <a:t>The pizza was even better.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352C0A0-68D3-1C76-D5FF-3196BC295615}"/>
              </a:ext>
            </a:extLst>
          </p:cNvPr>
          <p:cNvGrpSpPr/>
          <p:nvPr/>
        </p:nvGrpSpPr>
        <p:grpSpPr>
          <a:xfrm>
            <a:off x="685800" y="2401505"/>
            <a:ext cx="10230059" cy="1200329"/>
            <a:chOff x="685800" y="2797091"/>
            <a:chExt cx="10230059" cy="1200329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C3BC8B4-CC01-3D43-1430-60AD0E39D080}"/>
                </a:ext>
              </a:extLst>
            </p:cNvPr>
            <p:cNvSpPr txBox="1"/>
            <p:nvPr/>
          </p:nvSpPr>
          <p:spPr>
            <a:xfrm>
              <a:off x="685800" y="2797091"/>
              <a:ext cx="21336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b="1" dirty="0"/>
                <a:t>Comma + coordinating conjunction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B205301E-C3B3-3F8F-7676-85A0037C6DE9}"/>
                </a:ext>
              </a:extLst>
            </p:cNvPr>
            <p:cNvSpPr txBox="1"/>
            <p:nvPr/>
          </p:nvSpPr>
          <p:spPr>
            <a:xfrm>
              <a:off x="3048000" y="3168299"/>
              <a:ext cx="78678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The breadsticks were delicious</a:t>
              </a:r>
              <a:r>
                <a:rPr lang="en-US" sz="2400" b="1" dirty="0">
                  <a:solidFill>
                    <a:schemeClr val="bg1"/>
                  </a:solidFill>
                  <a:highlight>
                    <a:srgbClr val="314C57"/>
                  </a:highlight>
                </a:rPr>
                <a:t>, but</a:t>
              </a:r>
              <a:r>
                <a:rPr lang="en-US" sz="2400" dirty="0"/>
                <a:t> the pizza was even better.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BFB9AAF4-BED5-44C9-AEC4-55578A25A84E}"/>
              </a:ext>
            </a:extLst>
          </p:cNvPr>
          <p:cNvGrpSpPr/>
          <p:nvPr/>
        </p:nvGrpSpPr>
        <p:grpSpPr>
          <a:xfrm>
            <a:off x="685800" y="3935068"/>
            <a:ext cx="9728319" cy="461665"/>
            <a:chOff x="685800" y="4394471"/>
            <a:chExt cx="9728319" cy="461665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C2000988-2A27-C2A7-B8AD-0966D9A7E820}"/>
                </a:ext>
              </a:extLst>
            </p:cNvPr>
            <p:cNvSpPr txBox="1"/>
            <p:nvPr/>
          </p:nvSpPr>
          <p:spPr>
            <a:xfrm>
              <a:off x="685800" y="4394471"/>
              <a:ext cx="2133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b="1" dirty="0"/>
                <a:t>Semicolon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79FF3C3-1A9C-F1BA-3652-A112B3B821CF}"/>
                </a:ext>
              </a:extLst>
            </p:cNvPr>
            <p:cNvSpPr txBox="1"/>
            <p:nvPr/>
          </p:nvSpPr>
          <p:spPr>
            <a:xfrm>
              <a:off x="3048000" y="4394471"/>
              <a:ext cx="73661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The breadsticks were delicious</a:t>
              </a:r>
              <a:r>
                <a:rPr lang="en-US" sz="2400" b="1" dirty="0">
                  <a:solidFill>
                    <a:schemeClr val="bg1"/>
                  </a:solidFill>
                  <a:highlight>
                    <a:srgbClr val="314C57"/>
                  </a:highlight>
                </a:rPr>
                <a:t>;</a:t>
              </a:r>
              <a:r>
                <a:rPr lang="en-US" sz="2400" dirty="0"/>
                <a:t> the pizza was even better.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A862061-3A9E-9C2C-9505-10C0FB9A23D3}"/>
              </a:ext>
            </a:extLst>
          </p:cNvPr>
          <p:cNvGrpSpPr/>
          <p:nvPr/>
        </p:nvGrpSpPr>
        <p:grpSpPr>
          <a:xfrm>
            <a:off x="685800" y="4729967"/>
            <a:ext cx="10906229" cy="1200329"/>
            <a:chOff x="685800" y="4729967"/>
            <a:chExt cx="10906229" cy="1200329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01C113E-6A14-F650-FB62-EC1ED7B3C41E}"/>
                </a:ext>
              </a:extLst>
            </p:cNvPr>
            <p:cNvSpPr txBox="1"/>
            <p:nvPr/>
          </p:nvSpPr>
          <p:spPr>
            <a:xfrm>
              <a:off x="685800" y="4729967"/>
              <a:ext cx="21336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b="1" dirty="0"/>
                <a:t>Semicolon + conjunctive adverb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31FF71-2ED1-66EE-F53E-DB7DB20ADF0F}"/>
                </a:ext>
              </a:extLst>
            </p:cNvPr>
            <p:cNvSpPr txBox="1"/>
            <p:nvPr/>
          </p:nvSpPr>
          <p:spPr>
            <a:xfrm>
              <a:off x="3048000" y="5097423"/>
              <a:ext cx="85440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The breadsticks were delicious</a:t>
              </a:r>
              <a:r>
                <a:rPr lang="en-US" sz="2400" b="1" dirty="0">
                  <a:solidFill>
                    <a:schemeClr val="bg1"/>
                  </a:solidFill>
                  <a:highlight>
                    <a:srgbClr val="314C57"/>
                  </a:highlight>
                </a:rPr>
                <a:t>; however,</a:t>
              </a:r>
              <a:r>
                <a:rPr lang="en-US" sz="2400" dirty="0"/>
                <a:t> the pizza was even better.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3460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Choosing a Coordination Method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43BF315D-EF41-A57D-7640-4C0D30258ADA}"/>
              </a:ext>
            </a:extLst>
          </p:cNvPr>
          <p:cNvSpPr/>
          <p:nvPr/>
        </p:nvSpPr>
        <p:spPr>
          <a:xfrm>
            <a:off x="4248150" y="1483185"/>
            <a:ext cx="3695700" cy="914400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Closely related?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9830C6-1365-DE28-BC91-4F501E9E6FC9}"/>
              </a:ext>
            </a:extLst>
          </p:cNvPr>
          <p:cNvSpPr txBox="1"/>
          <p:nvPr/>
        </p:nvSpPr>
        <p:spPr>
          <a:xfrm>
            <a:off x="3102392" y="2951946"/>
            <a:ext cx="598721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I’m craving potato chips.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Gas prices are incredibly high right now.</a:t>
            </a:r>
          </a:p>
        </p:txBody>
      </p:sp>
    </p:spTree>
    <p:extLst>
      <p:ext uri="{BB962C8B-B14F-4D97-AF65-F5344CB8AC3E}">
        <p14:creationId xmlns:p14="http://schemas.microsoft.com/office/powerpoint/2010/main" val="1277423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Choosing a Coordination Method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43BF315D-EF41-A57D-7640-4C0D30258ADA}"/>
              </a:ext>
            </a:extLst>
          </p:cNvPr>
          <p:cNvSpPr/>
          <p:nvPr/>
        </p:nvSpPr>
        <p:spPr>
          <a:xfrm>
            <a:off x="4248150" y="1483185"/>
            <a:ext cx="3695700" cy="914400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Closely related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9830C6-1365-DE28-BC91-4F501E9E6FC9}"/>
              </a:ext>
            </a:extLst>
          </p:cNvPr>
          <p:cNvSpPr txBox="1"/>
          <p:nvPr/>
        </p:nvSpPr>
        <p:spPr>
          <a:xfrm>
            <a:off x="4227796" y="2951946"/>
            <a:ext cx="373640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I’m craving potato chips.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I’ll buy some after work.</a:t>
            </a:r>
          </a:p>
        </p:txBody>
      </p:sp>
    </p:spTree>
    <p:extLst>
      <p:ext uri="{BB962C8B-B14F-4D97-AF65-F5344CB8AC3E}">
        <p14:creationId xmlns:p14="http://schemas.microsoft.com/office/powerpoint/2010/main" val="1806650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371</Words>
  <Application>Microsoft Office PowerPoint</Application>
  <PresentationFormat>Widescreen</PresentationFormat>
  <Paragraphs>96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14</cp:revision>
  <dcterms:created xsi:type="dcterms:W3CDTF">2015-07-15T02:37:00Z</dcterms:created>
  <dcterms:modified xsi:type="dcterms:W3CDTF">2023-04-07T15:16:28Z</dcterms:modified>
</cp:coreProperties>
</file>