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FFFFCC"/>
    <a:srgbClr val="1F497D"/>
    <a:srgbClr val="00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4660"/>
  </p:normalViewPr>
  <p:slideViewPr>
    <p:cSldViewPr>
      <p:cViewPr varScale="1">
        <p:scale>
          <a:sx n="72" d="100"/>
          <a:sy n="72" d="100"/>
        </p:scale>
        <p:origin x="1698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10" Type="http://schemas.openxmlformats.org/officeDocument/2006/relationships/image" Target="../media/image23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11" Type="http://schemas.openxmlformats.org/officeDocument/2006/relationships/image" Target="../media/image34.wmf"/><Relationship Id="rId5" Type="http://schemas.openxmlformats.org/officeDocument/2006/relationships/image" Target="../media/image28.wmf"/><Relationship Id="rId10" Type="http://schemas.openxmlformats.org/officeDocument/2006/relationships/image" Target="../media/image33.wmf"/><Relationship Id="rId4" Type="http://schemas.openxmlformats.org/officeDocument/2006/relationships/image" Target="../media/image27.wmf"/><Relationship Id="rId9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11" Type="http://schemas.openxmlformats.org/officeDocument/2006/relationships/image" Target="../media/image45.wmf"/><Relationship Id="rId5" Type="http://schemas.openxmlformats.org/officeDocument/2006/relationships/image" Target="../media/image39.wmf"/><Relationship Id="rId10" Type="http://schemas.openxmlformats.org/officeDocument/2006/relationships/image" Target="../media/image44.wmf"/><Relationship Id="rId4" Type="http://schemas.openxmlformats.org/officeDocument/2006/relationships/image" Target="../media/image38.wmf"/><Relationship Id="rId9" Type="http://schemas.openxmlformats.org/officeDocument/2006/relationships/image" Target="../media/image4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1403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ECDC1-5693-44B3-B31A-43DA856BB04C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09FA5-3D83-4EEE-B4C8-5F97D0261F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71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1.wmf"/><Relationship Id="rId3" Type="http://schemas.openxmlformats.org/officeDocument/2006/relationships/oleObject" Target="../embeddings/oleObject3.bin"/><Relationship Id="rId21" Type="http://schemas.openxmlformats.org/officeDocument/2006/relationships/oleObject" Target="../embeddings/oleObject12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11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1.wmf"/><Relationship Id="rId3" Type="http://schemas.openxmlformats.org/officeDocument/2006/relationships/oleObject" Target="../embeddings/oleObject13.bin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wmf"/><Relationship Id="rId20" Type="http://schemas.openxmlformats.org/officeDocument/2006/relationships/image" Target="../media/image2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17.wmf"/><Relationship Id="rId19" Type="http://schemas.openxmlformats.org/officeDocument/2006/relationships/oleObject" Target="../embeddings/oleObject21.bin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Relationship Id="rId22" Type="http://schemas.openxmlformats.org/officeDocument/2006/relationships/image" Target="../media/image2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23.bin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20" Type="http://schemas.openxmlformats.org/officeDocument/2006/relationships/image" Target="../media/image3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24" Type="http://schemas.openxmlformats.org/officeDocument/2006/relationships/image" Target="../media/image34.wmf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23" Type="http://schemas.openxmlformats.org/officeDocument/2006/relationships/oleObject" Target="../embeddings/oleObject33.bin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Relationship Id="rId22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2.wmf"/><Relationship Id="rId3" Type="http://schemas.openxmlformats.org/officeDocument/2006/relationships/oleObject" Target="../embeddings/oleObject34.bin"/><Relationship Id="rId21" Type="http://schemas.openxmlformats.org/officeDocument/2006/relationships/oleObject" Target="../embeddings/oleObject43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9.wmf"/><Relationship Id="rId1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1.wmf"/><Relationship Id="rId20" Type="http://schemas.openxmlformats.org/officeDocument/2006/relationships/image" Target="../media/image43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8.bin"/><Relationship Id="rId24" Type="http://schemas.openxmlformats.org/officeDocument/2006/relationships/image" Target="../media/image45.wmf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23" Type="http://schemas.openxmlformats.org/officeDocument/2006/relationships/oleObject" Target="../embeddings/oleObject44.bin"/><Relationship Id="rId10" Type="http://schemas.openxmlformats.org/officeDocument/2006/relationships/image" Target="../media/image38.wmf"/><Relationship Id="rId19" Type="http://schemas.openxmlformats.org/officeDocument/2006/relationships/oleObject" Target="../embeddings/oleObject42.bin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0.wmf"/><Relationship Id="rId22" Type="http://schemas.openxmlformats.org/officeDocument/2006/relationships/image" Target="../media/image4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A.1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276600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Difference of Two Cubes and Sum of Two Cubes:</a:t>
            </a:r>
            <a:endParaRPr lang="en-US" b="1" i="1" dirty="0">
              <a:solidFill>
                <a:srgbClr val="1F497D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120900" y="4343400"/>
          <a:ext cx="490220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8" name="Equation" r:id="rId3" imgW="4902120" imgH="1409400" progId="Equation.DSMT4">
                  <p:embed/>
                </p:oleObj>
              </mc:Choice>
              <mc:Fallback>
                <p:oleObj name="Equation" r:id="rId3" imgW="4902120" imgH="14094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4343400"/>
                        <a:ext cx="4902200" cy="1409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Find the difference and sum of two cubes by multiplying.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Factor the difference and sum of two cubes.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Multiplying to Get the Difference and Sum of Two Cubes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Important Notes:</a:t>
            </a:r>
          </a:p>
          <a:p>
            <a:pPr marL="457200" indent="-457200"/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In each case, the middle terms drop out and only two terms are left.</a:t>
            </a:r>
          </a:p>
          <a:p>
            <a:pPr marL="457200" indent="-457200"/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The expressions in parentheses are </a:t>
            </a:r>
            <a:r>
              <a:rPr lang="en-US" b="1" dirty="0" smtClean="0">
                <a:solidFill>
                  <a:srgbClr val="000000"/>
                </a:solidFill>
              </a:rPr>
              <a:t>not</a:t>
            </a:r>
            <a:r>
              <a:rPr lang="en-US" dirty="0" smtClean="0">
                <a:solidFill>
                  <a:srgbClr val="000000"/>
                </a:solidFill>
              </a:rPr>
              <a:t> perfect square trinomials. These trinomials are </a:t>
            </a:r>
            <a:r>
              <a:rPr lang="en-US" b="1" dirty="0" smtClean="0">
                <a:solidFill>
                  <a:srgbClr val="000000"/>
                </a:solidFill>
              </a:rPr>
              <a:t>not</a:t>
            </a:r>
            <a:r>
              <a:rPr lang="en-US" dirty="0" smtClean="0">
                <a:solidFill>
                  <a:srgbClr val="000000"/>
                </a:solidFill>
              </a:rPr>
              <a:t> factorable.</a:t>
            </a:r>
          </a:p>
          <a:p>
            <a:pPr marL="457200" indent="-457200"/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The sign in the binomial agrees with the sign in the result.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Multiplying to Get the Difference and Sum of Two Cubes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pt-BR" b="1" dirty="0" smtClean="0">
                <a:solidFill>
                  <a:srgbClr val="000000"/>
                </a:solidFill>
              </a:rPr>
              <a:t>Difference of Two Cubes and Sum of Two Cubes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58800" y="1943100"/>
          <a:ext cx="7061200" cy="240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9" name="Equation" r:id="rId3" imgW="7061040" imgH="2400120" progId="Equation.DSMT4">
                  <p:embed/>
                </p:oleObj>
              </mc:Choice>
              <mc:Fallback>
                <p:oleObj name="Equation" r:id="rId3" imgW="7061040" imgH="24001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943100"/>
                        <a:ext cx="7061200" cy="240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Example 1: Difference of Two Cubes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</p:spPr>
        <p:txBody>
          <a:bodyPr>
            <a:spAutoFit/>
          </a:bodyPr>
          <a:lstStyle/>
          <a:p>
            <a:r>
              <a:rPr lang="en-US" dirty="0" smtClean="0"/>
              <a:t>Find each product.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Solutions: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30352" y="1968500"/>
          <a:ext cx="79502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2" name="Equation" r:id="rId3" imgW="7949880" imgH="1231560" progId="Equation.DSMT4">
                  <p:embed/>
                </p:oleObj>
              </mc:Choice>
              <mc:Fallback>
                <p:oleObj name="Equation" r:id="rId3" imgW="7949880" imgH="1231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68500"/>
                        <a:ext cx="79502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530352" y="4038600"/>
          <a:ext cx="3175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3" name="Equation" r:id="rId5" imgW="3174840" imgH="571320" progId="Equation.DSMT4">
                  <p:embed/>
                </p:oleObj>
              </mc:Choice>
              <mc:Fallback>
                <p:oleObj name="Equation" r:id="rId5" imgW="317484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038600"/>
                        <a:ext cx="3175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530352" y="4648200"/>
          <a:ext cx="3860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4" name="Equation" r:id="rId7" imgW="3860640" imgH="571320" progId="Equation.DSMT4">
                  <p:embed/>
                </p:oleObj>
              </mc:Choice>
              <mc:Fallback>
                <p:oleObj name="Equation" r:id="rId7" imgW="386064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648200"/>
                        <a:ext cx="3860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530352" y="5257800"/>
          <a:ext cx="4051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5" name="Equation" r:id="rId9" imgW="4051080" imgH="571320" progId="Equation.DSMT4">
                  <p:embed/>
                </p:oleObj>
              </mc:Choice>
              <mc:Fallback>
                <p:oleObj name="Equation" r:id="rId9" imgW="40510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257800"/>
                        <a:ext cx="4051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3786808" y="4061792"/>
          <a:ext cx="121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6" name="Equation" r:id="rId11" imgW="1218960" imgH="380880" progId="Equation.DSMT4">
                  <p:embed/>
                </p:oleObj>
              </mc:Choice>
              <mc:Fallback>
                <p:oleObj name="Equation" r:id="rId11" imgW="12189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808" y="4061792"/>
                        <a:ext cx="1219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5104848" y="4054890"/>
          <a:ext cx="1282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7" name="Equation" r:id="rId13" imgW="1282680" imgH="368280" progId="Equation.DSMT4">
                  <p:embed/>
                </p:oleObj>
              </mc:Choice>
              <mc:Fallback>
                <p:oleObj name="Equation" r:id="rId13" imgW="128268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4848" y="4054890"/>
                        <a:ext cx="1282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4419600" y="4618384"/>
          <a:ext cx="1625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8" name="Equation" r:id="rId15" imgW="1625400" imgH="533160" progId="Equation.DSMT4">
                  <p:embed/>
                </p:oleObj>
              </mc:Choice>
              <mc:Fallback>
                <p:oleObj name="Equation" r:id="rId15" imgW="162540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618384"/>
                        <a:ext cx="1625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6172200" y="4694584"/>
          <a:ext cx="162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9" name="Equation" r:id="rId17" imgW="1625400" imgH="444240" progId="Equation.DSMT4">
                  <p:embed/>
                </p:oleObj>
              </mc:Choice>
              <mc:Fallback>
                <p:oleObj name="Equation" r:id="rId17" imgW="162540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694584"/>
                        <a:ext cx="1625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6477000" y="5297556"/>
          <a:ext cx="1600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0" name="Equation" r:id="rId19" imgW="1600200" imgH="444240" progId="Equation.DSMT4">
                  <p:embed/>
                </p:oleObj>
              </mc:Choice>
              <mc:Fallback>
                <p:oleObj name="Equation" r:id="rId19" imgW="160020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297556"/>
                        <a:ext cx="1600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1" name="Object 11"/>
          <p:cNvGraphicFramePr>
            <a:graphicFrameLocks noChangeAspect="1"/>
          </p:cNvGraphicFramePr>
          <p:nvPr/>
        </p:nvGraphicFramePr>
        <p:xfrm>
          <a:off x="4648200" y="5247860"/>
          <a:ext cx="1663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1" name="Equation" r:id="rId21" imgW="1663560" imgH="533160" progId="Equation.DSMT4">
                  <p:embed/>
                </p:oleObj>
              </mc:Choice>
              <mc:Fallback>
                <p:oleObj name="Equation" r:id="rId21" imgW="1663560" imgH="533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247860"/>
                        <a:ext cx="1663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Sum of Two Cubes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</p:spPr>
        <p:txBody>
          <a:bodyPr>
            <a:spAutoFit/>
          </a:bodyPr>
          <a:lstStyle/>
          <a:p>
            <a:r>
              <a:rPr lang="en-US" dirty="0" smtClean="0"/>
              <a:t>Find each product.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Solutions: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30352" y="1968500"/>
          <a:ext cx="76327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6" name="Equation" r:id="rId3" imgW="7632360" imgH="1231560" progId="Equation.DSMT4">
                  <p:embed/>
                </p:oleObj>
              </mc:Choice>
              <mc:Fallback>
                <p:oleObj name="Equation" r:id="rId3" imgW="7632360" imgH="1231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68500"/>
                        <a:ext cx="76327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530352" y="4038600"/>
          <a:ext cx="3352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7" name="Equation" r:id="rId5" imgW="3352680" imgH="571320" progId="Equation.DSMT4">
                  <p:embed/>
                </p:oleObj>
              </mc:Choice>
              <mc:Fallback>
                <p:oleObj name="Equation" r:id="rId5" imgW="335268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038600"/>
                        <a:ext cx="3352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530352" y="4648200"/>
          <a:ext cx="3543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8" name="Equation" r:id="rId7" imgW="3543120" imgH="571320" progId="Equation.DSMT4">
                  <p:embed/>
                </p:oleObj>
              </mc:Choice>
              <mc:Fallback>
                <p:oleObj name="Equation" r:id="rId7" imgW="354312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648200"/>
                        <a:ext cx="3543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530352" y="5257800"/>
          <a:ext cx="4203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9" name="Equation" r:id="rId9" imgW="4203360" imgH="571320" progId="Equation.DSMT4">
                  <p:embed/>
                </p:oleObj>
              </mc:Choice>
              <mc:Fallback>
                <p:oleObj name="Equation" r:id="rId9" imgW="4203360" imgH="571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257800"/>
                        <a:ext cx="4203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3990008" y="4061792"/>
          <a:ext cx="121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0" name="Equation" r:id="rId11" imgW="1218960" imgH="380880" progId="Equation.DSMT4">
                  <p:embed/>
                </p:oleObj>
              </mc:Choice>
              <mc:Fallback>
                <p:oleObj name="Equation" r:id="rId11" imgW="1218960" imgH="380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0008" y="4061792"/>
                        <a:ext cx="1219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5321300" y="4048125"/>
          <a:ext cx="1460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1" name="Equation" r:id="rId13" imgW="1460160" imgH="380880" progId="Equation.DSMT4">
                  <p:embed/>
                </p:oleObj>
              </mc:Choice>
              <mc:Fallback>
                <p:oleObj name="Equation" r:id="rId13" imgW="1460160" imgH="380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4048125"/>
                        <a:ext cx="1460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4191000" y="4618384"/>
          <a:ext cx="1625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2" name="Equation" r:id="rId15" imgW="1625400" imgH="533160" progId="Equation.DSMT4">
                  <p:embed/>
                </p:oleObj>
              </mc:Choice>
              <mc:Fallback>
                <p:oleObj name="Equation" r:id="rId15" imgW="1625400" imgH="5331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618384"/>
                        <a:ext cx="1625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5905500" y="4662488"/>
          <a:ext cx="1460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3" name="Equation" r:id="rId17" imgW="1460160" imgH="380880" progId="Equation.DSMT4">
                  <p:embed/>
                </p:oleObj>
              </mc:Choice>
              <mc:Fallback>
                <p:oleObj name="Equation" r:id="rId17" imgW="1460160" imgH="380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0" y="4662488"/>
                        <a:ext cx="1460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6934200" y="5297488"/>
          <a:ext cx="175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4" name="Equation" r:id="rId19" imgW="1752480" imgH="444240" progId="Equation.DSMT4">
                  <p:embed/>
                </p:oleObj>
              </mc:Choice>
              <mc:Fallback>
                <p:oleObj name="Equation" r:id="rId19" imgW="1752480" imgH="4442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5297488"/>
                        <a:ext cx="175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1" name="Object 11"/>
          <p:cNvGraphicFramePr>
            <a:graphicFrameLocks noChangeAspect="1"/>
          </p:cNvGraphicFramePr>
          <p:nvPr/>
        </p:nvGraphicFramePr>
        <p:xfrm>
          <a:off x="4838700" y="5235575"/>
          <a:ext cx="2044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5" name="Equation" r:id="rId21" imgW="2044440" imgH="533160" progId="Equation.DSMT4">
                  <p:embed/>
                </p:oleObj>
              </mc:Choice>
              <mc:Fallback>
                <p:oleObj name="Equation" r:id="rId21" imgW="2044440" imgH="5331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5235575"/>
                        <a:ext cx="2044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Example 3: Difference of Two Cubes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03680"/>
          </a:xfrm>
        </p:spPr>
        <p:txBody>
          <a:bodyPr>
            <a:spAutoFit/>
          </a:bodyPr>
          <a:lstStyle/>
          <a:p>
            <a:r>
              <a:rPr lang="en-US" dirty="0" smtClean="0"/>
              <a:t>Factor completely. (Remember to first factor out any common monomial factor.)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r>
              <a:rPr lang="en-US" b="1" dirty="0" smtClean="0"/>
              <a:t>Solutions: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30352" y="2362200"/>
          <a:ext cx="7137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1" name="Equation" r:id="rId3" imgW="7137360" imgH="444240" progId="Equation.DSMT4">
                  <p:embed/>
                </p:oleObj>
              </mc:Choice>
              <mc:Fallback>
                <p:oleObj name="Equation" r:id="rId3" imgW="713736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62200"/>
                        <a:ext cx="7137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530352" y="3568700"/>
          <a:ext cx="1498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2" name="Equation" r:id="rId5" imgW="1498320" imgH="444240" progId="Equation.DSMT4">
                  <p:embed/>
                </p:oleObj>
              </mc:Choice>
              <mc:Fallback>
                <p:oleObj name="Equation" r:id="rId5" imgW="149832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568700"/>
                        <a:ext cx="1498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530352" y="4467225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3" name="Equation" r:id="rId7" imgW="1688760" imgH="380880" progId="Equation.DSMT4">
                  <p:embed/>
                </p:oleObj>
              </mc:Choice>
              <mc:Fallback>
                <p:oleObj name="Equation" r:id="rId7" imgW="168876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467225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530352" y="5353050"/>
          <a:ext cx="167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4" name="Equation" r:id="rId9" imgW="1676160" imgH="380880" progId="Equation.DSMT4">
                  <p:embed/>
                </p:oleObj>
              </mc:Choice>
              <mc:Fallback>
                <p:oleObj name="Equation" r:id="rId9" imgW="1676160" imgH="380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353050"/>
                        <a:ext cx="1676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2133600" y="3543300"/>
          <a:ext cx="1219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5" name="Equation" r:id="rId11" imgW="1218960" imgH="444240" progId="Equation.DSMT4">
                  <p:embed/>
                </p:oleObj>
              </mc:Choice>
              <mc:Fallback>
                <p:oleObj name="Equation" r:id="rId11" imgW="1218960" imgH="4442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43300"/>
                        <a:ext cx="1219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3454400" y="3505200"/>
          <a:ext cx="294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6" name="Equation" r:id="rId13" imgW="2946240" imgH="571320" progId="Equation.DSMT4">
                  <p:embed/>
                </p:oleObj>
              </mc:Choice>
              <mc:Fallback>
                <p:oleObj name="Equation" r:id="rId13" imgW="2946240" imgH="571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3505200"/>
                        <a:ext cx="2946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2311400" y="4419600"/>
          <a:ext cx="1574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7" name="Equation" r:id="rId15" imgW="1574640" imgH="571320" progId="Equation.DSMT4">
                  <p:embed/>
                </p:oleObj>
              </mc:Choice>
              <mc:Fallback>
                <p:oleObj name="Equation" r:id="rId15" imgW="1574640" imgH="5713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4419600"/>
                        <a:ext cx="1574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5727700" y="4419600"/>
          <a:ext cx="3187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8" name="Equation" r:id="rId17" imgW="3187440" imgH="571320" progId="Equation.DSMT4">
                  <p:embed/>
                </p:oleObj>
              </mc:Choice>
              <mc:Fallback>
                <p:oleObj name="Equation" r:id="rId17" imgW="3187440" imgH="5713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7700" y="4419600"/>
                        <a:ext cx="3187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4038600" y="5267325"/>
          <a:ext cx="3429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9" name="Equation" r:id="rId19" imgW="3429000" imgH="571320" progId="Equation.DSMT4">
                  <p:embed/>
                </p:oleObj>
              </mc:Choice>
              <mc:Fallback>
                <p:oleObj name="Equation" r:id="rId19" imgW="3429000" imgH="5713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267325"/>
                        <a:ext cx="3429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1" name="Object 11"/>
          <p:cNvGraphicFramePr>
            <a:graphicFrameLocks noChangeAspect="1"/>
          </p:cNvGraphicFramePr>
          <p:nvPr/>
        </p:nvGraphicFramePr>
        <p:xfrm>
          <a:off x="2286000" y="5235575"/>
          <a:ext cx="1600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0" name="Equation" r:id="rId21" imgW="1600200" imgH="634680" progId="Equation.DSMT4">
                  <p:embed/>
                </p:oleObj>
              </mc:Choice>
              <mc:Fallback>
                <p:oleObj name="Equation" r:id="rId21" imgW="1600200" imgH="6346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235575"/>
                        <a:ext cx="1600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0" name="Object 8"/>
          <p:cNvGraphicFramePr>
            <a:graphicFrameLocks noChangeAspect="1"/>
          </p:cNvGraphicFramePr>
          <p:nvPr/>
        </p:nvGraphicFramePr>
        <p:xfrm>
          <a:off x="3975100" y="4419600"/>
          <a:ext cx="1701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1" name="Equation" r:id="rId23" imgW="1701720" imgH="571320" progId="Equation.DSMT4">
                  <p:embed/>
                </p:oleObj>
              </mc:Choice>
              <mc:Fallback>
                <p:oleObj name="Equation" r:id="rId23" imgW="1701720" imgH="5713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4419600"/>
                        <a:ext cx="1701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Sum of Two Cubes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85214"/>
          </a:xfrm>
        </p:spPr>
        <p:txBody>
          <a:bodyPr>
            <a:spAutoFit/>
          </a:bodyPr>
          <a:lstStyle/>
          <a:p>
            <a:r>
              <a:rPr lang="en-US" dirty="0" smtClean="0"/>
              <a:t>Factor completely. (Remember to first factor out any common monomial factor.)</a:t>
            </a:r>
          </a:p>
          <a:p>
            <a:pPr>
              <a:lnSpc>
                <a:spcPct val="250000"/>
              </a:lnSpc>
              <a:spcBef>
                <a:spcPts val="1200"/>
              </a:spcBef>
            </a:pPr>
            <a:r>
              <a:rPr lang="en-US" b="1" dirty="0" smtClean="0"/>
              <a:t>Solutions: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30352" y="2232992"/>
          <a:ext cx="7594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6" name="Equation" r:id="rId3" imgW="7594560" imgH="444240" progId="Equation.DSMT4">
                  <p:embed/>
                </p:oleObj>
              </mc:Choice>
              <mc:Fallback>
                <p:oleObj name="Equation" r:id="rId3" imgW="759456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32992"/>
                        <a:ext cx="7594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530352" y="3355975"/>
          <a:ext cx="162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7" name="Equation" r:id="rId5" imgW="1625400" imgH="444240" progId="Equation.DSMT4">
                  <p:embed/>
                </p:oleObj>
              </mc:Choice>
              <mc:Fallback>
                <p:oleObj name="Equation" r:id="rId5" imgW="162540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55975"/>
                        <a:ext cx="1625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530352" y="4029075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8" name="Equation" r:id="rId7" imgW="1688760" imgH="380880" progId="Equation.DSMT4">
                  <p:embed/>
                </p:oleObj>
              </mc:Choice>
              <mc:Fallback>
                <p:oleObj name="Equation" r:id="rId7" imgW="168876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029075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530352" y="4711700"/>
          <a:ext cx="2120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9" name="Equation" r:id="rId9" imgW="2120760" imgH="444240" progId="Equation.DSMT4">
                  <p:embed/>
                </p:oleObj>
              </mc:Choice>
              <mc:Fallback>
                <p:oleObj name="Equation" r:id="rId9" imgW="2120760" imgH="444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711700"/>
                        <a:ext cx="2120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2260600" y="3308350"/>
          <a:ext cx="1638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0" name="Equation" r:id="rId11" imgW="1638000" imgH="533160" progId="Equation.DSMT4">
                  <p:embed/>
                </p:oleObj>
              </mc:Choice>
              <mc:Fallback>
                <p:oleObj name="Equation" r:id="rId11" imgW="1638000" imgH="5331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3308350"/>
                        <a:ext cx="1638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4000500" y="3314700"/>
          <a:ext cx="3644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1" name="Equation" r:id="rId13" imgW="3644640" imgH="571320" progId="Equation.DSMT4">
                  <p:embed/>
                </p:oleObj>
              </mc:Choice>
              <mc:Fallback>
                <p:oleObj name="Equation" r:id="rId13" imgW="3644640" imgH="571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3314700"/>
                        <a:ext cx="3644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2298700" y="3937000"/>
          <a:ext cx="1600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2" name="Equation" r:id="rId15" imgW="1600200" imgH="634680" progId="Equation.DSMT4">
                  <p:embed/>
                </p:oleObj>
              </mc:Choice>
              <mc:Fallback>
                <p:oleObj name="Equation" r:id="rId15" imgW="1600200" imgH="6346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3937000"/>
                        <a:ext cx="1600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3987800" y="3994150"/>
          <a:ext cx="3441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3" name="Equation" r:id="rId17" imgW="3441600" imgH="571320" progId="Equation.DSMT4">
                  <p:embed/>
                </p:oleObj>
              </mc:Choice>
              <mc:Fallback>
                <p:oleObj name="Equation" r:id="rId17" imgW="3441600" imgH="5713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7800" y="3994150"/>
                        <a:ext cx="3441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2787650" y="5372100"/>
          <a:ext cx="4152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4" name="Equation" r:id="rId19" imgW="4152600" imgH="571320" progId="Equation.DSMT4">
                  <p:embed/>
                </p:oleObj>
              </mc:Choice>
              <mc:Fallback>
                <p:oleObj name="Equation" r:id="rId19" imgW="4152600" imgH="5713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7650" y="5372100"/>
                        <a:ext cx="4152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1" name="Object 11"/>
          <p:cNvGraphicFramePr>
            <a:graphicFrameLocks noChangeAspect="1"/>
          </p:cNvGraphicFramePr>
          <p:nvPr/>
        </p:nvGraphicFramePr>
        <p:xfrm>
          <a:off x="2787650" y="4673600"/>
          <a:ext cx="2159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5" name="Equation" r:id="rId21" imgW="2158920" imgH="571320" progId="Equation.DSMT4">
                  <p:embed/>
                </p:oleObj>
              </mc:Choice>
              <mc:Fallback>
                <p:oleObj name="Equation" r:id="rId21" imgW="2158920" imgH="5713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7650" y="4673600"/>
                        <a:ext cx="2159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5" name="Object 11"/>
          <p:cNvGraphicFramePr>
            <a:graphicFrameLocks noChangeAspect="1"/>
          </p:cNvGraphicFramePr>
          <p:nvPr/>
        </p:nvGraphicFramePr>
        <p:xfrm>
          <a:off x="4991100" y="4572000"/>
          <a:ext cx="22352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6" name="Equation" r:id="rId23" imgW="2234880" imgH="774360" progId="Equation.DSMT4">
                  <p:embed/>
                </p:oleObj>
              </mc:Choice>
              <mc:Fallback>
                <p:oleObj name="Equation" r:id="rId23" imgW="2234880" imgH="774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4572000"/>
                        <a:ext cx="22352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140</Words>
  <Application>Microsoft Office PowerPoint</Application>
  <PresentationFormat>On-screen Show (4:3)</PresentationFormat>
  <Paragraphs>32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Courier New</vt:lpstr>
      <vt:lpstr>Arial</vt:lpstr>
      <vt:lpstr>Office Theme</vt:lpstr>
      <vt:lpstr>Equation</vt:lpstr>
      <vt:lpstr>Section A.1</vt:lpstr>
      <vt:lpstr>Objectives</vt:lpstr>
      <vt:lpstr>Multiplying to Get the Difference and Sum of Two Cubes</vt:lpstr>
      <vt:lpstr>Multiplying to Get the Difference and Sum of Two Cubes</vt:lpstr>
      <vt:lpstr>Example 1: Difference of Two Cubes</vt:lpstr>
      <vt:lpstr>Example 2: Sum of Two Cubes</vt:lpstr>
      <vt:lpstr>Example 3: Difference of Two Cubes</vt:lpstr>
      <vt:lpstr>Example 4: Sum of Two Cubes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42</cp:revision>
  <dcterms:created xsi:type="dcterms:W3CDTF">2013-04-26T14:43:13Z</dcterms:created>
  <dcterms:modified xsi:type="dcterms:W3CDTF">2017-08-02T12:46:03Z</dcterms:modified>
</cp:coreProperties>
</file>