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6"/>
  </p:notesMasterIdLst>
  <p:handoutMasterIdLst>
    <p:handoutMasterId r:id="rId27"/>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1" r:id="rId24"/>
    <p:sldId id="280" r:id="rId25"/>
  </p:sldIdLst>
  <p:sldSz cx="9144000" cy="6858000" type="screen4x3"/>
  <p:notesSz cx="6858000" cy="9144000"/>
  <p:embeddedFontLst>
    <p:embeddedFont>
      <p:font typeface="Calibri" panose="020F0502020204030204" pitchFamily="34" charset="0"/>
      <p:regular r:id="rId28"/>
      <p:bold r:id="rId29"/>
      <p:italic r:id="rId30"/>
      <p:boldItalic r:id="rId31"/>
    </p:embeddedFont>
    <p:embeddedFont>
      <p:font typeface="Cambria Math" panose="02040503050406030204" pitchFamily="18" charset="0"/>
      <p:regular r:id="rId3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FF"/>
    <a:srgbClr val="1F497D"/>
    <a:srgbClr val="000000"/>
    <a:srgbClr val="008080"/>
    <a:srgbClr val="FFFFCC"/>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09" autoAdjust="0"/>
  </p:normalViewPr>
  <p:slideViewPr>
    <p:cSldViewPr>
      <p:cViewPr varScale="1">
        <p:scale>
          <a:sx n="110" d="100"/>
          <a:sy n="110" d="100"/>
        </p:scale>
        <p:origin x="1566" y="96"/>
      </p:cViewPr>
      <p:guideLst>
        <p:guide orient="horz" pos="2160"/>
        <p:guide pos="2880"/>
      </p:guideLst>
    </p:cSldViewPr>
  </p:slideViewPr>
  <p:notesTextViewPr>
    <p:cViewPr>
      <p:scale>
        <a:sx n="1" d="1"/>
        <a:sy n="1" d="1"/>
      </p:scale>
      <p:origin x="0" y="0"/>
    </p:cViewPr>
  </p:notesTextViewPr>
  <p:sorterViewPr>
    <p:cViewPr>
      <p:scale>
        <a:sx n="66" d="100"/>
        <a:sy n="66" d="100"/>
      </p:scale>
      <p:origin x="0" y="1308"/>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font" Target="fonts/font3.fntdata"/><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 Id="rId5" Type="http://schemas.openxmlformats.org/officeDocument/2006/relationships/image" Target="../media/image15.wmf"/><Relationship Id="rId4"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8/30/2018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7915618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DECDC1-5693-44B3-B31A-43DA856BB04C}" type="datetimeFigureOut">
              <a:rPr lang="en-US" smtClean="0"/>
              <a:pPr/>
              <a:t>8/30/2018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509FA5-3D83-4EEE-B4C8-5F97D0261F73}" type="slidenum">
              <a:rPr lang="en-US" smtClean="0"/>
              <a:pPr/>
              <a:t>‹#›</a:t>
            </a:fld>
            <a:endParaRPr lang="en-US" dirty="0"/>
          </a:p>
        </p:txBody>
      </p:sp>
    </p:spTree>
    <p:extLst>
      <p:ext uri="{BB962C8B-B14F-4D97-AF65-F5344CB8AC3E}">
        <p14:creationId xmlns:p14="http://schemas.microsoft.com/office/powerpoint/2010/main" val="718430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6.emf"/><Relationship Id="rId4" Type="http://schemas.openxmlformats.org/officeDocument/2006/relationships/oleObject" Target="../embeddings/oleObject3.bin"/></Relationships>
</file>

<file path=ppt/slides/_rels/slide13.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0.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5.bin"/><Relationship Id="rId7" Type="http://schemas.openxmlformats.org/officeDocument/2006/relationships/oleObject" Target="../embeddings/oleObject7.bin"/><Relationship Id="rId12" Type="http://schemas.openxmlformats.org/officeDocument/2006/relationships/image" Target="../media/image15.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2.wmf"/><Relationship Id="rId11" Type="http://schemas.openxmlformats.org/officeDocument/2006/relationships/oleObject" Target="../embeddings/oleObject9.bin"/><Relationship Id="rId5" Type="http://schemas.openxmlformats.org/officeDocument/2006/relationships/oleObject" Target="../embeddings/oleObject6.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8.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7.wmf"/><Relationship Id="rId5" Type="http://schemas.openxmlformats.org/officeDocument/2006/relationships/oleObject" Target="../embeddings/oleObject11.bin"/><Relationship Id="rId4" Type="http://schemas.openxmlformats.org/officeDocument/2006/relationships/image" Target="../media/image16.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1.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23.wmf"/><Relationship Id="rId4" Type="http://schemas.openxmlformats.org/officeDocument/2006/relationships/image" Target="../media/image22.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wmf"/><Relationship Id="rId5" Type="http://schemas.openxmlformats.org/officeDocument/2006/relationships/image" Target="../media/image3.wmf"/><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5.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The Real Number Line and Absolute Value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0386" name="Rectangle 2"/>
          <p:cNvSpPr>
            <a:spLocks noGrp="1"/>
          </p:cNvSpPr>
          <p:nvPr>
            <p:ph type="title"/>
          </p:nvPr>
        </p:nvSpPr>
        <p:spPr>
          <a:prstGeom prst="rect">
            <a:avLst/>
          </a:prstGeom>
        </p:spPr>
        <p:txBody>
          <a:bodyPr/>
          <a:lstStyle/>
          <a:p>
            <a:r>
              <a:rPr lang="en-US" sz="3200" dirty="0">
                <a:solidFill>
                  <a:schemeClr val="accent1"/>
                </a:solidFill>
              </a:rPr>
              <a:t>Inequality Symbols</a:t>
            </a:r>
          </a:p>
        </p:txBody>
      </p:sp>
      <p:sp>
        <p:nvSpPr>
          <p:cNvPr id="1040387" name="Rectangle 3"/>
          <p:cNvSpPr>
            <a:spLocks noGrp="1"/>
          </p:cNvSpPr>
          <p:nvPr>
            <p:ph idx="1"/>
          </p:nvPr>
        </p:nvSpPr>
        <p:spPr>
          <a:prstGeom prst="rect">
            <a:avLst/>
          </a:prstGeom>
        </p:spPr>
        <p:txBody>
          <a:bodyPr/>
          <a:lstStyle/>
          <a:p>
            <a:pPr algn="just">
              <a:buFont typeface="Courier New" pitchFamily="49" charset="0"/>
              <a:buNone/>
            </a:pPr>
            <a:endParaRPr lang="en-US" sz="2400" dirty="0">
              <a:solidFill>
                <a:schemeClr val="tx1"/>
              </a:solidFill>
            </a:endParaRPr>
          </a:p>
          <a:p>
            <a:pPr algn="just">
              <a:buFont typeface="Courier New" pitchFamily="49" charset="0"/>
              <a:buNone/>
            </a:pPr>
            <a:endParaRPr lang="en-US" sz="2400" dirty="0">
              <a:solidFill>
                <a:schemeClr val="tx1"/>
              </a:solidFill>
            </a:endParaRPr>
          </a:p>
        </p:txBody>
      </p:sp>
      <p:sp>
        <p:nvSpPr>
          <p:cNvPr id="1040420" name="Rectangle 36"/>
          <p:cNvSpPr>
            <a:spLocks/>
          </p:cNvSpPr>
          <p:nvPr/>
        </p:nvSpPr>
        <p:spPr bwMode="auto">
          <a:xfrm>
            <a:off x="457200" y="1280160"/>
            <a:ext cx="8229600" cy="4652962"/>
          </a:xfrm>
          <a:prstGeom prst="rect">
            <a:avLst/>
          </a:prstGeom>
          <a:noFill/>
          <a:ln w="28575">
            <a:solidFill>
              <a:srgbClr val="FF0008"/>
            </a:solidFill>
            <a:miter lim="800000"/>
            <a:headEnd/>
            <a:tailEnd/>
          </a:ln>
        </p:spPr>
        <p:txBody>
          <a:bodyPr bIns="137160">
            <a:spAutoFit/>
          </a:bodyPr>
          <a:lstStyle/>
          <a:p>
            <a:pPr algn="ctr" eaLnBrk="0" hangingPunct="0">
              <a:spcBef>
                <a:spcPct val="20000"/>
              </a:spcBef>
              <a:buFont typeface="Courier New" pitchFamily="49" charset="0"/>
              <a:buNone/>
            </a:pPr>
            <a:r>
              <a:rPr lang="en-US" sz="2800" b="1" dirty="0">
                <a:solidFill>
                  <a:srgbClr val="000000"/>
                </a:solidFill>
              </a:rPr>
              <a:t>Notes</a:t>
            </a:r>
          </a:p>
          <a:p>
            <a:pPr algn="just" eaLnBrk="0" hangingPunct="0">
              <a:spcBef>
                <a:spcPct val="20000"/>
              </a:spcBef>
              <a:buFont typeface="Courier New" pitchFamily="49" charset="0"/>
              <a:buNone/>
            </a:pPr>
            <a:r>
              <a:rPr lang="en-US" sz="2800" b="1" dirty="0">
                <a:solidFill>
                  <a:srgbClr val="BF0000"/>
                </a:solidFill>
              </a:rPr>
              <a:t>Special Note About the Inequality Symbols.</a:t>
            </a:r>
          </a:p>
          <a:p>
            <a:pPr eaLnBrk="0" hangingPunct="0">
              <a:spcBef>
                <a:spcPct val="20000"/>
              </a:spcBef>
              <a:buFont typeface="Courier New" pitchFamily="49" charset="0"/>
              <a:buNone/>
            </a:pPr>
            <a:r>
              <a:rPr lang="en-US" sz="2800" dirty="0">
                <a:solidFill>
                  <a:srgbClr val="000000"/>
                </a:solidFill>
              </a:rPr>
              <a:t>Each symbol can be read from left to right as was just indicated in the Table of Symbols. However, each symbol can also be read from right to left. Thus any inequality can be read in two ways. For example, 6 &lt; 10 can be read from left to right as “6 is less than 10”, but also from right to left as “10 is greater than 6.” We will see that this flexibility is particularly useful when reading expressions with variables in Section 3.4.</a:t>
            </a:r>
            <a:endParaRPr lang="en-US" sz="2800" i="1" dirty="0">
              <a:solidFill>
                <a:srgbClr val="0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8994" name="Rectangle 2"/>
          <p:cNvSpPr>
            <a:spLocks noGrp="1"/>
          </p:cNvSpPr>
          <p:nvPr>
            <p:ph type="title"/>
          </p:nvPr>
        </p:nvSpPr>
        <p:spPr>
          <a:prstGeom prst="rect">
            <a:avLst/>
          </a:prstGeom>
        </p:spPr>
        <p:txBody>
          <a:bodyPr/>
          <a:lstStyle/>
          <a:p>
            <a:r>
              <a:rPr lang="en-US" sz="3200" dirty="0">
                <a:solidFill>
                  <a:schemeClr val="accent1"/>
                </a:solidFill>
              </a:rPr>
              <a:t>Example 3: Inequalities</a:t>
            </a:r>
          </a:p>
        </p:txBody>
      </p:sp>
      <p:sp>
        <p:nvSpPr>
          <p:cNvPr id="1108995" name="Rectangle 3"/>
          <p:cNvSpPr>
            <a:spLocks noGrp="1"/>
          </p:cNvSpPr>
          <p:nvPr>
            <p:ph idx="1"/>
          </p:nvPr>
        </p:nvSpPr>
        <p:spPr>
          <a:prstGeom prst="rect">
            <a:avLst/>
          </a:prstGeom>
        </p:spPr>
        <p:txBody>
          <a:bodyPr/>
          <a:lstStyle/>
          <a:p>
            <a:pPr marL="0" indent="0">
              <a:buFont typeface="Courier New" pitchFamily="49" charset="0"/>
              <a:buNone/>
              <a:tabLst>
                <a:tab pos="457200" algn="l"/>
                <a:tab pos="914400" algn="l"/>
              </a:tabLst>
            </a:pPr>
            <a:r>
              <a:rPr lang="en-US" b="1" i="0" dirty="0">
                <a:solidFill>
                  <a:schemeClr val="tx1"/>
                </a:solidFill>
              </a:rPr>
              <a:t>a.</a:t>
            </a:r>
            <a:r>
              <a:rPr lang="en-US" i="0" dirty="0">
                <a:solidFill>
                  <a:schemeClr val="tx1"/>
                </a:solidFill>
              </a:rPr>
              <a:t>	Determine whether each of the following 	statements is true or false.</a:t>
            </a:r>
            <a:r>
              <a:rPr lang="en-US" dirty="0">
                <a:solidFill>
                  <a:schemeClr val="tx1"/>
                </a:solidFill>
              </a:rPr>
              <a:t> </a:t>
            </a:r>
          </a:p>
          <a:p>
            <a:pPr marL="0" indent="0">
              <a:buFont typeface="Courier New" pitchFamily="49" charset="0"/>
              <a:buNone/>
              <a:tabLst>
                <a:tab pos="457200" algn="l"/>
                <a:tab pos="914400" algn="l"/>
              </a:tabLst>
            </a:pPr>
            <a:r>
              <a:rPr lang="en-US" i="0" dirty="0">
                <a:solidFill>
                  <a:schemeClr val="tx1"/>
                </a:solidFill>
              </a:rPr>
              <a:t>		   </a:t>
            </a:r>
            <a:r>
              <a:rPr lang="en-US" i="0" dirty="0">
                <a:solidFill>
                  <a:srgbClr val="0000FF"/>
                </a:solidFill>
              </a:rPr>
              <a:t>7  &lt;  15</a:t>
            </a:r>
            <a:r>
              <a:rPr lang="en-US" i="0" dirty="0">
                <a:solidFill>
                  <a:schemeClr val="tx1"/>
                </a:solidFill>
              </a:rPr>
              <a:t> 	</a:t>
            </a:r>
            <a:r>
              <a:rPr lang="en-US" dirty="0">
                <a:solidFill>
                  <a:schemeClr val="tx1"/>
                </a:solidFill>
              </a:rPr>
              <a:t> </a:t>
            </a:r>
          </a:p>
          <a:p>
            <a:pPr marL="0" indent="0">
              <a:buFont typeface="Courier New" pitchFamily="49" charset="0"/>
              <a:buNone/>
              <a:tabLst>
                <a:tab pos="457200" algn="l"/>
                <a:tab pos="914400" algn="l"/>
              </a:tabLst>
            </a:pPr>
            <a:r>
              <a:rPr lang="en-US" i="0" dirty="0">
                <a:solidFill>
                  <a:schemeClr val="tx1"/>
                </a:solidFill>
              </a:rPr>
              <a:t>		   </a:t>
            </a:r>
            <a:r>
              <a:rPr lang="en-US" i="0" dirty="0">
                <a:solidFill>
                  <a:srgbClr val="0000FF"/>
                </a:solidFill>
              </a:rPr>
              <a:t>3  &gt;  −1</a:t>
            </a:r>
            <a:r>
              <a:rPr lang="en-US" i="0" dirty="0">
                <a:solidFill>
                  <a:schemeClr val="tx1"/>
                </a:solidFill>
              </a:rPr>
              <a:t> 	</a:t>
            </a:r>
            <a:r>
              <a:rPr lang="en-US" dirty="0">
                <a:solidFill>
                  <a:schemeClr val="tx1"/>
                </a:solidFill>
              </a:rPr>
              <a:t> </a:t>
            </a:r>
          </a:p>
          <a:p>
            <a:pPr marL="0" indent="0">
              <a:buFont typeface="Courier New" pitchFamily="49" charset="0"/>
              <a:buNone/>
              <a:tabLst>
                <a:tab pos="457200" algn="l"/>
                <a:tab pos="914400" algn="l"/>
              </a:tabLst>
            </a:pPr>
            <a:r>
              <a:rPr lang="en-US" i="0" dirty="0">
                <a:solidFill>
                  <a:schemeClr val="tx1"/>
                </a:solidFill>
              </a:rPr>
              <a:t>		   </a:t>
            </a:r>
            <a:r>
              <a:rPr lang="en-US" i="0" dirty="0">
                <a:solidFill>
                  <a:srgbClr val="0000FF"/>
                </a:solidFill>
              </a:rPr>
              <a:t>4  ≥  −4</a:t>
            </a:r>
          </a:p>
          <a:p>
            <a:pPr marL="0" indent="0">
              <a:buFont typeface="Courier New" pitchFamily="49" charset="0"/>
              <a:buNone/>
              <a:tabLst>
                <a:tab pos="457200" algn="l"/>
                <a:tab pos="914400" algn="l"/>
              </a:tabLst>
            </a:pPr>
            <a:r>
              <a:rPr lang="en-US" i="0" dirty="0">
                <a:solidFill>
                  <a:schemeClr val="tx1"/>
                </a:solidFill>
              </a:rPr>
              <a:t>		</a:t>
            </a:r>
            <a:r>
              <a:rPr lang="en-US" i="0" dirty="0">
                <a:solidFill>
                  <a:srgbClr val="0000FF"/>
                </a:solidFill>
              </a:rPr>
              <a:t>2.7  ≥  2.7</a:t>
            </a:r>
            <a:r>
              <a:rPr lang="en-US" i="0" dirty="0">
                <a:solidFill>
                  <a:schemeClr val="tx1"/>
                </a:solidFill>
              </a:rPr>
              <a:t> 	</a:t>
            </a:r>
          </a:p>
          <a:p>
            <a:pPr marL="0" indent="0">
              <a:buFont typeface="Courier New" pitchFamily="49" charset="0"/>
              <a:buNone/>
              <a:tabLst>
                <a:tab pos="457200" algn="l"/>
                <a:tab pos="914400" algn="l"/>
              </a:tabLst>
            </a:pPr>
            <a:r>
              <a:rPr lang="en-US" i="0" dirty="0">
                <a:solidFill>
                  <a:schemeClr val="tx1"/>
                </a:solidFill>
              </a:rPr>
              <a:t>		 </a:t>
            </a:r>
            <a:r>
              <a:rPr lang="en-US" i="0" dirty="0">
                <a:solidFill>
                  <a:srgbClr val="0000FF"/>
                </a:solidFill>
              </a:rPr>
              <a:t>−5  &lt;  −6</a:t>
            </a:r>
            <a:r>
              <a:rPr lang="en-US" i="0" dirty="0">
                <a:solidFill>
                  <a:schemeClr val="tx1"/>
                </a:solidFill>
              </a:rPr>
              <a:t> </a:t>
            </a:r>
          </a:p>
          <a:p>
            <a:pPr marL="0" indent="0">
              <a:spcBef>
                <a:spcPct val="45000"/>
              </a:spcBef>
              <a:buFont typeface="Courier New" pitchFamily="49" charset="0"/>
              <a:buNone/>
              <a:tabLst>
                <a:tab pos="457200" algn="l"/>
                <a:tab pos="914400" algn="l"/>
              </a:tabLst>
            </a:pPr>
            <a:r>
              <a:rPr lang="en-US" i="0" dirty="0">
                <a:solidFill>
                  <a:schemeClr val="tx1"/>
                </a:solidFill>
              </a:rPr>
              <a:t>(</a:t>
            </a:r>
            <a:r>
              <a:rPr lang="en-US" b="1" i="0" dirty="0">
                <a:solidFill>
                  <a:schemeClr val="tx1"/>
                </a:solidFill>
              </a:rPr>
              <a:t>Note</a:t>
            </a:r>
            <a:r>
              <a:rPr lang="en-US" i="0" dirty="0">
                <a:solidFill>
                  <a:schemeClr val="tx1"/>
                </a:solidFill>
              </a:rPr>
              <a:t>: 7 &lt; 15 can be read as “7 is less than 15” or as “15 is greater than 7.”)</a:t>
            </a:r>
            <a:r>
              <a:rPr lang="en-US" sz="2400" dirty="0">
                <a:solidFill>
                  <a:schemeClr val="tx1"/>
                </a:solidFill>
              </a:rPr>
              <a:t> </a:t>
            </a:r>
            <a:r>
              <a:rPr lang="en-US" i="0" dirty="0">
                <a:solidFill>
                  <a:schemeClr val="tx1"/>
                </a:solidFill>
              </a:rPr>
              <a:t>	</a:t>
            </a:r>
          </a:p>
        </p:txBody>
      </p:sp>
      <p:sp>
        <p:nvSpPr>
          <p:cNvPr id="1109007" name="Rectangle 15"/>
          <p:cNvSpPr>
            <a:spLocks noChangeArrowheads="1"/>
          </p:cNvSpPr>
          <p:nvPr/>
        </p:nvSpPr>
        <p:spPr bwMode="auto">
          <a:xfrm>
            <a:off x="3309938" y="2237096"/>
            <a:ext cx="3429000" cy="396875"/>
          </a:xfrm>
          <a:prstGeom prst="rect">
            <a:avLst/>
          </a:prstGeom>
          <a:noFill/>
          <a:ln w="9525">
            <a:noFill/>
            <a:miter lim="800000"/>
            <a:headEnd/>
            <a:tailEnd/>
          </a:ln>
          <a:effectLst/>
        </p:spPr>
        <p:txBody>
          <a:bodyPr>
            <a:spAutoFit/>
          </a:bodyPr>
          <a:lstStyle/>
          <a:p>
            <a:r>
              <a:rPr lang="en-US" sz="2000" dirty="0">
                <a:solidFill>
                  <a:srgbClr val="008080"/>
                </a:solidFill>
              </a:rPr>
              <a:t>True, since 7 is less than 15.</a:t>
            </a:r>
          </a:p>
        </p:txBody>
      </p:sp>
      <p:sp>
        <p:nvSpPr>
          <p:cNvPr id="1109009" name="Rectangle 17"/>
          <p:cNvSpPr>
            <a:spLocks noChangeArrowheads="1"/>
          </p:cNvSpPr>
          <p:nvPr/>
        </p:nvSpPr>
        <p:spPr bwMode="auto">
          <a:xfrm>
            <a:off x="3319463" y="2754621"/>
            <a:ext cx="3624262" cy="396875"/>
          </a:xfrm>
          <a:prstGeom prst="rect">
            <a:avLst/>
          </a:prstGeom>
          <a:noFill/>
          <a:ln w="9525">
            <a:noFill/>
            <a:miter lim="800000"/>
            <a:headEnd/>
            <a:tailEnd/>
          </a:ln>
          <a:effectLst/>
        </p:spPr>
        <p:txBody>
          <a:bodyPr>
            <a:spAutoFit/>
          </a:bodyPr>
          <a:lstStyle/>
          <a:p>
            <a:r>
              <a:rPr lang="en-US" sz="2000" dirty="0">
                <a:solidFill>
                  <a:srgbClr val="008080"/>
                </a:solidFill>
              </a:rPr>
              <a:t>True, since 3 is greater than </a:t>
            </a:r>
            <a:r>
              <a:rPr lang="en-US" sz="2000" dirty="0">
                <a:solidFill>
                  <a:srgbClr val="008080"/>
                </a:solidFill>
                <a:latin typeface="Symbol" pitchFamily="18" charset="2"/>
              </a:rPr>
              <a:t>-</a:t>
            </a:r>
            <a:r>
              <a:rPr lang="en-US" sz="2000" dirty="0">
                <a:solidFill>
                  <a:srgbClr val="008080"/>
                </a:solidFill>
              </a:rPr>
              <a:t>1.</a:t>
            </a:r>
          </a:p>
        </p:txBody>
      </p:sp>
      <p:sp>
        <p:nvSpPr>
          <p:cNvPr id="1109010" name="Rectangle 18"/>
          <p:cNvSpPr>
            <a:spLocks noChangeArrowheads="1"/>
          </p:cNvSpPr>
          <p:nvPr/>
        </p:nvSpPr>
        <p:spPr bwMode="auto">
          <a:xfrm>
            <a:off x="3319463" y="3299134"/>
            <a:ext cx="3624262" cy="396875"/>
          </a:xfrm>
          <a:prstGeom prst="rect">
            <a:avLst/>
          </a:prstGeom>
          <a:noFill/>
          <a:ln w="9525">
            <a:noFill/>
            <a:miter lim="800000"/>
            <a:headEnd/>
            <a:tailEnd/>
          </a:ln>
          <a:effectLst/>
        </p:spPr>
        <p:txBody>
          <a:bodyPr>
            <a:spAutoFit/>
          </a:bodyPr>
          <a:lstStyle/>
          <a:p>
            <a:r>
              <a:rPr lang="en-US" sz="2000" dirty="0">
                <a:solidFill>
                  <a:srgbClr val="008080"/>
                </a:solidFill>
              </a:rPr>
              <a:t>True, since 4 is greater than </a:t>
            </a:r>
            <a:r>
              <a:rPr lang="en-US" sz="2000" dirty="0">
                <a:solidFill>
                  <a:srgbClr val="008080"/>
                </a:solidFill>
                <a:latin typeface="Symbol" pitchFamily="18" charset="2"/>
              </a:rPr>
              <a:t>-</a:t>
            </a:r>
            <a:r>
              <a:rPr lang="en-US" sz="2000" dirty="0">
                <a:solidFill>
                  <a:srgbClr val="008080"/>
                </a:solidFill>
              </a:rPr>
              <a:t>4.</a:t>
            </a:r>
          </a:p>
        </p:txBody>
      </p:sp>
      <p:sp>
        <p:nvSpPr>
          <p:cNvPr id="1109011" name="Rectangle 19"/>
          <p:cNvSpPr>
            <a:spLocks noChangeArrowheads="1"/>
          </p:cNvSpPr>
          <p:nvPr/>
        </p:nvSpPr>
        <p:spPr bwMode="auto">
          <a:xfrm>
            <a:off x="3321050" y="3810309"/>
            <a:ext cx="4146550" cy="396875"/>
          </a:xfrm>
          <a:prstGeom prst="rect">
            <a:avLst/>
          </a:prstGeom>
          <a:noFill/>
          <a:ln w="9525">
            <a:noFill/>
            <a:miter lim="800000"/>
            <a:headEnd/>
            <a:tailEnd/>
          </a:ln>
          <a:effectLst/>
        </p:spPr>
        <p:txBody>
          <a:bodyPr>
            <a:spAutoFit/>
          </a:bodyPr>
          <a:lstStyle/>
          <a:p>
            <a:r>
              <a:rPr lang="en-US" sz="2000" dirty="0">
                <a:solidFill>
                  <a:srgbClr val="008080"/>
                </a:solidFill>
              </a:rPr>
              <a:t>True, since 2.7 is equal to 2.7.</a:t>
            </a:r>
          </a:p>
        </p:txBody>
      </p:sp>
      <p:sp>
        <p:nvSpPr>
          <p:cNvPr id="1109013" name="Rectangle 21"/>
          <p:cNvSpPr>
            <a:spLocks noChangeArrowheads="1"/>
          </p:cNvSpPr>
          <p:nvPr/>
        </p:nvSpPr>
        <p:spPr bwMode="auto">
          <a:xfrm>
            <a:off x="3332163" y="4321484"/>
            <a:ext cx="3919537" cy="396875"/>
          </a:xfrm>
          <a:prstGeom prst="rect">
            <a:avLst/>
          </a:prstGeom>
          <a:noFill/>
          <a:ln w="9525">
            <a:noFill/>
            <a:miter lim="800000"/>
            <a:headEnd/>
            <a:tailEnd/>
          </a:ln>
          <a:effectLst/>
        </p:spPr>
        <p:txBody>
          <a:bodyPr>
            <a:spAutoFit/>
          </a:bodyPr>
          <a:lstStyle/>
          <a:p>
            <a:r>
              <a:rPr lang="en-US" sz="2000" dirty="0">
                <a:solidFill>
                  <a:srgbClr val="008080"/>
                </a:solidFill>
              </a:rPr>
              <a:t>False, since </a:t>
            </a:r>
            <a:r>
              <a:rPr lang="en-US" sz="2000" dirty="0">
                <a:solidFill>
                  <a:srgbClr val="008080"/>
                </a:solidFill>
                <a:latin typeface="Symbol" pitchFamily="18" charset="2"/>
              </a:rPr>
              <a:t>-</a:t>
            </a:r>
            <a:r>
              <a:rPr lang="en-US" sz="2000" dirty="0">
                <a:solidFill>
                  <a:srgbClr val="008080"/>
                </a:solidFill>
              </a:rPr>
              <a:t>4 is greater than </a:t>
            </a:r>
            <a:r>
              <a:rPr lang="en-US" sz="2000" dirty="0">
                <a:solidFill>
                  <a:srgbClr val="008080"/>
                </a:solidFill>
                <a:latin typeface="Symbol" pitchFamily="18" charset="2"/>
              </a:rPr>
              <a:t>-</a:t>
            </a:r>
            <a:r>
              <a:rPr lang="en-US" sz="2000" dirty="0">
                <a:solidFill>
                  <a:srgbClr val="008080"/>
                </a:solidFill>
              </a:rPr>
              <a:t>6.</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089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0900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089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0900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08995">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090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08995">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090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08995">
                                            <p:txEl>
                                              <p:pRg st="5" end="5"/>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1090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10899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9007" grpId="0"/>
      <p:bldP spid="1109009" grpId="0"/>
      <p:bldP spid="1109010" grpId="0"/>
      <p:bldP spid="1109011" grpId="0"/>
      <p:bldP spid="110901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0018" name="Rectangle 2"/>
          <p:cNvSpPr>
            <a:spLocks noGrp="1"/>
          </p:cNvSpPr>
          <p:nvPr>
            <p:ph type="title"/>
          </p:nvPr>
        </p:nvSpPr>
        <p:spPr>
          <a:prstGeom prst="rect">
            <a:avLst/>
          </a:prstGeom>
        </p:spPr>
        <p:txBody>
          <a:bodyPr/>
          <a:lstStyle/>
          <a:p>
            <a:r>
              <a:rPr lang="en-US" sz="3200" dirty="0">
                <a:solidFill>
                  <a:schemeClr val="accent1"/>
                </a:solidFill>
              </a:rPr>
              <a:t>Example 3: Inequalities</a:t>
            </a:r>
          </a:p>
        </p:txBody>
      </p:sp>
      <p:sp>
        <p:nvSpPr>
          <p:cNvPr id="1110019" name="Rectangle 3"/>
          <p:cNvSpPr>
            <a:spLocks noGrp="1"/>
          </p:cNvSpPr>
          <p:nvPr>
            <p:ph idx="1"/>
          </p:nvPr>
        </p:nvSpPr>
        <p:spPr>
          <a:prstGeom prst="rect">
            <a:avLst/>
          </a:prstGeom>
        </p:spPr>
        <p:txBody>
          <a:bodyPr/>
          <a:lstStyle/>
          <a:p>
            <a:pPr marL="3175" indent="-3175">
              <a:buFont typeface="Courier New" pitchFamily="49" charset="0"/>
              <a:buNone/>
              <a:tabLst>
                <a:tab pos="457200" algn="l"/>
              </a:tabLst>
            </a:pPr>
            <a:r>
              <a:rPr lang="en-US" i="0" dirty="0">
                <a:solidFill>
                  <a:schemeClr val="tx1"/>
                </a:solidFill>
              </a:rPr>
              <a:t>(</a:t>
            </a:r>
            <a:r>
              <a:rPr lang="en-US" b="1" i="0" dirty="0">
                <a:solidFill>
                  <a:schemeClr val="tx1"/>
                </a:solidFill>
              </a:rPr>
              <a:t>Note</a:t>
            </a:r>
            <a:r>
              <a:rPr lang="en-US" i="0" dirty="0">
                <a:solidFill>
                  <a:schemeClr val="tx1"/>
                </a:solidFill>
              </a:rPr>
              <a:t>: 3 &gt; −1 can be read as “3 is greater than −1” or as “−1 is less than 3.”)</a:t>
            </a:r>
          </a:p>
          <a:p>
            <a:pPr marL="3175" indent="-3175">
              <a:buFont typeface="Courier New" pitchFamily="49" charset="0"/>
              <a:buNone/>
              <a:tabLst>
                <a:tab pos="457200" algn="l"/>
              </a:tabLst>
            </a:pPr>
            <a:r>
              <a:rPr lang="en-US" i="0" dirty="0">
                <a:solidFill>
                  <a:schemeClr val="tx1"/>
                </a:solidFill>
              </a:rPr>
              <a:t>(</a:t>
            </a:r>
            <a:r>
              <a:rPr lang="en-US" b="1" i="0" dirty="0">
                <a:solidFill>
                  <a:schemeClr val="tx1"/>
                </a:solidFill>
              </a:rPr>
              <a:t>Note</a:t>
            </a:r>
            <a:r>
              <a:rPr lang="en-US" i="0" dirty="0">
                <a:solidFill>
                  <a:schemeClr val="tx1"/>
                </a:solidFill>
              </a:rPr>
              <a:t>: 4 ≥ −4 can be read as “4 is greater than or equal to −4” or as “−4 is less than or equal to 4.”)</a:t>
            </a:r>
            <a:endParaRPr lang="en-US" dirty="0">
              <a:solidFill>
                <a:schemeClr val="tx1"/>
              </a:solidFill>
            </a:endParaRPr>
          </a:p>
          <a:p>
            <a:pPr marL="3175" indent="-3175">
              <a:spcBef>
                <a:spcPct val="90000"/>
              </a:spcBef>
              <a:buFont typeface="Courier New" pitchFamily="49" charset="0"/>
              <a:buNone/>
              <a:tabLst>
                <a:tab pos="457200" algn="l"/>
              </a:tabLst>
            </a:pPr>
            <a:r>
              <a:rPr lang="en-US" b="1" i="0" dirty="0">
                <a:solidFill>
                  <a:schemeClr val="tx1"/>
                </a:solidFill>
              </a:rPr>
              <a:t>b.	</a:t>
            </a:r>
            <a:r>
              <a:rPr lang="en-US" i="0" dirty="0">
                <a:solidFill>
                  <a:schemeClr val="tx1"/>
                </a:solidFill>
              </a:rPr>
              <a:t>Graph the set of </a:t>
            </a:r>
            <a:r>
              <a:rPr lang="en-US" b="1" i="0" dirty="0">
                <a:solidFill>
                  <a:schemeClr val="tx1"/>
                </a:solidFill>
              </a:rPr>
              <a:t>real numbers </a:t>
            </a:r>
            <a:r>
              <a:rPr lang="en-US" dirty="0">
                <a:solidFill>
                  <a:schemeClr val="tx1"/>
                </a:solidFill>
              </a:rPr>
              <a:t> </a:t>
            </a:r>
          </a:p>
          <a:p>
            <a:pPr marL="3175" indent="-3175">
              <a:buFont typeface="Courier New" pitchFamily="49" charset="0"/>
              <a:buNone/>
              <a:tabLst>
                <a:tab pos="457200" algn="l"/>
              </a:tabLst>
            </a:pPr>
            <a:r>
              <a:rPr lang="en-US" b="1" i="0" dirty="0">
                <a:solidFill>
                  <a:schemeClr val="tx1"/>
                </a:solidFill>
              </a:rPr>
              <a:t>Solution:</a:t>
            </a:r>
            <a:r>
              <a:rPr lang="en-US" dirty="0">
                <a:solidFill>
                  <a:schemeClr val="tx1"/>
                </a:solidFill>
              </a:rPr>
              <a:t> </a:t>
            </a:r>
          </a:p>
        </p:txBody>
      </p:sp>
      <p:pic>
        <p:nvPicPr>
          <p:cNvPr id="1110039" name="Picture 23"/>
          <p:cNvPicPr>
            <a:picLocks noChangeAspect="1" noChangeArrowheads="1"/>
          </p:cNvPicPr>
          <p:nvPr/>
        </p:nvPicPr>
        <p:blipFill>
          <a:blip r:embed="rId3" cstate="print"/>
          <a:srcRect/>
          <a:stretch>
            <a:fillRect/>
          </a:stretch>
        </p:blipFill>
        <p:spPr bwMode="auto">
          <a:xfrm>
            <a:off x="2142331" y="4150056"/>
            <a:ext cx="4859338" cy="1687513"/>
          </a:xfrm>
          <a:prstGeom prst="rect">
            <a:avLst/>
          </a:prstGeom>
          <a:noFill/>
          <a:ln w="9525">
            <a:noFill/>
            <a:miter lim="800000"/>
            <a:headEnd/>
            <a:tailEnd/>
          </a:ln>
          <a:effectLst/>
        </p:spPr>
      </p:pic>
      <p:graphicFrame>
        <p:nvGraphicFramePr>
          <p:cNvPr id="6" name="Object 20">
            <a:extLst>
              <a:ext uri="{FF2B5EF4-FFF2-40B4-BE49-F238E27FC236}">
                <a16:creationId xmlns:a16="http://schemas.microsoft.com/office/drawing/2014/main" id="{3D8B43F7-4036-45A1-8AAB-30DDF1061633}"/>
              </a:ext>
            </a:extLst>
          </p:cNvPr>
          <p:cNvGraphicFramePr>
            <a:graphicFrameLocks noChangeAspect="1"/>
          </p:cNvGraphicFramePr>
          <p:nvPr>
            <p:extLst>
              <p:ext uri="{D42A27DB-BD31-4B8C-83A1-F6EECF244321}">
                <p14:modId xmlns:p14="http://schemas.microsoft.com/office/powerpoint/2010/main" val="82946058"/>
              </p:ext>
            </p:extLst>
          </p:nvPr>
        </p:nvGraphicFramePr>
        <p:xfrm>
          <a:off x="5524500" y="3294018"/>
          <a:ext cx="2324100" cy="927100"/>
        </p:xfrm>
        <a:graphic>
          <a:graphicData uri="http://schemas.openxmlformats.org/presentationml/2006/ole">
            <mc:AlternateContent xmlns:mc="http://schemas.openxmlformats.org/markup-compatibility/2006">
              <mc:Choice xmlns:v="urn:schemas-microsoft-com:vml" Requires="v">
                <p:oleObj spid="_x0000_s3080" name="Equation" r:id="rId4" imgW="2323800" imgH="927000" progId="Equation.DSMT4">
                  <p:embed/>
                </p:oleObj>
              </mc:Choice>
              <mc:Fallback>
                <p:oleObj name="Equation" r:id="rId4" imgW="2323800" imgH="927000" progId="Equation.DSMT4">
                  <p:embed/>
                  <p:pic>
                    <p:nvPicPr>
                      <p:cNvPr id="1110036" name="Object 2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24500" y="3294018"/>
                        <a:ext cx="2324100" cy="927100"/>
                      </a:xfrm>
                      <a:prstGeom prst="rect">
                        <a:avLst/>
                      </a:prstGeom>
                      <a:noFill/>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100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100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1001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1003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0498" name="Rectangle 2"/>
          <p:cNvSpPr>
            <a:spLocks noGrp="1"/>
          </p:cNvSpPr>
          <p:nvPr>
            <p:ph type="title"/>
          </p:nvPr>
        </p:nvSpPr>
        <p:spPr>
          <a:prstGeom prst="rect">
            <a:avLst/>
          </a:prstGeom>
        </p:spPr>
        <p:txBody>
          <a:bodyPr/>
          <a:lstStyle/>
          <a:p>
            <a:r>
              <a:rPr lang="en-US" sz="3200" dirty="0">
                <a:solidFill>
                  <a:schemeClr val="accent1"/>
                </a:solidFill>
              </a:rPr>
              <a:t>Example 3: Inequalities (cont.)</a:t>
            </a:r>
          </a:p>
        </p:txBody>
      </p:sp>
      <p:sp>
        <p:nvSpPr>
          <p:cNvPr id="1130499" name="Rectangle 3"/>
          <p:cNvSpPr>
            <a:spLocks noGrp="1"/>
          </p:cNvSpPr>
          <p:nvPr>
            <p:ph idx="1"/>
          </p:nvPr>
        </p:nvSpPr>
        <p:spPr>
          <a:prstGeom prst="rect">
            <a:avLst/>
          </a:prstGeom>
        </p:spPr>
        <p:txBody>
          <a:bodyPr/>
          <a:lstStyle/>
          <a:p>
            <a:pPr marL="3175" indent="-3175">
              <a:buFont typeface="Courier New" pitchFamily="49" charset="0"/>
              <a:buNone/>
              <a:tabLst>
                <a:tab pos="457200" algn="l"/>
              </a:tabLst>
            </a:pPr>
            <a:r>
              <a:rPr lang="en-US" b="1" i="0" dirty="0">
                <a:solidFill>
                  <a:schemeClr val="tx1"/>
                </a:solidFill>
              </a:rPr>
              <a:t>c.	</a:t>
            </a:r>
            <a:r>
              <a:rPr lang="en-US" i="0" dirty="0">
                <a:solidFill>
                  <a:schemeClr val="tx1"/>
                </a:solidFill>
              </a:rPr>
              <a:t>Graph all </a:t>
            </a:r>
            <a:r>
              <a:rPr lang="en-US" b="1" i="0" dirty="0">
                <a:solidFill>
                  <a:schemeClr val="tx1"/>
                </a:solidFill>
              </a:rPr>
              <a:t>natural numbers </a:t>
            </a:r>
            <a:r>
              <a:rPr lang="en-US" i="0" dirty="0">
                <a:solidFill>
                  <a:srgbClr val="0000FF"/>
                </a:solidFill>
              </a:rPr>
              <a:t>less than</a:t>
            </a:r>
            <a:r>
              <a:rPr lang="en-US" i="0" dirty="0">
                <a:solidFill>
                  <a:schemeClr val="tx1"/>
                </a:solidFill>
              </a:rPr>
              <a:t> or equal to </a:t>
            </a:r>
            <a:r>
              <a:rPr lang="en-US" i="0" dirty="0">
                <a:solidFill>
                  <a:srgbClr val="0000FF"/>
                </a:solidFill>
              </a:rPr>
              <a:t>3</a:t>
            </a:r>
            <a:r>
              <a:rPr lang="en-US" i="0" dirty="0">
                <a:solidFill>
                  <a:schemeClr val="tx1"/>
                </a:solidFill>
              </a:rPr>
              <a:t>.</a:t>
            </a:r>
            <a:r>
              <a:rPr lang="en-US" dirty="0">
                <a:solidFill>
                  <a:schemeClr val="tx1"/>
                </a:solidFill>
              </a:rPr>
              <a:t> </a:t>
            </a:r>
          </a:p>
          <a:p>
            <a:pPr marL="3175" indent="-3175">
              <a:buFont typeface="Courier New" pitchFamily="49" charset="0"/>
              <a:buNone/>
              <a:tabLst>
                <a:tab pos="457200" algn="l"/>
              </a:tabLst>
            </a:pPr>
            <a:r>
              <a:rPr lang="en-US" b="1" i="0" dirty="0">
                <a:solidFill>
                  <a:schemeClr val="tx1"/>
                </a:solidFill>
              </a:rPr>
              <a:t>Solution:</a:t>
            </a:r>
          </a:p>
          <a:p>
            <a:pPr marL="3175" indent="-3175">
              <a:buFont typeface="Courier New" pitchFamily="49" charset="0"/>
              <a:buNone/>
              <a:tabLst>
                <a:tab pos="457200" algn="l"/>
              </a:tabLst>
            </a:pPr>
            <a:endParaRPr lang="en-US" b="1" i="0" dirty="0">
              <a:solidFill>
                <a:schemeClr val="tx1"/>
              </a:solidFill>
            </a:endParaRPr>
          </a:p>
          <a:p>
            <a:pPr marL="3175" indent="-3175">
              <a:buFont typeface="Courier New" pitchFamily="49" charset="0"/>
              <a:buNone/>
              <a:tabLst>
                <a:tab pos="457200" algn="l"/>
              </a:tabLst>
            </a:pPr>
            <a:endParaRPr lang="en-US" b="1" i="0" dirty="0">
              <a:solidFill>
                <a:schemeClr val="tx1"/>
              </a:solidFill>
            </a:endParaRPr>
          </a:p>
          <a:p>
            <a:pPr marL="3175" indent="-3175">
              <a:buFont typeface="Courier New" pitchFamily="49" charset="0"/>
              <a:buNone/>
              <a:tabLst>
                <a:tab pos="457200" algn="l"/>
              </a:tabLst>
            </a:pPr>
            <a:r>
              <a:rPr lang="en-US" i="0" dirty="0">
                <a:solidFill>
                  <a:schemeClr val="tx1"/>
                </a:solidFill>
              </a:rPr>
              <a:t>Remember that the natural numbers are 1, 2, 3, 4, ...</a:t>
            </a:r>
            <a:endParaRPr lang="en-US" b="1" i="0" dirty="0">
              <a:solidFill>
                <a:schemeClr val="tx1"/>
              </a:solidFill>
            </a:endParaRPr>
          </a:p>
          <a:p>
            <a:pPr marL="3175" indent="-3175">
              <a:buFont typeface="Courier New" pitchFamily="49" charset="0"/>
              <a:buNone/>
              <a:tabLst>
                <a:tab pos="457200" algn="l"/>
              </a:tabLst>
            </a:pPr>
            <a:r>
              <a:rPr lang="en-US" b="1" i="0" dirty="0">
                <a:solidFill>
                  <a:schemeClr val="tx1"/>
                </a:solidFill>
              </a:rPr>
              <a:t>d.	</a:t>
            </a:r>
            <a:r>
              <a:rPr lang="en-US" i="0" dirty="0">
                <a:solidFill>
                  <a:schemeClr val="tx1"/>
                </a:solidFill>
              </a:rPr>
              <a:t>Graph all </a:t>
            </a:r>
            <a:r>
              <a:rPr lang="en-US" b="1" i="0" dirty="0">
                <a:solidFill>
                  <a:schemeClr val="tx1"/>
                </a:solidFill>
              </a:rPr>
              <a:t>integers </a:t>
            </a:r>
            <a:r>
              <a:rPr lang="en-US" i="0" dirty="0">
                <a:solidFill>
                  <a:srgbClr val="0000FF"/>
                </a:solidFill>
              </a:rPr>
              <a:t>less than</a:t>
            </a:r>
            <a:r>
              <a:rPr lang="en-US" i="0" dirty="0">
                <a:solidFill>
                  <a:schemeClr val="tx1"/>
                </a:solidFill>
              </a:rPr>
              <a:t> </a:t>
            </a:r>
            <a:r>
              <a:rPr lang="en-US" i="0" dirty="0">
                <a:solidFill>
                  <a:srgbClr val="0000FF"/>
                </a:solidFill>
              </a:rPr>
              <a:t>0</a:t>
            </a:r>
            <a:r>
              <a:rPr lang="en-US" i="0" dirty="0">
                <a:solidFill>
                  <a:schemeClr val="tx1"/>
                </a:solidFill>
              </a:rPr>
              <a:t>.</a:t>
            </a:r>
            <a:r>
              <a:rPr lang="en-US" dirty="0">
                <a:solidFill>
                  <a:schemeClr val="tx1"/>
                </a:solidFill>
              </a:rPr>
              <a:t> </a:t>
            </a:r>
          </a:p>
          <a:p>
            <a:pPr marL="3175" indent="-3175">
              <a:buFont typeface="Courier New" pitchFamily="49" charset="0"/>
              <a:buNone/>
              <a:tabLst>
                <a:tab pos="457200" algn="l"/>
              </a:tabLst>
            </a:pPr>
            <a:r>
              <a:rPr lang="en-US" b="1" i="0" dirty="0">
                <a:solidFill>
                  <a:schemeClr val="tx1"/>
                </a:solidFill>
              </a:rPr>
              <a:t>Solution:</a:t>
            </a:r>
          </a:p>
        </p:txBody>
      </p:sp>
      <p:pic>
        <p:nvPicPr>
          <p:cNvPr id="1130507" name="Picture 11"/>
          <p:cNvPicPr>
            <a:picLocks noChangeAspect="1" noChangeArrowheads="1"/>
          </p:cNvPicPr>
          <p:nvPr/>
        </p:nvPicPr>
        <p:blipFill>
          <a:blip r:embed="rId2" cstate="print"/>
          <a:srcRect/>
          <a:stretch>
            <a:fillRect/>
          </a:stretch>
        </p:blipFill>
        <p:spPr bwMode="auto">
          <a:xfrm>
            <a:off x="2681288" y="2362200"/>
            <a:ext cx="3781425" cy="609600"/>
          </a:xfrm>
          <a:prstGeom prst="rect">
            <a:avLst/>
          </a:prstGeom>
          <a:noFill/>
          <a:ln w="9525">
            <a:noFill/>
            <a:miter lim="800000"/>
            <a:headEnd/>
            <a:tailEnd/>
          </a:ln>
          <a:effectLst/>
        </p:spPr>
      </p:pic>
      <p:pic>
        <p:nvPicPr>
          <p:cNvPr id="1130508" name="Picture 12"/>
          <p:cNvPicPr>
            <a:picLocks noChangeAspect="1" noChangeArrowheads="1"/>
          </p:cNvPicPr>
          <p:nvPr/>
        </p:nvPicPr>
        <p:blipFill>
          <a:blip r:embed="rId3" cstate="print"/>
          <a:srcRect/>
          <a:stretch>
            <a:fillRect/>
          </a:stretch>
        </p:blipFill>
        <p:spPr bwMode="auto">
          <a:xfrm>
            <a:off x="2704306" y="4918075"/>
            <a:ext cx="3735388" cy="79692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3049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3050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3049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30499">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30499">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305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1522" name="Rectangle 2"/>
          <p:cNvSpPr>
            <a:spLocks noGrp="1"/>
          </p:cNvSpPr>
          <p:nvPr>
            <p:ph type="title"/>
          </p:nvPr>
        </p:nvSpPr>
        <p:spPr>
          <a:prstGeom prst="rect">
            <a:avLst/>
          </a:prstGeom>
        </p:spPr>
        <p:txBody>
          <a:bodyPr/>
          <a:lstStyle/>
          <a:p>
            <a:r>
              <a:rPr lang="en-US" sz="3200" dirty="0">
                <a:solidFill>
                  <a:schemeClr val="accent1"/>
                </a:solidFill>
              </a:rPr>
              <a:t>Absolute Value</a:t>
            </a:r>
          </a:p>
        </p:txBody>
      </p:sp>
      <p:sp>
        <p:nvSpPr>
          <p:cNvPr id="1131523" name="Rectangle 3"/>
          <p:cNvSpPr>
            <a:spLocks noGrp="1"/>
          </p:cNvSpPr>
          <p:nvPr>
            <p:ph idx="1"/>
          </p:nvPr>
        </p:nvSpPr>
        <p:spPr>
          <a:prstGeom prst="rect">
            <a:avLst/>
          </a:prstGeom>
        </p:spPr>
        <p:txBody>
          <a:bodyPr/>
          <a:lstStyle/>
          <a:p>
            <a:pPr marL="3175" indent="-3175">
              <a:buFont typeface="Courier New" pitchFamily="49" charset="0"/>
              <a:buNone/>
            </a:pPr>
            <a:endParaRPr lang="en-US" dirty="0">
              <a:solidFill>
                <a:schemeClr val="tx1"/>
              </a:solidFill>
            </a:endParaRPr>
          </a:p>
          <a:p>
            <a:pPr marL="3175" indent="-3175">
              <a:buFont typeface="Courier New" pitchFamily="49" charset="0"/>
              <a:buNone/>
            </a:pPr>
            <a:endParaRPr lang="en-US" dirty="0">
              <a:solidFill>
                <a:schemeClr val="tx1"/>
              </a:solidFill>
            </a:endParaRPr>
          </a:p>
        </p:txBody>
      </p:sp>
      <p:sp>
        <p:nvSpPr>
          <p:cNvPr id="1131531" name="Rectangle 11"/>
          <p:cNvSpPr>
            <a:spLocks/>
          </p:cNvSpPr>
          <p:nvPr/>
        </p:nvSpPr>
        <p:spPr bwMode="auto">
          <a:xfrm>
            <a:off x="457200" y="1280160"/>
            <a:ext cx="8229600" cy="3386440"/>
          </a:xfrm>
          <a:prstGeom prst="rect">
            <a:avLst/>
          </a:prstGeom>
          <a:solidFill>
            <a:srgbClr val="FFFFCC"/>
          </a:solidFill>
          <a:ln w="28575">
            <a:solidFill>
              <a:srgbClr val="000000"/>
            </a:solidFill>
            <a:miter lim="800000"/>
            <a:headEnd/>
            <a:tailEnd/>
          </a:ln>
        </p:spPr>
        <p:txBody>
          <a:bodyPr>
            <a:spAutoFit/>
          </a:bodyPr>
          <a:lstStyle/>
          <a:p>
            <a:pPr marL="23813" indent="-23813" algn="ctr" eaLnBrk="0" hangingPunct="0">
              <a:lnSpc>
                <a:spcPct val="90000"/>
              </a:lnSpc>
              <a:buFont typeface="Courier New" pitchFamily="49" charset="0"/>
              <a:buNone/>
            </a:pPr>
            <a:r>
              <a:rPr lang="en-US" sz="2800" b="1" dirty="0">
                <a:solidFill>
                  <a:srgbClr val="000000"/>
                </a:solidFill>
              </a:rPr>
              <a:t>Absolute Value</a:t>
            </a:r>
            <a:endParaRPr lang="en-US" sz="2800" dirty="0">
              <a:solidFill>
                <a:srgbClr val="000000"/>
              </a:solidFill>
            </a:endParaRPr>
          </a:p>
          <a:p>
            <a:pPr marL="23813" indent="-23813" eaLnBrk="0" hangingPunct="0">
              <a:spcBef>
                <a:spcPct val="20000"/>
              </a:spcBef>
              <a:buFont typeface="Courier New" pitchFamily="49" charset="0"/>
              <a:buNone/>
            </a:pPr>
            <a:r>
              <a:rPr lang="en-US" sz="2800" dirty="0">
                <a:solidFill>
                  <a:srgbClr val="000000"/>
                </a:solidFill>
              </a:rPr>
              <a:t>The </a:t>
            </a:r>
            <a:r>
              <a:rPr lang="en-US" sz="2800" b="1" dirty="0">
                <a:solidFill>
                  <a:srgbClr val="BF0000"/>
                </a:solidFill>
              </a:rPr>
              <a:t>absolute value</a:t>
            </a:r>
            <a:r>
              <a:rPr lang="en-US" sz="2800" b="1" dirty="0">
                <a:solidFill>
                  <a:srgbClr val="000000"/>
                </a:solidFill>
              </a:rPr>
              <a:t> </a:t>
            </a:r>
            <a:r>
              <a:rPr lang="en-US" sz="2800" dirty="0">
                <a:solidFill>
                  <a:srgbClr val="000000"/>
                </a:solidFill>
              </a:rPr>
              <a:t>of a real number is its distance from 0. Note that the absolute value of a real number is never negative. </a:t>
            </a:r>
          </a:p>
          <a:p>
            <a:pPr marL="23813" indent="-23813" algn="just" eaLnBrk="0" hangingPunct="0">
              <a:lnSpc>
                <a:spcPct val="135000"/>
              </a:lnSpc>
              <a:spcBef>
                <a:spcPct val="20000"/>
              </a:spcBef>
              <a:buFont typeface="Courier New" pitchFamily="49" charset="0"/>
              <a:buNone/>
            </a:pPr>
            <a:r>
              <a:rPr lang="en-US" sz="2800" dirty="0">
                <a:solidFill>
                  <a:srgbClr val="000000"/>
                </a:solidFill>
              </a:rPr>
              <a:t>					if </a:t>
            </a:r>
            <a:r>
              <a:rPr lang="en-US" sz="2800" i="1" dirty="0">
                <a:solidFill>
                  <a:srgbClr val="000000"/>
                </a:solidFill>
              </a:rPr>
              <a:t>a</a:t>
            </a:r>
            <a:r>
              <a:rPr lang="en-US" sz="2800" dirty="0">
                <a:solidFill>
                  <a:srgbClr val="000000"/>
                </a:solidFill>
              </a:rPr>
              <a:t> is a positive number or 0. </a:t>
            </a:r>
          </a:p>
          <a:p>
            <a:pPr marL="23813" indent="-23813" algn="just" eaLnBrk="0" hangingPunct="0">
              <a:spcBef>
                <a:spcPct val="20000"/>
              </a:spcBef>
              <a:buFont typeface="Courier New" pitchFamily="49" charset="0"/>
              <a:buNone/>
            </a:pPr>
            <a:r>
              <a:rPr lang="en-US" sz="2800" dirty="0">
                <a:solidFill>
                  <a:srgbClr val="000000"/>
                </a:solidFill>
              </a:rPr>
              <a:t>					if </a:t>
            </a:r>
            <a:r>
              <a:rPr lang="en-US" sz="2800" i="1" dirty="0">
                <a:solidFill>
                  <a:srgbClr val="000000"/>
                </a:solidFill>
              </a:rPr>
              <a:t>a</a:t>
            </a:r>
            <a:r>
              <a:rPr lang="en-US" sz="2800" dirty="0">
                <a:solidFill>
                  <a:srgbClr val="000000"/>
                </a:solidFill>
              </a:rPr>
              <a:t> is a negative number. </a:t>
            </a:r>
          </a:p>
          <a:p>
            <a:pPr marL="23813" indent="-23813" algn="just" eaLnBrk="0" hangingPunct="0">
              <a:lnSpc>
                <a:spcPct val="50000"/>
              </a:lnSpc>
              <a:spcBef>
                <a:spcPct val="20000"/>
              </a:spcBef>
              <a:buFont typeface="Courier New" pitchFamily="49" charset="0"/>
              <a:buNone/>
            </a:pPr>
            <a:endParaRPr lang="en-US" sz="2800" dirty="0">
              <a:solidFill>
                <a:srgbClr val="000000"/>
              </a:solidFill>
            </a:endParaRPr>
          </a:p>
        </p:txBody>
      </p:sp>
      <p:graphicFrame>
        <p:nvGraphicFramePr>
          <p:cNvPr id="1131532" name="Object 12"/>
          <p:cNvGraphicFramePr>
            <a:graphicFrameLocks noChangeAspect="1"/>
          </p:cNvGraphicFramePr>
          <p:nvPr/>
        </p:nvGraphicFramePr>
        <p:xfrm>
          <a:off x="2171700" y="3290248"/>
          <a:ext cx="1104900" cy="1054100"/>
        </p:xfrm>
        <a:graphic>
          <a:graphicData uri="http://schemas.openxmlformats.org/presentationml/2006/ole">
            <mc:AlternateContent xmlns:mc="http://schemas.openxmlformats.org/markup-compatibility/2006">
              <mc:Choice xmlns:v="urn:schemas-microsoft-com:vml" Requires="v">
                <p:oleObj spid="_x0000_s4104" name="Equation" r:id="rId3" imgW="1104840" imgH="1054080" progId="Equation.DSMT4">
                  <p:embed/>
                </p:oleObj>
              </mc:Choice>
              <mc:Fallback>
                <p:oleObj name="Equation" r:id="rId3" imgW="1104840" imgH="1054080"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71700" y="3290248"/>
                        <a:ext cx="1104900" cy="1054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2546" name="Rectangle 2"/>
          <p:cNvSpPr>
            <a:spLocks noGrp="1"/>
          </p:cNvSpPr>
          <p:nvPr>
            <p:ph type="title"/>
          </p:nvPr>
        </p:nvSpPr>
        <p:spPr>
          <a:prstGeom prst="rect">
            <a:avLst/>
          </a:prstGeom>
        </p:spPr>
        <p:txBody>
          <a:bodyPr/>
          <a:lstStyle/>
          <a:p>
            <a:r>
              <a:rPr lang="en-US" sz="3200" dirty="0">
                <a:solidFill>
                  <a:schemeClr val="accent1"/>
                </a:solidFill>
              </a:rPr>
              <a:t>Absolute Value</a:t>
            </a:r>
          </a:p>
        </p:txBody>
      </p:sp>
      <p:sp>
        <p:nvSpPr>
          <p:cNvPr id="1132547" name="Rectangle 3"/>
          <p:cNvSpPr>
            <a:spLocks noGrp="1"/>
          </p:cNvSpPr>
          <p:nvPr>
            <p:ph idx="1"/>
          </p:nvPr>
        </p:nvSpPr>
        <p:spPr>
          <a:prstGeom prst="rect">
            <a:avLst/>
          </a:prstGeom>
        </p:spPr>
        <p:txBody>
          <a:bodyPr/>
          <a:lstStyle/>
          <a:p>
            <a:pPr marL="3175" indent="-3175">
              <a:buFont typeface="Courier New" pitchFamily="49" charset="0"/>
              <a:buNone/>
              <a:tabLst>
                <a:tab pos="457200" algn="l"/>
              </a:tabLst>
            </a:pPr>
            <a:endParaRPr lang="en-US" dirty="0">
              <a:solidFill>
                <a:schemeClr val="tx1"/>
              </a:solidFill>
            </a:endParaRPr>
          </a:p>
          <a:p>
            <a:pPr marL="3175" indent="-3175">
              <a:buFont typeface="Courier New" pitchFamily="49" charset="0"/>
              <a:buNone/>
              <a:tabLst>
                <a:tab pos="457200" algn="l"/>
              </a:tabLst>
            </a:pPr>
            <a:endParaRPr lang="en-US" dirty="0">
              <a:solidFill>
                <a:schemeClr val="tx1"/>
              </a:solidFill>
            </a:endParaRPr>
          </a:p>
        </p:txBody>
      </p:sp>
      <p:sp>
        <p:nvSpPr>
          <p:cNvPr id="1132552" name="Rectangle 8"/>
          <p:cNvSpPr>
            <a:spLocks/>
          </p:cNvSpPr>
          <p:nvPr/>
        </p:nvSpPr>
        <p:spPr bwMode="auto">
          <a:xfrm>
            <a:off x="457200" y="1280160"/>
            <a:ext cx="8229600" cy="4402137"/>
          </a:xfrm>
          <a:prstGeom prst="rect">
            <a:avLst/>
          </a:prstGeom>
          <a:noFill/>
          <a:ln w="28575">
            <a:solidFill>
              <a:srgbClr val="FF0008"/>
            </a:solidFill>
            <a:miter lim="800000"/>
            <a:headEnd/>
            <a:tailEnd/>
          </a:ln>
        </p:spPr>
        <p:txBody>
          <a:bodyPr bIns="137160"/>
          <a:lstStyle/>
          <a:p>
            <a:pPr algn="ctr" eaLnBrk="0" hangingPunct="0">
              <a:spcBef>
                <a:spcPct val="20000"/>
              </a:spcBef>
              <a:buFont typeface="Courier New" pitchFamily="49" charset="0"/>
              <a:buNone/>
            </a:pPr>
            <a:r>
              <a:rPr lang="en-US" sz="2800" b="1" dirty="0">
                <a:solidFill>
                  <a:srgbClr val="000000"/>
                </a:solidFill>
              </a:rPr>
              <a:t>Notes</a:t>
            </a:r>
          </a:p>
          <a:p>
            <a:pPr eaLnBrk="0" hangingPunct="0">
              <a:spcBef>
                <a:spcPct val="20000"/>
              </a:spcBef>
              <a:buFont typeface="Courier New" pitchFamily="49" charset="0"/>
              <a:buNone/>
            </a:pPr>
            <a:r>
              <a:rPr lang="en-US" sz="2800" dirty="0">
                <a:solidFill>
                  <a:srgbClr val="000000"/>
                </a:solidFill>
              </a:rPr>
              <a:t>The symbol −</a:t>
            </a:r>
            <a:r>
              <a:rPr lang="en-US" sz="2800" i="1" dirty="0">
                <a:solidFill>
                  <a:srgbClr val="000000"/>
                </a:solidFill>
              </a:rPr>
              <a:t>a </a:t>
            </a:r>
            <a:r>
              <a:rPr lang="en-US" sz="2800" dirty="0">
                <a:solidFill>
                  <a:srgbClr val="000000"/>
                </a:solidFill>
              </a:rPr>
              <a:t>should be thought of as the “opposite of </a:t>
            </a:r>
            <a:r>
              <a:rPr lang="en-US" sz="2800" i="1" dirty="0">
                <a:solidFill>
                  <a:srgbClr val="000000"/>
                </a:solidFill>
              </a:rPr>
              <a:t>a</a:t>
            </a:r>
            <a:r>
              <a:rPr lang="en-US" sz="2800" dirty="0">
                <a:solidFill>
                  <a:srgbClr val="000000"/>
                </a:solidFill>
              </a:rPr>
              <a:t>.” Since </a:t>
            </a:r>
            <a:r>
              <a:rPr lang="en-US" sz="2800" i="1" dirty="0">
                <a:solidFill>
                  <a:srgbClr val="000000"/>
                </a:solidFill>
              </a:rPr>
              <a:t>a </a:t>
            </a:r>
            <a:r>
              <a:rPr lang="en-US" sz="2800" dirty="0">
                <a:solidFill>
                  <a:srgbClr val="000000"/>
                </a:solidFill>
              </a:rPr>
              <a:t>is a variable, </a:t>
            </a:r>
            <a:r>
              <a:rPr lang="en-US" sz="2800" i="1" dirty="0">
                <a:solidFill>
                  <a:srgbClr val="000000"/>
                </a:solidFill>
              </a:rPr>
              <a:t>a </a:t>
            </a:r>
            <a:r>
              <a:rPr lang="en-US" sz="2800" dirty="0">
                <a:solidFill>
                  <a:srgbClr val="000000"/>
                </a:solidFill>
              </a:rPr>
              <a:t>might represent a positive number, a negative number, or 0. This use of symbols can make the definition of absolute value difficult to understand at first. As an aid to understanding the use of the negative sign, consider the following examples.</a:t>
            </a:r>
            <a:r>
              <a:rPr lang="en-US" sz="2800" i="1" dirty="0">
                <a:solidFill>
                  <a:srgbClr val="000000"/>
                </a:solidFill>
              </a:rPr>
              <a:t> </a:t>
            </a:r>
          </a:p>
          <a:p>
            <a:pPr algn="just" eaLnBrk="0" hangingPunct="0">
              <a:lnSpc>
                <a:spcPct val="30000"/>
              </a:lnSpc>
              <a:spcBef>
                <a:spcPct val="20000"/>
              </a:spcBef>
              <a:buFont typeface="Courier New" pitchFamily="49" charset="0"/>
              <a:buNone/>
            </a:pPr>
            <a:endParaRPr lang="en-US" sz="2800" dirty="0">
              <a:solidFill>
                <a:srgbClr val="000000"/>
              </a:solidFill>
            </a:endParaRPr>
          </a:p>
          <a:p>
            <a:pPr algn="just" eaLnBrk="0" hangingPunct="0">
              <a:spcBef>
                <a:spcPct val="20000"/>
              </a:spcBef>
              <a:buFont typeface="Courier New" pitchFamily="49" charset="0"/>
              <a:buNone/>
            </a:pPr>
            <a:r>
              <a:rPr lang="en-US" sz="2800" dirty="0">
                <a:solidFill>
                  <a:srgbClr val="000000"/>
                </a:solidFill>
              </a:rPr>
              <a:t>If </a:t>
            </a:r>
            <a:r>
              <a:rPr lang="en-US" sz="2800" i="1" dirty="0">
                <a:solidFill>
                  <a:srgbClr val="0000FF"/>
                </a:solidFill>
              </a:rPr>
              <a:t>a </a:t>
            </a:r>
            <a:r>
              <a:rPr lang="en-US" sz="2800" dirty="0">
                <a:solidFill>
                  <a:srgbClr val="0000FF"/>
                </a:solidFill>
              </a:rPr>
              <a:t>= −6</a:t>
            </a:r>
            <a:r>
              <a:rPr lang="en-US" sz="2800" dirty="0">
                <a:solidFill>
                  <a:srgbClr val="000000"/>
                </a:solidFill>
              </a:rPr>
              <a:t>, then </a:t>
            </a:r>
            <a:r>
              <a:rPr lang="en-US" sz="2800" dirty="0">
                <a:solidFill>
                  <a:srgbClr val="FF0000"/>
                </a:solidFill>
              </a:rPr>
              <a:t>−</a:t>
            </a:r>
            <a:r>
              <a:rPr lang="en-US" sz="2800" i="1" dirty="0">
                <a:solidFill>
                  <a:srgbClr val="0000FF"/>
                </a:solidFill>
              </a:rPr>
              <a:t>a</a:t>
            </a:r>
            <a:r>
              <a:rPr lang="en-US" sz="2800" i="1" dirty="0">
                <a:solidFill>
                  <a:srgbClr val="000000"/>
                </a:solidFill>
              </a:rPr>
              <a:t> </a:t>
            </a:r>
            <a:r>
              <a:rPr lang="en-US" sz="2800" dirty="0">
                <a:solidFill>
                  <a:srgbClr val="000000"/>
                </a:solidFill>
              </a:rPr>
              <a:t>= </a:t>
            </a:r>
            <a:r>
              <a:rPr lang="en-US" sz="2800" dirty="0">
                <a:solidFill>
                  <a:srgbClr val="FF0000"/>
                </a:solidFill>
              </a:rPr>
              <a:t>−</a:t>
            </a:r>
            <a:r>
              <a:rPr lang="en-US" sz="2800" dirty="0">
                <a:solidFill>
                  <a:srgbClr val="000000"/>
                </a:solidFill>
              </a:rPr>
              <a:t>( </a:t>
            </a:r>
            <a:r>
              <a:rPr lang="en-US" sz="2800" dirty="0">
                <a:solidFill>
                  <a:srgbClr val="0000FF"/>
                </a:solidFill>
              </a:rPr>
              <a:t>−6</a:t>
            </a:r>
            <a:r>
              <a:rPr lang="en-US" sz="2800" dirty="0">
                <a:solidFill>
                  <a:srgbClr val="000000"/>
                </a:solidFill>
              </a:rPr>
              <a:t> ) = </a:t>
            </a:r>
            <a:r>
              <a:rPr lang="en-US" sz="2800" dirty="0">
                <a:solidFill>
                  <a:srgbClr val="FF0000"/>
                </a:solidFill>
              </a:rPr>
              <a:t>6</a:t>
            </a:r>
            <a:r>
              <a:rPr lang="en-US" sz="2800" dirty="0">
                <a:solidFill>
                  <a:srgbClr val="000000"/>
                </a:solidFill>
              </a:rPr>
              <a:t>.</a:t>
            </a:r>
            <a:r>
              <a:rPr lang="en-US" sz="2800" i="1" dirty="0">
                <a:solidFill>
                  <a:srgbClr val="000000"/>
                </a:solidFill>
              </a:rPr>
              <a:t> </a:t>
            </a:r>
          </a:p>
          <a:p>
            <a:pPr algn="just" eaLnBrk="0" hangingPunct="0">
              <a:spcBef>
                <a:spcPct val="20000"/>
              </a:spcBef>
              <a:buFont typeface="Courier New" pitchFamily="49" charset="0"/>
              <a:buNone/>
            </a:pPr>
            <a:endParaRPr lang="en-US" sz="2800" i="1" dirty="0">
              <a:solidFill>
                <a:srgbClr val="000000"/>
              </a:solidFill>
            </a:endParaRPr>
          </a:p>
        </p:txBody>
      </p:sp>
      <p:grpSp>
        <p:nvGrpSpPr>
          <p:cNvPr id="2" name="Group 15"/>
          <p:cNvGrpSpPr>
            <a:grpSpLocks/>
          </p:cNvGrpSpPr>
          <p:nvPr/>
        </p:nvGrpSpPr>
        <p:grpSpPr bwMode="auto">
          <a:xfrm>
            <a:off x="2715904" y="5105400"/>
            <a:ext cx="685800" cy="381000"/>
            <a:chOff x="2064" y="3648"/>
            <a:chExt cx="432" cy="288"/>
          </a:xfrm>
        </p:grpSpPr>
        <p:sp>
          <p:nvSpPr>
            <p:cNvPr id="1132554" name="Line 10"/>
            <p:cNvSpPr>
              <a:spLocks noChangeShapeType="1"/>
            </p:cNvSpPr>
            <p:nvPr/>
          </p:nvSpPr>
          <p:spPr bwMode="auto">
            <a:xfrm flipV="1">
              <a:off x="2064" y="3648"/>
              <a:ext cx="0" cy="288"/>
            </a:xfrm>
            <a:prstGeom prst="line">
              <a:avLst/>
            </a:prstGeom>
            <a:noFill/>
            <a:ln w="28575">
              <a:solidFill>
                <a:srgbClr val="FF0000"/>
              </a:solidFill>
              <a:round/>
              <a:headEnd/>
              <a:tailEnd type="triangle" w="med" len="med"/>
            </a:ln>
            <a:effectLst/>
          </p:spPr>
          <p:txBody>
            <a:bodyPr/>
            <a:lstStyle/>
            <a:p>
              <a:endParaRPr lang="en-US" dirty="0"/>
            </a:p>
          </p:txBody>
        </p:sp>
        <p:sp>
          <p:nvSpPr>
            <p:cNvPr id="1132557" name="Line 13"/>
            <p:cNvSpPr>
              <a:spLocks noChangeShapeType="1"/>
            </p:cNvSpPr>
            <p:nvPr/>
          </p:nvSpPr>
          <p:spPr bwMode="auto">
            <a:xfrm>
              <a:off x="2064" y="3936"/>
              <a:ext cx="432" cy="0"/>
            </a:xfrm>
            <a:prstGeom prst="line">
              <a:avLst/>
            </a:prstGeom>
            <a:noFill/>
            <a:ln w="28575">
              <a:solidFill>
                <a:srgbClr val="FF0000"/>
              </a:solidFill>
              <a:round/>
              <a:headEnd/>
              <a:tailEnd/>
            </a:ln>
            <a:effectLst/>
          </p:spPr>
          <p:txBody>
            <a:bodyPr/>
            <a:lstStyle/>
            <a:p>
              <a:endParaRPr lang="en-US" dirty="0"/>
            </a:p>
          </p:txBody>
        </p:sp>
        <p:sp>
          <p:nvSpPr>
            <p:cNvPr id="1132558" name="Line 14"/>
            <p:cNvSpPr>
              <a:spLocks noChangeShapeType="1"/>
            </p:cNvSpPr>
            <p:nvPr/>
          </p:nvSpPr>
          <p:spPr bwMode="auto">
            <a:xfrm flipV="1">
              <a:off x="2496" y="3648"/>
              <a:ext cx="0" cy="288"/>
            </a:xfrm>
            <a:prstGeom prst="line">
              <a:avLst/>
            </a:prstGeom>
            <a:noFill/>
            <a:ln w="28575">
              <a:solidFill>
                <a:srgbClr val="FF0000"/>
              </a:solidFill>
              <a:round/>
              <a:headEnd/>
              <a:tailEnd type="triangle" w="med" len="med"/>
            </a:ln>
            <a:effectLst/>
          </p:spPr>
          <p:txBody>
            <a:bodyPr/>
            <a:lstStyle/>
            <a:p>
              <a:endParaRPr lang="en-US" dirty="0"/>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3570" name="Rectangle 2"/>
          <p:cNvSpPr>
            <a:spLocks noGrp="1"/>
          </p:cNvSpPr>
          <p:nvPr>
            <p:ph type="title"/>
          </p:nvPr>
        </p:nvSpPr>
        <p:spPr>
          <a:prstGeom prst="rect">
            <a:avLst/>
          </a:prstGeom>
        </p:spPr>
        <p:txBody>
          <a:bodyPr/>
          <a:lstStyle/>
          <a:p>
            <a:r>
              <a:rPr lang="en-US" sz="3200" dirty="0">
                <a:solidFill>
                  <a:schemeClr val="accent1"/>
                </a:solidFill>
              </a:rPr>
              <a:t>Absolute Value</a:t>
            </a:r>
          </a:p>
        </p:txBody>
      </p:sp>
      <p:sp>
        <p:nvSpPr>
          <p:cNvPr id="1133571" name="Rectangle 3"/>
          <p:cNvSpPr>
            <a:spLocks noGrp="1"/>
          </p:cNvSpPr>
          <p:nvPr>
            <p:ph idx="1"/>
          </p:nvPr>
        </p:nvSpPr>
        <p:spPr>
          <a:prstGeom prst="rect">
            <a:avLst/>
          </a:prstGeom>
        </p:spPr>
        <p:txBody>
          <a:bodyPr/>
          <a:lstStyle/>
          <a:p>
            <a:pPr marL="3175" indent="-3175">
              <a:buFont typeface="Courier New" pitchFamily="49" charset="0"/>
              <a:buNone/>
            </a:pPr>
            <a:endParaRPr lang="en-US" dirty="0">
              <a:solidFill>
                <a:schemeClr val="tx1"/>
              </a:solidFill>
            </a:endParaRPr>
          </a:p>
          <a:p>
            <a:pPr marL="3175" indent="-3175">
              <a:buFont typeface="Courier New" pitchFamily="49" charset="0"/>
              <a:buNone/>
            </a:pPr>
            <a:endParaRPr lang="en-US" dirty="0">
              <a:solidFill>
                <a:schemeClr val="tx1"/>
              </a:solidFill>
            </a:endParaRPr>
          </a:p>
        </p:txBody>
      </p:sp>
      <p:sp>
        <p:nvSpPr>
          <p:cNvPr id="1133576" name="Rectangle 8"/>
          <p:cNvSpPr>
            <a:spLocks/>
          </p:cNvSpPr>
          <p:nvPr/>
        </p:nvSpPr>
        <p:spPr bwMode="auto">
          <a:xfrm>
            <a:off x="457200" y="1280160"/>
            <a:ext cx="8229600" cy="3735387"/>
          </a:xfrm>
          <a:prstGeom prst="rect">
            <a:avLst/>
          </a:prstGeom>
          <a:noFill/>
          <a:ln w="28575">
            <a:solidFill>
              <a:srgbClr val="FF0008"/>
            </a:solidFill>
            <a:miter lim="800000"/>
            <a:headEnd/>
            <a:tailEnd/>
          </a:ln>
        </p:spPr>
        <p:txBody>
          <a:bodyPr bIns="137160">
            <a:spAutoFit/>
          </a:bodyPr>
          <a:lstStyle/>
          <a:p>
            <a:pPr algn="ctr" eaLnBrk="0" hangingPunct="0">
              <a:spcBef>
                <a:spcPct val="20000"/>
              </a:spcBef>
              <a:buFont typeface="Courier New" pitchFamily="49" charset="0"/>
              <a:buNone/>
            </a:pPr>
            <a:r>
              <a:rPr lang="en-US" sz="2800" b="1" dirty="0">
                <a:solidFill>
                  <a:srgbClr val="000000"/>
                </a:solidFill>
              </a:rPr>
              <a:t>Notes (cont.)</a:t>
            </a:r>
          </a:p>
          <a:p>
            <a:pPr eaLnBrk="0" hangingPunct="0">
              <a:spcBef>
                <a:spcPct val="20000"/>
              </a:spcBef>
              <a:buFont typeface="Courier New" pitchFamily="49" charset="0"/>
              <a:buNone/>
            </a:pPr>
            <a:r>
              <a:rPr lang="en-US" sz="2800" dirty="0">
                <a:solidFill>
                  <a:srgbClr val="000000"/>
                </a:solidFill>
              </a:rPr>
              <a:t>Similarly,</a:t>
            </a:r>
            <a:r>
              <a:rPr lang="en-US" sz="2800" i="1" dirty="0">
                <a:solidFill>
                  <a:srgbClr val="000000"/>
                </a:solidFill>
              </a:rPr>
              <a:t> </a:t>
            </a:r>
          </a:p>
          <a:p>
            <a:pPr eaLnBrk="0" hangingPunct="0">
              <a:spcBef>
                <a:spcPct val="35000"/>
              </a:spcBef>
              <a:buFont typeface="Courier New" pitchFamily="49" charset="0"/>
              <a:buNone/>
            </a:pPr>
            <a:r>
              <a:rPr lang="en-US" sz="2800" dirty="0">
                <a:solidFill>
                  <a:srgbClr val="000000"/>
                </a:solidFill>
              </a:rPr>
              <a:t>If </a:t>
            </a:r>
            <a:r>
              <a:rPr lang="en-US" sz="2800" i="1" dirty="0">
                <a:solidFill>
                  <a:srgbClr val="000000"/>
                </a:solidFill>
              </a:rPr>
              <a:t>x </a:t>
            </a:r>
            <a:r>
              <a:rPr lang="en-US" sz="2800" dirty="0">
                <a:solidFill>
                  <a:srgbClr val="000000"/>
                </a:solidFill>
              </a:rPr>
              <a:t>= −1, then −</a:t>
            </a:r>
            <a:r>
              <a:rPr lang="en-US" sz="2800" i="1" dirty="0">
                <a:solidFill>
                  <a:srgbClr val="000000"/>
                </a:solidFill>
              </a:rPr>
              <a:t>x </a:t>
            </a:r>
            <a:r>
              <a:rPr lang="en-US" sz="2800" dirty="0">
                <a:solidFill>
                  <a:srgbClr val="000000"/>
                </a:solidFill>
              </a:rPr>
              <a:t>= −(−1) = 1.</a:t>
            </a:r>
            <a:r>
              <a:rPr lang="en-US" sz="2800" i="1" dirty="0">
                <a:solidFill>
                  <a:srgbClr val="000000"/>
                </a:solidFill>
              </a:rPr>
              <a:t> </a:t>
            </a:r>
          </a:p>
          <a:p>
            <a:pPr eaLnBrk="0" hangingPunct="0">
              <a:spcBef>
                <a:spcPct val="20000"/>
              </a:spcBef>
              <a:buFont typeface="Courier New" pitchFamily="49" charset="0"/>
              <a:buNone/>
            </a:pPr>
            <a:r>
              <a:rPr lang="en-US" sz="2800" dirty="0">
                <a:solidFill>
                  <a:srgbClr val="000000"/>
                </a:solidFill>
              </a:rPr>
              <a:t>If </a:t>
            </a:r>
            <a:r>
              <a:rPr lang="en-US" sz="2800" i="1" dirty="0">
                <a:solidFill>
                  <a:srgbClr val="000000"/>
                </a:solidFill>
              </a:rPr>
              <a:t>y </a:t>
            </a:r>
            <a:r>
              <a:rPr lang="en-US" sz="2800" dirty="0">
                <a:solidFill>
                  <a:srgbClr val="000000"/>
                </a:solidFill>
              </a:rPr>
              <a:t>= −10, then −</a:t>
            </a:r>
            <a:r>
              <a:rPr lang="en-US" sz="2800" i="1" dirty="0">
                <a:solidFill>
                  <a:srgbClr val="000000"/>
                </a:solidFill>
              </a:rPr>
              <a:t>y </a:t>
            </a:r>
            <a:r>
              <a:rPr lang="en-US" sz="2800" dirty="0">
                <a:solidFill>
                  <a:srgbClr val="000000"/>
                </a:solidFill>
              </a:rPr>
              <a:t>= −(−10) = 10.</a:t>
            </a:r>
          </a:p>
          <a:p>
            <a:pPr eaLnBrk="0" hangingPunct="0">
              <a:spcBef>
                <a:spcPct val="50000"/>
              </a:spcBef>
              <a:buFont typeface="Courier New" pitchFamily="49" charset="0"/>
              <a:buNone/>
            </a:pPr>
            <a:r>
              <a:rPr lang="en-US" sz="2800" dirty="0">
                <a:solidFill>
                  <a:srgbClr val="000000"/>
                </a:solidFill>
              </a:rPr>
              <a:t>Remember that −</a:t>
            </a:r>
            <a:r>
              <a:rPr lang="en-US" sz="2800" i="1" dirty="0">
                <a:solidFill>
                  <a:srgbClr val="000000"/>
                </a:solidFill>
              </a:rPr>
              <a:t>a </a:t>
            </a:r>
            <a:r>
              <a:rPr lang="en-US" sz="2800" dirty="0">
                <a:solidFill>
                  <a:srgbClr val="000000"/>
                </a:solidFill>
              </a:rPr>
              <a:t>(the opposite of </a:t>
            </a:r>
            <a:r>
              <a:rPr lang="en-US" sz="2800" i="1" dirty="0">
                <a:solidFill>
                  <a:srgbClr val="000000"/>
                </a:solidFill>
              </a:rPr>
              <a:t>a</a:t>
            </a:r>
            <a:r>
              <a:rPr lang="en-US" sz="2800" dirty="0">
                <a:solidFill>
                  <a:srgbClr val="000000"/>
                </a:solidFill>
              </a:rPr>
              <a:t>) represents a positive number whenever </a:t>
            </a:r>
            <a:r>
              <a:rPr lang="en-US" sz="2800" i="1" dirty="0">
                <a:solidFill>
                  <a:srgbClr val="000000"/>
                </a:solidFill>
              </a:rPr>
              <a:t>a </a:t>
            </a:r>
            <a:r>
              <a:rPr lang="en-US" sz="2800" dirty="0">
                <a:solidFill>
                  <a:srgbClr val="000000"/>
                </a:solidFill>
              </a:rPr>
              <a:t>represents a negative number.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4594" name="Rectangle 2"/>
          <p:cNvSpPr>
            <a:spLocks noGrp="1"/>
          </p:cNvSpPr>
          <p:nvPr>
            <p:ph type="title"/>
          </p:nvPr>
        </p:nvSpPr>
        <p:spPr>
          <a:prstGeom prst="rect">
            <a:avLst/>
          </a:prstGeom>
        </p:spPr>
        <p:txBody>
          <a:bodyPr/>
          <a:lstStyle/>
          <a:p>
            <a:r>
              <a:rPr lang="en-US" sz="3200" dirty="0">
                <a:solidFill>
                  <a:schemeClr val="accent1"/>
                </a:solidFill>
              </a:rPr>
              <a:t>Example 4: Absolute Value</a:t>
            </a:r>
          </a:p>
        </p:txBody>
      </p:sp>
      <p:sp>
        <p:nvSpPr>
          <p:cNvPr id="1134595" name="Rectangle 3"/>
          <p:cNvSpPr>
            <a:spLocks noGrp="1"/>
          </p:cNvSpPr>
          <p:nvPr>
            <p:ph idx="1"/>
          </p:nvPr>
        </p:nvSpPr>
        <p:spPr>
          <a:prstGeom prst="rect">
            <a:avLst/>
          </a:prstGeom>
        </p:spPr>
        <p:txBody>
          <a:bodyPr/>
          <a:lstStyle/>
          <a:p>
            <a:pPr marL="3175" indent="-3175">
              <a:buFont typeface="Courier New" pitchFamily="49" charset="0"/>
              <a:buNone/>
              <a:tabLst>
                <a:tab pos="457200" algn="l"/>
              </a:tabLst>
            </a:pPr>
            <a:endParaRPr lang="en-US" i="0" dirty="0">
              <a:solidFill>
                <a:schemeClr val="tx1"/>
              </a:solidFill>
            </a:endParaRPr>
          </a:p>
          <a:p>
            <a:pPr marL="3175" indent="-3175">
              <a:buFont typeface="Courier New" pitchFamily="49" charset="0"/>
              <a:buNone/>
              <a:tabLst>
                <a:tab pos="457200" algn="l"/>
              </a:tabLst>
            </a:pPr>
            <a:r>
              <a:rPr lang="en-US" i="0" dirty="0">
                <a:solidFill>
                  <a:schemeClr val="tx1"/>
                </a:solidFill>
              </a:rPr>
              <a:t>The number 6.3 is 6.3 units from 0. Also, 6.3 is positive so its absolute value is the same as the number itself.</a:t>
            </a:r>
          </a:p>
          <a:p>
            <a:pPr marL="3175" indent="-3175">
              <a:buFont typeface="Courier New" pitchFamily="49" charset="0"/>
              <a:buNone/>
              <a:tabLst>
                <a:tab pos="457200" algn="l"/>
              </a:tabLst>
            </a:pPr>
            <a:endParaRPr lang="en-US" i="0" dirty="0">
              <a:solidFill>
                <a:schemeClr val="tx1"/>
              </a:solidFill>
            </a:endParaRPr>
          </a:p>
          <a:p>
            <a:pPr marL="3175" indent="-3175">
              <a:buFont typeface="Courier New" pitchFamily="49" charset="0"/>
              <a:buNone/>
              <a:tabLst>
                <a:tab pos="457200" algn="l"/>
              </a:tabLst>
            </a:pPr>
            <a:r>
              <a:rPr lang="en-US" i="0" dirty="0">
                <a:solidFill>
                  <a:schemeClr val="tx1"/>
                </a:solidFill>
              </a:rPr>
              <a:t>The number −5.1 is 5.1 units from 0. Also, −5.1 is negative so its absolute value is its opposite.</a:t>
            </a:r>
          </a:p>
          <a:p>
            <a:pPr marL="3175" indent="-3175">
              <a:lnSpc>
                <a:spcPct val="140000"/>
              </a:lnSpc>
              <a:buFont typeface="Courier New" pitchFamily="49" charset="0"/>
              <a:buNone/>
              <a:tabLst>
                <a:tab pos="457200" algn="l"/>
              </a:tabLst>
            </a:pPr>
            <a:r>
              <a:rPr lang="en-US" b="1" i="0" dirty="0">
                <a:solidFill>
                  <a:schemeClr val="tx1"/>
                </a:solidFill>
              </a:rPr>
              <a:t>c.	</a:t>
            </a:r>
            <a:r>
              <a:rPr lang="en-US" i="0" dirty="0">
                <a:solidFill>
                  <a:schemeClr val="tx1"/>
                </a:solidFill>
              </a:rPr>
              <a:t>If </a:t>
            </a:r>
            <a:r>
              <a:rPr lang="en-US" i="0" dirty="0">
                <a:solidFill>
                  <a:srgbClr val="0000FF"/>
                </a:solidFill>
              </a:rPr>
              <a:t>|</a:t>
            </a:r>
            <a:r>
              <a:rPr lang="en-US" i="1" dirty="0">
                <a:solidFill>
                  <a:srgbClr val="0000FF"/>
                </a:solidFill>
              </a:rPr>
              <a:t>x</a:t>
            </a:r>
            <a:r>
              <a:rPr lang="en-US" i="0" dirty="0">
                <a:solidFill>
                  <a:srgbClr val="0000FF"/>
                </a:solidFill>
              </a:rPr>
              <a:t>|= 7</a:t>
            </a:r>
            <a:r>
              <a:rPr lang="en-US" i="0" dirty="0">
                <a:solidFill>
                  <a:schemeClr val="tx1"/>
                </a:solidFill>
              </a:rPr>
              <a:t>, what are the possible values for </a:t>
            </a:r>
            <a:r>
              <a:rPr lang="en-US" i="1" dirty="0">
                <a:solidFill>
                  <a:schemeClr val="tx1"/>
                </a:solidFill>
              </a:rPr>
              <a:t>x</a:t>
            </a:r>
            <a:r>
              <a:rPr lang="en-US" i="0" dirty="0">
                <a:solidFill>
                  <a:schemeClr val="tx1"/>
                </a:solidFill>
              </a:rPr>
              <a:t>?</a:t>
            </a:r>
            <a:r>
              <a:rPr lang="en-US" dirty="0">
                <a:solidFill>
                  <a:schemeClr val="tx1"/>
                </a:solidFill>
              </a:rPr>
              <a:t>  </a:t>
            </a:r>
          </a:p>
          <a:p>
            <a:pPr marL="3175" indent="-3175">
              <a:buFont typeface="Courier New" pitchFamily="49" charset="0"/>
              <a:buNone/>
              <a:tabLst>
                <a:tab pos="457200" algn="l"/>
              </a:tabLst>
            </a:pPr>
            <a:r>
              <a:rPr lang="en-US" b="1" i="0" dirty="0">
                <a:solidFill>
                  <a:schemeClr val="tx1"/>
                </a:solidFill>
              </a:rPr>
              <a:t>Solution:</a:t>
            </a:r>
            <a:endParaRPr lang="en-US" i="0" dirty="0">
              <a:solidFill>
                <a:schemeClr val="tx1"/>
              </a:solidFill>
            </a:endParaRPr>
          </a:p>
        </p:txBody>
      </p:sp>
      <p:graphicFrame>
        <p:nvGraphicFramePr>
          <p:cNvPr id="1134603" name="Object 11"/>
          <p:cNvGraphicFramePr>
            <a:graphicFrameLocks noChangeAspect="1"/>
          </p:cNvGraphicFramePr>
          <p:nvPr/>
        </p:nvGraphicFramePr>
        <p:xfrm>
          <a:off x="530352" y="1254125"/>
          <a:ext cx="1054100" cy="469900"/>
        </p:xfrm>
        <a:graphic>
          <a:graphicData uri="http://schemas.openxmlformats.org/presentationml/2006/ole">
            <mc:AlternateContent xmlns:mc="http://schemas.openxmlformats.org/markup-compatibility/2006">
              <mc:Choice xmlns:v="urn:schemas-microsoft-com:vml" Requires="v">
                <p:oleObj spid="_x0000_s5152" name="Equation" r:id="rId3" imgW="1054080" imgH="469800" progId="Equation.DSMT4">
                  <p:embed/>
                </p:oleObj>
              </mc:Choice>
              <mc:Fallback>
                <p:oleObj name="Equation" r:id="rId3" imgW="1054080" imgH="469800"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254125"/>
                        <a:ext cx="10541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34604" name="Object 12"/>
          <p:cNvGraphicFramePr>
            <a:graphicFrameLocks noChangeAspect="1"/>
          </p:cNvGraphicFramePr>
          <p:nvPr/>
        </p:nvGraphicFramePr>
        <p:xfrm>
          <a:off x="530352" y="2809875"/>
          <a:ext cx="1270000" cy="469900"/>
        </p:xfrm>
        <a:graphic>
          <a:graphicData uri="http://schemas.openxmlformats.org/presentationml/2006/ole">
            <mc:AlternateContent xmlns:mc="http://schemas.openxmlformats.org/markup-compatibility/2006">
              <mc:Choice xmlns:v="urn:schemas-microsoft-com:vml" Requires="v">
                <p:oleObj spid="_x0000_s5153" name="Equation" r:id="rId5" imgW="1269720" imgH="469800" progId="Equation.DSMT4">
                  <p:embed/>
                </p:oleObj>
              </mc:Choice>
              <mc:Fallback>
                <p:oleObj name="Equation" r:id="rId5" imgW="1269720" imgH="469800" progId="Equation.DSMT4">
                  <p:embed/>
                  <p:pic>
                    <p:nvPicPr>
                      <p:cNvPr id="0" name="Object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2809875"/>
                        <a:ext cx="12700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1676400" y="1333500"/>
          <a:ext cx="736600" cy="292100"/>
        </p:xfrm>
        <a:graphic>
          <a:graphicData uri="http://schemas.openxmlformats.org/presentationml/2006/ole">
            <mc:AlternateContent xmlns:mc="http://schemas.openxmlformats.org/markup-compatibility/2006">
              <mc:Choice xmlns:v="urn:schemas-microsoft-com:vml" Requires="v">
                <p:oleObj spid="_x0000_s5154" name="Equation" r:id="rId7" imgW="736560" imgH="291960" progId="Equation.DSMT4">
                  <p:embed/>
                </p:oleObj>
              </mc:Choice>
              <mc:Fallback>
                <p:oleObj name="Equation" r:id="rId7" imgW="73656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76400" y="133350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1905000" y="2819400"/>
          <a:ext cx="1435100" cy="469900"/>
        </p:xfrm>
        <a:graphic>
          <a:graphicData uri="http://schemas.openxmlformats.org/presentationml/2006/ole">
            <mc:AlternateContent xmlns:mc="http://schemas.openxmlformats.org/markup-compatibility/2006">
              <mc:Choice xmlns:v="urn:schemas-microsoft-com:vml" Requires="v">
                <p:oleObj spid="_x0000_s5155" name="Equation" r:id="rId9" imgW="1434960" imgH="469800" progId="Equation.DSMT4">
                  <p:embed/>
                </p:oleObj>
              </mc:Choice>
              <mc:Fallback>
                <p:oleObj name="Equation" r:id="rId9" imgW="1434960" imgH="46980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05000" y="2819400"/>
                        <a:ext cx="143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3429000" y="2895600"/>
          <a:ext cx="736600" cy="292100"/>
        </p:xfrm>
        <a:graphic>
          <a:graphicData uri="http://schemas.openxmlformats.org/presentationml/2006/ole">
            <mc:AlternateContent xmlns:mc="http://schemas.openxmlformats.org/markup-compatibility/2006">
              <mc:Choice xmlns:v="urn:schemas-microsoft-com:vml" Requires="v">
                <p:oleObj spid="_x0000_s5156" name="Equation" r:id="rId11" imgW="736560" imgH="291960" progId="Equation.DSMT4">
                  <p:embed/>
                </p:oleObj>
              </mc:Choice>
              <mc:Fallback>
                <p:oleObj name="Equation" r:id="rId11" imgW="736560" imgH="29196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29000" y="289560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 name="Rectangle 8"/>
          <p:cNvSpPr/>
          <p:nvPr/>
        </p:nvSpPr>
        <p:spPr>
          <a:xfrm>
            <a:off x="1981200" y="4864100"/>
            <a:ext cx="6008376" cy="523220"/>
          </a:xfrm>
          <a:prstGeom prst="rect">
            <a:avLst/>
          </a:prstGeom>
        </p:spPr>
        <p:txBody>
          <a:bodyPr wrap="none">
            <a:spAutoFit/>
          </a:bodyPr>
          <a:lstStyle/>
          <a:p>
            <a:r>
              <a:rPr lang="en-US" sz="2800" i="1" dirty="0"/>
              <a:t>x</a:t>
            </a:r>
            <a:r>
              <a:rPr lang="en-US" sz="2800" dirty="0"/>
              <a:t> = </a:t>
            </a:r>
            <a:r>
              <a:rPr lang="en-US" sz="2800" dirty="0">
                <a:solidFill>
                  <a:srgbClr val="FF0000"/>
                </a:solidFill>
              </a:rPr>
              <a:t>7</a:t>
            </a:r>
            <a:r>
              <a:rPr lang="en-US" sz="2800" dirty="0"/>
              <a:t> or </a:t>
            </a:r>
            <a:r>
              <a:rPr lang="en-US" sz="2800" i="1" dirty="0"/>
              <a:t>x</a:t>
            </a:r>
            <a:r>
              <a:rPr lang="en-US" sz="2800" dirty="0"/>
              <a:t> = </a:t>
            </a:r>
            <a:r>
              <a:rPr lang="en-US" sz="2800" dirty="0">
                <a:solidFill>
                  <a:srgbClr val="FF0000"/>
                </a:solidFill>
              </a:rPr>
              <a:t>−7</a:t>
            </a:r>
            <a:r>
              <a:rPr lang="en-US" sz="2800" dirty="0"/>
              <a:t> since </a:t>
            </a:r>
            <a:r>
              <a:rPr lang="en-US" sz="2800" dirty="0">
                <a:solidFill>
                  <a:srgbClr val="00007D"/>
                </a:solidFill>
              </a:rPr>
              <a:t>|7|= 7</a:t>
            </a:r>
            <a:r>
              <a:rPr lang="en-US" sz="2800" dirty="0"/>
              <a:t> and </a:t>
            </a:r>
            <a:r>
              <a:rPr lang="en-US" sz="2800" dirty="0">
                <a:solidFill>
                  <a:srgbClr val="00007D"/>
                </a:solidFill>
              </a:rPr>
              <a:t>|−7|= 7</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345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3460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34595">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34595">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34595">
                                            <p:txEl>
                                              <p:pRg st="5" end="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5618" name="Rectangle 2"/>
          <p:cNvSpPr>
            <a:spLocks noGrp="1"/>
          </p:cNvSpPr>
          <p:nvPr>
            <p:ph type="title"/>
          </p:nvPr>
        </p:nvSpPr>
        <p:spPr>
          <a:prstGeom prst="rect">
            <a:avLst/>
          </a:prstGeom>
        </p:spPr>
        <p:txBody>
          <a:bodyPr/>
          <a:lstStyle/>
          <a:p>
            <a:r>
              <a:rPr lang="en-US" sz="3200" dirty="0">
                <a:solidFill>
                  <a:schemeClr val="accent1"/>
                </a:solidFill>
              </a:rPr>
              <a:t>Example 4: Absolute Value (cont.)</a:t>
            </a:r>
          </a:p>
        </p:txBody>
      </p:sp>
      <p:sp>
        <p:nvSpPr>
          <p:cNvPr id="1135619" name="Rectangle 3"/>
          <p:cNvSpPr>
            <a:spLocks noGrp="1"/>
          </p:cNvSpPr>
          <p:nvPr>
            <p:ph idx="1"/>
          </p:nvPr>
        </p:nvSpPr>
        <p:spPr>
          <a:prstGeom prst="rect">
            <a:avLst/>
          </a:prstGeom>
        </p:spPr>
        <p:txBody>
          <a:bodyPr/>
          <a:lstStyle/>
          <a:p>
            <a:pPr marL="0" indent="0">
              <a:buFont typeface="Courier New" pitchFamily="49" charset="0"/>
              <a:buNone/>
              <a:tabLst>
                <a:tab pos="457200" algn="l"/>
              </a:tabLst>
            </a:pPr>
            <a:r>
              <a:rPr lang="en-US" b="1" i="0" dirty="0">
                <a:solidFill>
                  <a:schemeClr val="tx1"/>
                </a:solidFill>
              </a:rPr>
              <a:t>d.	</a:t>
            </a:r>
            <a:r>
              <a:rPr lang="en-US" i="0" dirty="0">
                <a:solidFill>
                  <a:schemeClr val="tx1"/>
                </a:solidFill>
              </a:rPr>
              <a:t>If </a:t>
            </a:r>
            <a:r>
              <a:rPr lang="en-US" i="0" dirty="0">
                <a:solidFill>
                  <a:srgbClr val="0000FF"/>
                </a:solidFill>
              </a:rPr>
              <a:t>|</a:t>
            </a:r>
            <a:r>
              <a:rPr lang="en-US" i="1" dirty="0">
                <a:solidFill>
                  <a:srgbClr val="0000FF"/>
                </a:solidFill>
              </a:rPr>
              <a:t>x</a:t>
            </a:r>
            <a:r>
              <a:rPr lang="en-US" i="0" dirty="0">
                <a:solidFill>
                  <a:srgbClr val="0000FF"/>
                </a:solidFill>
              </a:rPr>
              <a:t>|</a:t>
            </a:r>
            <a:r>
              <a:rPr lang="en-US" dirty="0">
                <a:solidFill>
                  <a:srgbClr val="0000FF"/>
                </a:solidFill>
              </a:rPr>
              <a:t> </a:t>
            </a:r>
            <a:r>
              <a:rPr lang="en-US" i="0" dirty="0">
                <a:solidFill>
                  <a:srgbClr val="0000FF"/>
                </a:solidFill>
              </a:rPr>
              <a:t>= 1.35</a:t>
            </a:r>
            <a:r>
              <a:rPr lang="en-US" i="0" dirty="0">
                <a:solidFill>
                  <a:schemeClr val="tx1"/>
                </a:solidFill>
              </a:rPr>
              <a:t>, what are the possible values for </a:t>
            </a:r>
            <a:r>
              <a:rPr lang="en-US" i="1" dirty="0">
                <a:solidFill>
                  <a:schemeClr val="tx1"/>
                </a:solidFill>
              </a:rPr>
              <a:t>x</a:t>
            </a:r>
            <a:r>
              <a:rPr lang="en-US" i="0" dirty="0">
                <a:solidFill>
                  <a:schemeClr val="tx1"/>
                </a:solidFill>
              </a:rPr>
              <a:t>?</a:t>
            </a:r>
            <a:r>
              <a:rPr lang="en-US" dirty="0">
                <a:solidFill>
                  <a:schemeClr val="tx1"/>
                </a:solidFill>
              </a:rPr>
              <a:t> </a:t>
            </a:r>
          </a:p>
          <a:p>
            <a:pPr marL="0" indent="0">
              <a:buFont typeface="Courier New" pitchFamily="49" charset="0"/>
              <a:buNone/>
              <a:tabLst>
                <a:tab pos="457200" algn="l"/>
              </a:tabLst>
            </a:pPr>
            <a:r>
              <a:rPr lang="en-US" b="1" i="0" dirty="0">
                <a:solidFill>
                  <a:schemeClr val="tx1"/>
                </a:solidFill>
              </a:rPr>
              <a:t>Solution: </a:t>
            </a:r>
          </a:p>
          <a:p>
            <a:pPr marL="0" indent="0">
              <a:buFont typeface="Courier New" pitchFamily="49" charset="0"/>
              <a:buNone/>
              <a:tabLst>
                <a:tab pos="457200" algn="l"/>
              </a:tabLst>
            </a:pPr>
            <a:r>
              <a:rPr lang="en-US" i="1" dirty="0">
                <a:solidFill>
                  <a:schemeClr val="tx1"/>
                </a:solidFill>
              </a:rPr>
              <a:t>x</a:t>
            </a:r>
            <a:r>
              <a:rPr lang="en-US" dirty="0">
                <a:solidFill>
                  <a:schemeClr val="tx1"/>
                </a:solidFill>
              </a:rPr>
              <a:t> </a:t>
            </a:r>
            <a:r>
              <a:rPr lang="en-US" i="0" dirty="0">
                <a:solidFill>
                  <a:schemeClr val="tx1"/>
                </a:solidFill>
              </a:rPr>
              <a:t>= </a:t>
            </a:r>
            <a:r>
              <a:rPr lang="en-US" i="0" dirty="0">
                <a:solidFill>
                  <a:srgbClr val="FF0000"/>
                </a:solidFill>
              </a:rPr>
              <a:t>1.35</a:t>
            </a:r>
            <a:r>
              <a:rPr lang="en-US" i="0" dirty="0">
                <a:solidFill>
                  <a:schemeClr val="tx1"/>
                </a:solidFill>
              </a:rPr>
              <a:t> or </a:t>
            </a:r>
            <a:r>
              <a:rPr lang="en-US" i="1" dirty="0">
                <a:solidFill>
                  <a:schemeClr val="tx1"/>
                </a:solidFill>
              </a:rPr>
              <a:t>x</a:t>
            </a:r>
            <a:r>
              <a:rPr lang="en-US" dirty="0">
                <a:solidFill>
                  <a:schemeClr val="tx1"/>
                </a:solidFill>
              </a:rPr>
              <a:t> </a:t>
            </a:r>
            <a:r>
              <a:rPr lang="en-US" i="0" dirty="0">
                <a:solidFill>
                  <a:schemeClr val="tx1"/>
                </a:solidFill>
              </a:rPr>
              <a:t>= </a:t>
            </a:r>
            <a:r>
              <a:rPr lang="en-US" i="0" dirty="0">
                <a:solidFill>
                  <a:srgbClr val="FF0000"/>
                </a:solidFill>
              </a:rPr>
              <a:t>−1.35</a:t>
            </a:r>
            <a:r>
              <a:rPr lang="en-US" i="0" dirty="0">
                <a:solidFill>
                  <a:schemeClr val="tx1"/>
                </a:solidFill>
              </a:rPr>
              <a:t> since </a:t>
            </a:r>
            <a:r>
              <a:rPr lang="en-US" i="0" dirty="0">
                <a:solidFill>
                  <a:srgbClr val="00007D"/>
                </a:solidFill>
              </a:rPr>
              <a:t>|1.35|= 1.35</a:t>
            </a:r>
            <a:r>
              <a:rPr lang="en-US" i="0" dirty="0">
                <a:solidFill>
                  <a:schemeClr val="tx1"/>
                </a:solidFill>
              </a:rPr>
              <a:t> and </a:t>
            </a:r>
            <a:r>
              <a:rPr lang="en-US" i="0" dirty="0">
                <a:solidFill>
                  <a:srgbClr val="00007D"/>
                </a:solidFill>
              </a:rPr>
              <a:t>|−1.35| = 1.35</a:t>
            </a:r>
            <a:r>
              <a:rPr lang="en-US" i="0" dirty="0">
                <a:solidFill>
                  <a:schemeClr val="tx1"/>
                </a:solidFill>
              </a:rPr>
              <a:t>.</a:t>
            </a:r>
          </a:p>
          <a:p>
            <a:pPr marL="0" indent="0">
              <a:lnSpc>
                <a:spcPct val="45000"/>
              </a:lnSpc>
              <a:buFont typeface="Courier New" pitchFamily="49" charset="0"/>
              <a:buNone/>
              <a:tabLst>
                <a:tab pos="457200" algn="l"/>
              </a:tabLst>
            </a:pPr>
            <a:endParaRPr lang="en-US" b="1" i="0" dirty="0">
              <a:solidFill>
                <a:schemeClr val="tx1"/>
              </a:solidFill>
            </a:endParaRPr>
          </a:p>
          <a:p>
            <a:pPr>
              <a:tabLst>
                <a:tab pos="457200" algn="l"/>
              </a:tabLst>
            </a:pPr>
            <a:r>
              <a:rPr lang="en-US" b="1" i="0" dirty="0">
                <a:solidFill>
                  <a:schemeClr val="tx1"/>
                </a:solidFill>
              </a:rPr>
              <a:t>e.</a:t>
            </a:r>
            <a:r>
              <a:rPr lang="en-US" i="0" dirty="0">
                <a:solidFill>
                  <a:schemeClr val="tx1"/>
                </a:solidFill>
              </a:rPr>
              <a:t>	True or False: </a:t>
            </a:r>
            <a:r>
              <a:rPr lang="en-US" dirty="0">
                <a:solidFill>
                  <a:srgbClr val="0000FF"/>
                </a:solidFill>
              </a:rPr>
              <a:t>|−4| ≥ 4</a:t>
            </a:r>
          </a:p>
          <a:p>
            <a:pPr marL="0" indent="0">
              <a:buFont typeface="Courier New" pitchFamily="49" charset="0"/>
              <a:buNone/>
              <a:tabLst>
                <a:tab pos="457200" algn="l"/>
              </a:tabLst>
            </a:pPr>
            <a:r>
              <a:rPr lang="en-US" b="1" i="0" dirty="0">
                <a:solidFill>
                  <a:schemeClr val="tx1"/>
                </a:solidFill>
              </a:rPr>
              <a:t>Solution:</a:t>
            </a:r>
          </a:p>
          <a:p>
            <a:pPr marL="0" indent="0">
              <a:buFont typeface="Courier New" pitchFamily="49" charset="0"/>
              <a:buNone/>
              <a:tabLst>
                <a:tab pos="457200" algn="l"/>
              </a:tabLst>
            </a:pPr>
            <a:r>
              <a:rPr lang="en-US" i="0" dirty="0">
                <a:solidFill>
                  <a:srgbClr val="FF0000"/>
                </a:solidFill>
              </a:rPr>
              <a:t>True</a:t>
            </a:r>
            <a:r>
              <a:rPr lang="en-US" i="0" dirty="0">
                <a:solidFill>
                  <a:schemeClr val="tx1"/>
                </a:solidFill>
              </a:rPr>
              <a:t>, since </a:t>
            </a:r>
            <a:r>
              <a:rPr lang="en-US" i="0" dirty="0">
                <a:solidFill>
                  <a:srgbClr val="00007D"/>
                </a:solidFill>
              </a:rPr>
              <a:t>|−4| = 4</a:t>
            </a:r>
            <a:r>
              <a:rPr lang="en-US" i="0" dirty="0">
                <a:solidFill>
                  <a:schemeClr val="tx1"/>
                </a:solidFill>
              </a:rPr>
              <a:t> and </a:t>
            </a:r>
            <a:r>
              <a:rPr lang="en-US" i="0" dirty="0">
                <a:solidFill>
                  <a:srgbClr val="00007D"/>
                </a:solidFill>
              </a:rPr>
              <a:t>4 ≥ 4</a:t>
            </a:r>
            <a:r>
              <a:rPr lang="en-US" i="0" dirty="0">
                <a:solidFill>
                  <a:schemeClr val="tx1"/>
                </a:solidFill>
              </a:rPr>
              <a:t>.</a:t>
            </a:r>
          </a:p>
          <a:p>
            <a:pPr marL="0" indent="0">
              <a:buFont typeface="Courier New" pitchFamily="49" charset="0"/>
              <a:buNone/>
              <a:tabLst>
                <a:tab pos="457200" algn="l"/>
              </a:tabLst>
            </a:pPr>
            <a:endParaRPr lang="en-US" b="1"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356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356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3561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35619">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356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1762" name="Rectangle 2"/>
          <p:cNvSpPr>
            <a:spLocks noGrp="1"/>
          </p:cNvSpPr>
          <p:nvPr>
            <p:ph type="title"/>
          </p:nvPr>
        </p:nvSpPr>
        <p:spPr>
          <a:prstGeom prst="rect">
            <a:avLst/>
          </a:prstGeom>
        </p:spPr>
        <p:txBody>
          <a:bodyPr/>
          <a:lstStyle/>
          <a:p>
            <a:r>
              <a:rPr lang="en-US" sz="3200" dirty="0">
                <a:solidFill>
                  <a:schemeClr val="accent1"/>
                </a:solidFill>
              </a:rPr>
              <a:t>Example 4: Absolute Value (cont.)</a:t>
            </a:r>
          </a:p>
        </p:txBody>
      </p:sp>
      <p:sp>
        <p:nvSpPr>
          <p:cNvPr id="1141763" name="Rectangle 3"/>
          <p:cNvSpPr>
            <a:spLocks noGrp="1"/>
          </p:cNvSpPr>
          <p:nvPr>
            <p:ph idx="1"/>
          </p:nvPr>
        </p:nvSpPr>
        <p:spPr>
          <a:xfrm>
            <a:off x="457200" y="1280160"/>
            <a:ext cx="8321040" cy="4635115"/>
          </a:xfrm>
          <a:prstGeom prst="rect">
            <a:avLst/>
          </a:prstGeom>
        </p:spPr>
        <p:txBody>
          <a:bodyPr>
            <a:spAutoFit/>
          </a:bodyPr>
          <a:lstStyle/>
          <a:p>
            <a:pPr marL="3175" indent="-3175">
              <a:buFont typeface="Courier New" pitchFamily="49" charset="0"/>
              <a:buNone/>
              <a:tabLst>
                <a:tab pos="457200" algn="l"/>
              </a:tabLst>
            </a:pPr>
            <a:r>
              <a:rPr lang="en-US" b="1" i="0" dirty="0">
                <a:solidFill>
                  <a:schemeClr val="tx1"/>
                </a:solidFill>
              </a:rPr>
              <a:t>f.	</a:t>
            </a:r>
            <a:r>
              <a:rPr lang="en-US" i="0" dirty="0">
                <a:solidFill>
                  <a:schemeClr val="tx1"/>
                </a:solidFill>
              </a:rPr>
              <a:t>True or False:</a:t>
            </a:r>
            <a:r>
              <a:rPr lang="en-US" sz="3200" dirty="0">
                <a:solidFill>
                  <a:schemeClr val="tx1"/>
                </a:solidFill>
              </a:rPr>
              <a:t> </a:t>
            </a:r>
          </a:p>
          <a:p>
            <a:pPr marL="3175" indent="-3175">
              <a:buFont typeface="Courier New" pitchFamily="49" charset="0"/>
              <a:buNone/>
              <a:tabLst>
                <a:tab pos="457200" algn="l"/>
              </a:tabLst>
            </a:pPr>
            <a:endParaRPr lang="en-US" b="1" i="0" dirty="0">
              <a:solidFill>
                <a:schemeClr val="tx1"/>
              </a:solidFill>
            </a:endParaRPr>
          </a:p>
          <a:p>
            <a:pPr marL="3175" indent="-3175">
              <a:buFont typeface="Courier New" pitchFamily="49" charset="0"/>
              <a:buNone/>
              <a:tabLst>
                <a:tab pos="457200" algn="l"/>
              </a:tabLst>
            </a:pPr>
            <a:r>
              <a:rPr lang="en-US" b="1" i="0" dirty="0">
                <a:solidFill>
                  <a:schemeClr val="tx1"/>
                </a:solidFill>
              </a:rPr>
              <a:t>Solution:  </a:t>
            </a:r>
            <a:r>
              <a:rPr lang="en-US" i="0" dirty="0">
                <a:solidFill>
                  <a:srgbClr val="FF0000"/>
                </a:solidFill>
              </a:rPr>
              <a:t>False</a:t>
            </a:r>
            <a:r>
              <a:rPr lang="en-US" i="0" dirty="0">
                <a:solidFill>
                  <a:schemeClr val="tx1"/>
                </a:solidFill>
              </a:rPr>
              <a:t>, since</a:t>
            </a:r>
            <a:r>
              <a:rPr lang="en-US" dirty="0">
                <a:solidFill>
                  <a:schemeClr val="tx1"/>
                </a:solidFill>
              </a:rPr>
              <a:t> </a:t>
            </a:r>
          </a:p>
          <a:p>
            <a:pPr marL="3175" indent="-3175">
              <a:buFont typeface="Courier New" pitchFamily="49" charset="0"/>
              <a:buNone/>
              <a:tabLst>
                <a:tab pos="457200" algn="l"/>
              </a:tabLst>
            </a:pPr>
            <a:endParaRPr lang="en-US" i="0" dirty="0">
              <a:solidFill>
                <a:schemeClr val="tx1"/>
              </a:solidFill>
            </a:endParaRPr>
          </a:p>
          <a:p>
            <a:pPr marL="3175" indent="-3175">
              <a:buFont typeface="Courier New" pitchFamily="49" charset="0"/>
              <a:buNone/>
              <a:tabLst>
                <a:tab pos="457200" algn="l"/>
              </a:tabLst>
            </a:pPr>
            <a:r>
              <a:rPr lang="en-US" i="0" dirty="0">
                <a:solidFill>
                  <a:schemeClr val="tx1"/>
                </a:solidFill>
              </a:rPr>
              <a:t>			(     is read “is not less than”)</a:t>
            </a:r>
          </a:p>
          <a:p>
            <a:pPr marL="3175" indent="-3175">
              <a:buFont typeface="Courier New" pitchFamily="49" charset="0"/>
              <a:buNone/>
              <a:tabLst>
                <a:tab pos="457200" algn="l"/>
              </a:tabLst>
            </a:pPr>
            <a:r>
              <a:rPr lang="en-US" b="1" i="0" dirty="0">
                <a:solidFill>
                  <a:schemeClr val="tx1"/>
                </a:solidFill>
              </a:rPr>
              <a:t>g.	</a:t>
            </a:r>
            <a:r>
              <a:rPr lang="en-US" i="0" dirty="0">
                <a:solidFill>
                  <a:schemeClr val="tx1"/>
                </a:solidFill>
              </a:rPr>
              <a:t>If </a:t>
            </a:r>
            <a:r>
              <a:rPr lang="en-US" i="0" dirty="0">
                <a:solidFill>
                  <a:srgbClr val="0000FF"/>
                </a:solidFill>
              </a:rPr>
              <a:t>|</a:t>
            </a:r>
            <a:r>
              <a:rPr lang="en-US" i="1" dirty="0">
                <a:solidFill>
                  <a:srgbClr val="0000FF"/>
                </a:solidFill>
              </a:rPr>
              <a:t>x</a:t>
            </a:r>
            <a:r>
              <a:rPr lang="en-US" i="0" dirty="0">
                <a:solidFill>
                  <a:srgbClr val="0000FF"/>
                </a:solidFill>
              </a:rPr>
              <a:t>| = −3</a:t>
            </a:r>
            <a:r>
              <a:rPr lang="en-US" i="0" dirty="0">
                <a:solidFill>
                  <a:schemeClr val="tx1"/>
                </a:solidFill>
              </a:rPr>
              <a:t>, what are the possible values for </a:t>
            </a:r>
            <a:r>
              <a:rPr lang="en-US" i="1" dirty="0">
                <a:solidFill>
                  <a:schemeClr val="tx1"/>
                </a:solidFill>
              </a:rPr>
              <a:t>x</a:t>
            </a:r>
            <a:r>
              <a:rPr lang="en-US" i="0" dirty="0">
                <a:solidFill>
                  <a:schemeClr val="tx1"/>
                </a:solidFill>
              </a:rPr>
              <a:t>?</a:t>
            </a:r>
            <a:r>
              <a:rPr lang="en-US" dirty="0">
                <a:solidFill>
                  <a:schemeClr val="tx1"/>
                </a:solidFill>
              </a:rPr>
              <a:t> </a:t>
            </a:r>
          </a:p>
          <a:p>
            <a:pPr marL="3175" indent="-3175">
              <a:buFont typeface="Courier New" pitchFamily="49" charset="0"/>
              <a:buNone/>
              <a:tabLst>
                <a:tab pos="457200" algn="l"/>
              </a:tabLst>
            </a:pPr>
            <a:r>
              <a:rPr lang="en-US" b="1" i="0" dirty="0">
                <a:solidFill>
                  <a:schemeClr val="tx1"/>
                </a:solidFill>
              </a:rPr>
              <a:t>Solution:  </a:t>
            </a:r>
          </a:p>
          <a:p>
            <a:pPr marL="3175" indent="-3175">
              <a:buFont typeface="Courier New" pitchFamily="49" charset="0"/>
              <a:buNone/>
              <a:tabLst>
                <a:tab pos="457200" algn="l"/>
              </a:tabLst>
            </a:pPr>
            <a:r>
              <a:rPr lang="en-US" i="0" dirty="0">
                <a:solidFill>
                  <a:schemeClr val="tx1"/>
                </a:solidFill>
              </a:rPr>
              <a:t>There are no values of </a:t>
            </a:r>
            <a:r>
              <a:rPr lang="en-US" i="1" dirty="0">
                <a:solidFill>
                  <a:schemeClr val="tx1"/>
                </a:solidFill>
              </a:rPr>
              <a:t>x</a:t>
            </a:r>
            <a:r>
              <a:rPr lang="en-US" dirty="0">
                <a:solidFill>
                  <a:schemeClr val="tx1"/>
                </a:solidFill>
              </a:rPr>
              <a:t> </a:t>
            </a:r>
            <a:r>
              <a:rPr lang="en-US" i="0" dirty="0">
                <a:solidFill>
                  <a:schemeClr val="tx1"/>
                </a:solidFill>
              </a:rPr>
              <a:t>for which |</a:t>
            </a:r>
            <a:r>
              <a:rPr lang="en-US" i="1" dirty="0">
                <a:solidFill>
                  <a:schemeClr val="tx1"/>
                </a:solidFill>
              </a:rPr>
              <a:t>x</a:t>
            </a:r>
            <a:r>
              <a:rPr lang="en-US" i="0" dirty="0">
                <a:solidFill>
                  <a:schemeClr val="tx1"/>
                </a:solidFill>
              </a:rPr>
              <a:t>|= −3. The absolute value can never be negative. There is </a:t>
            </a:r>
            <a:r>
              <a:rPr lang="en-US" i="0" dirty="0">
                <a:solidFill>
                  <a:srgbClr val="FF0000"/>
                </a:solidFill>
              </a:rPr>
              <a:t>no solution</a:t>
            </a:r>
            <a:r>
              <a:rPr lang="en-US" i="0" dirty="0">
                <a:solidFill>
                  <a:schemeClr val="tx1"/>
                </a:solidFill>
              </a:rPr>
              <a:t>.</a:t>
            </a:r>
          </a:p>
        </p:txBody>
      </p:sp>
      <p:graphicFrame>
        <p:nvGraphicFramePr>
          <p:cNvPr id="1141764" name="Object 4"/>
          <p:cNvGraphicFramePr>
            <a:graphicFrameLocks noChangeAspect="1"/>
          </p:cNvGraphicFramePr>
          <p:nvPr/>
        </p:nvGraphicFramePr>
        <p:xfrm>
          <a:off x="3060700" y="1170296"/>
          <a:ext cx="1511300" cy="927100"/>
        </p:xfrm>
        <a:graphic>
          <a:graphicData uri="http://schemas.openxmlformats.org/presentationml/2006/ole">
            <mc:AlternateContent xmlns:mc="http://schemas.openxmlformats.org/markup-compatibility/2006">
              <mc:Choice xmlns:v="urn:schemas-microsoft-com:vml" Requires="v">
                <p:oleObj spid="_x0000_s6164" name="Equation" r:id="rId3" imgW="1511280" imgH="927000" progId="Equation.DSMT4">
                  <p:embed/>
                </p:oleObj>
              </mc:Choice>
              <mc:Fallback>
                <p:oleObj name="Equation" r:id="rId3" imgW="1511280" imgH="9270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60700" y="1170296"/>
                        <a:ext cx="15113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41765" name="Object 5"/>
          <p:cNvGraphicFramePr>
            <a:graphicFrameLocks noChangeAspect="1"/>
          </p:cNvGraphicFramePr>
          <p:nvPr/>
        </p:nvGraphicFramePr>
        <p:xfrm>
          <a:off x="3657600" y="2181533"/>
          <a:ext cx="3530600" cy="927100"/>
        </p:xfrm>
        <a:graphic>
          <a:graphicData uri="http://schemas.openxmlformats.org/presentationml/2006/ole">
            <mc:AlternateContent xmlns:mc="http://schemas.openxmlformats.org/markup-compatibility/2006">
              <mc:Choice xmlns:v="urn:schemas-microsoft-com:vml" Requires="v">
                <p:oleObj spid="_x0000_s6165" name="Equation" r:id="rId5" imgW="3530520" imgH="927000" progId="Equation.DSMT4">
                  <p:embed/>
                </p:oleObj>
              </mc:Choice>
              <mc:Fallback>
                <p:oleObj name="Equation" r:id="rId5" imgW="3530520" imgH="9270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2181533"/>
                        <a:ext cx="35306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41766" name="Object 6"/>
          <p:cNvGraphicFramePr>
            <a:graphicFrameLocks noChangeAspect="1"/>
          </p:cNvGraphicFramePr>
          <p:nvPr/>
        </p:nvGraphicFramePr>
        <p:xfrm>
          <a:off x="1577975" y="3391208"/>
          <a:ext cx="355600" cy="457200"/>
        </p:xfrm>
        <a:graphic>
          <a:graphicData uri="http://schemas.openxmlformats.org/presentationml/2006/ole">
            <mc:AlternateContent xmlns:mc="http://schemas.openxmlformats.org/markup-compatibility/2006">
              <mc:Choice xmlns:v="urn:schemas-microsoft-com:vml" Requires="v">
                <p:oleObj spid="_x0000_s6166" name="Equation" r:id="rId7" imgW="355320" imgH="457200" progId="Equation.DSMT4">
                  <p:embed/>
                </p:oleObj>
              </mc:Choice>
              <mc:Fallback>
                <p:oleObj name="Equation" r:id="rId7" imgW="355320" imgH="45720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77975" y="3391208"/>
                        <a:ext cx="3556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4176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4176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4176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417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4176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4176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4176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dirty="0">
                <a:solidFill>
                  <a:schemeClr val="accent1"/>
                </a:solidFill>
              </a:rPr>
              <a:t>Objectives</a:t>
            </a:r>
          </a:p>
        </p:txBody>
      </p:sp>
      <p:sp>
        <p:nvSpPr>
          <p:cNvPr id="5123" name="Content Placeholder 2"/>
          <p:cNvSpPr>
            <a:spLocks noGrp="1"/>
          </p:cNvSpPr>
          <p:nvPr>
            <p:ph idx="1"/>
          </p:nvPr>
        </p:nvSpPr>
        <p:spPr>
          <a:xfrm>
            <a:off x="457200" y="1280160"/>
            <a:ext cx="8229600" cy="1988237"/>
          </a:xfrm>
          <a:noFill/>
        </p:spPr>
        <p:txBody>
          <a:bodyPr>
            <a:spAutoFit/>
          </a:bodyPr>
          <a:lstStyle/>
          <a:p>
            <a:pPr marL="463550" indent="-463550">
              <a:buFont typeface="Courier New" pitchFamily="49" charset="0"/>
              <a:buChar char="o"/>
            </a:pPr>
            <a:r>
              <a:rPr lang="en-US" i="0" dirty="0">
                <a:solidFill>
                  <a:schemeClr val="tx1"/>
                </a:solidFill>
              </a:rPr>
              <a:t>Identify types of numbers.</a:t>
            </a:r>
          </a:p>
          <a:p>
            <a:pPr marL="463550" indent="-463550">
              <a:buFont typeface="Courier New" pitchFamily="49" charset="0"/>
              <a:buChar char="o"/>
            </a:pPr>
            <a:r>
              <a:rPr lang="en-US" i="0" dirty="0">
                <a:solidFill>
                  <a:schemeClr val="tx1"/>
                </a:solidFill>
              </a:rPr>
              <a:t>Determine if given numbers are greater than, less than, or equal to other given numbers.</a:t>
            </a:r>
          </a:p>
          <a:p>
            <a:pPr marL="463550" indent="-463550" algn="just">
              <a:buFont typeface="Courier New" pitchFamily="49" charset="0"/>
              <a:buChar char="o"/>
            </a:pPr>
            <a:r>
              <a:rPr lang="en-US" i="0" dirty="0">
                <a:solidFill>
                  <a:schemeClr val="tx1"/>
                </a:solidFill>
              </a:rPr>
              <a:t>Determine absolute values.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2786" name="Rectangle 2"/>
          <p:cNvSpPr>
            <a:spLocks noGrp="1"/>
          </p:cNvSpPr>
          <p:nvPr>
            <p:ph type="title"/>
          </p:nvPr>
        </p:nvSpPr>
        <p:spPr>
          <a:prstGeom prst="rect">
            <a:avLst/>
          </a:prstGeom>
        </p:spPr>
        <p:txBody>
          <a:bodyPr/>
          <a:lstStyle/>
          <a:p>
            <a:r>
              <a:rPr lang="en-US" sz="3200" dirty="0">
                <a:solidFill>
                  <a:schemeClr val="accent1"/>
                </a:solidFill>
              </a:rPr>
              <a:t>Example 4: Absolute Value (cont.)</a:t>
            </a:r>
          </a:p>
        </p:txBody>
      </p:sp>
      <p:sp>
        <p:nvSpPr>
          <p:cNvPr id="1142787" name="Rectangle 3"/>
          <p:cNvSpPr>
            <a:spLocks noGrp="1"/>
          </p:cNvSpPr>
          <p:nvPr>
            <p:ph idx="1"/>
          </p:nvPr>
        </p:nvSpPr>
        <p:spPr>
          <a:prstGeom prst="rect">
            <a:avLst/>
          </a:prstGeom>
        </p:spPr>
        <p:txBody>
          <a:bodyPr/>
          <a:lstStyle/>
          <a:p>
            <a:pPr marL="3175" indent="-3175">
              <a:buFont typeface="Courier New" pitchFamily="49" charset="0"/>
              <a:buNone/>
              <a:tabLst>
                <a:tab pos="457200" algn="l"/>
              </a:tabLst>
            </a:pPr>
            <a:r>
              <a:rPr lang="en-US" b="1" i="0" dirty="0">
                <a:solidFill>
                  <a:schemeClr val="tx1"/>
                </a:solidFill>
              </a:rPr>
              <a:t>h.	</a:t>
            </a:r>
            <a:r>
              <a:rPr lang="en-US" i="0" dirty="0">
                <a:solidFill>
                  <a:schemeClr val="tx1"/>
                </a:solidFill>
              </a:rPr>
              <a:t>If </a:t>
            </a:r>
            <a:r>
              <a:rPr lang="en-US" i="0" dirty="0">
                <a:solidFill>
                  <a:srgbClr val="0000FF"/>
                </a:solidFill>
              </a:rPr>
              <a:t>|</a:t>
            </a:r>
            <a:r>
              <a:rPr lang="en-US" i="1" dirty="0">
                <a:solidFill>
                  <a:srgbClr val="0000FF"/>
                </a:solidFill>
              </a:rPr>
              <a:t>x</a:t>
            </a:r>
            <a:r>
              <a:rPr lang="en-US" i="0" dirty="0">
                <a:solidFill>
                  <a:srgbClr val="0000FF"/>
                </a:solidFill>
              </a:rPr>
              <a:t>|</a:t>
            </a:r>
            <a:r>
              <a:rPr lang="en-US" dirty="0">
                <a:solidFill>
                  <a:srgbClr val="0000FF"/>
                </a:solidFill>
              </a:rPr>
              <a:t> </a:t>
            </a:r>
            <a:r>
              <a:rPr lang="en-US" i="0" dirty="0">
                <a:solidFill>
                  <a:srgbClr val="0000FF"/>
                </a:solidFill>
              </a:rPr>
              <a:t>&lt; 3</a:t>
            </a:r>
            <a:r>
              <a:rPr lang="en-US" i="0" dirty="0">
                <a:solidFill>
                  <a:schemeClr val="tx1"/>
                </a:solidFill>
              </a:rPr>
              <a:t>, what are the possible integer values for </a:t>
            </a:r>
            <a:r>
              <a:rPr lang="en-US" i="1" dirty="0">
                <a:solidFill>
                  <a:schemeClr val="tx1"/>
                </a:solidFill>
              </a:rPr>
              <a:t>x</a:t>
            </a:r>
            <a:r>
              <a:rPr lang="en-US" i="0" dirty="0">
                <a:solidFill>
                  <a:schemeClr val="tx1"/>
                </a:solidFill>
              </a:rPr>
              <a:t>? 	Graph these numbers on a number line.</a:t>
            </a:r>
            <a:r>
              <a:rPr lang="en-US" dirty="0">
                <a:solidFill>
                  <a:schemeClr val="tx1"/>
                </a:solidFill>
              </a:rPr>
              <a:t> </a:t>
            </a:r>
          </a:p>
          <a:p>
            <a:pPr marL="3175" indent="-3175">
              <a:buFont typeface="Courier New" pitchFamily="49" charset="0"/>
              <a:buNone/>
              <a:tabLst>
                <a:tab pos="457200" algn="l"/>
              </a:tabLst>
            </a:pPr>
            <a:r>
              <a:rPr lang="en-US" b="1" i="0" dirty="0">
                <a:solidFill>
                  <a:schemeClr val="tx1"/>
                </a:solidFill>
              </a:rPr>
              <a:t>Solution: </a:t>
            </a:r>
          </a:p>
          <a:p>
            <a:pPr marL="3175" indent="-3175">
              <a:buFont typeface="Courier New" pitchFamily="49" charset="0"/>
              <a:buNone/>
              <a:tabLst>
                <a:tab pos="457200" algn="l"/>
              </a:tabLst>
            </a:pPr>
            <a:r>
              <a:rPr lang="en-US" i="0" dirty="0">
                <a:solidFill>
                  <a:schemeClr val="tx1"/>
                </a:solidFill>
              </a:rPr>
              <a:t>The integers are within 3 units of 0: </a:t>
            </a:r>
            <a:r>
              <a:rPr lang="en-US" i="0" dirty="0">
                <a:solidFill>
                  <a:srgbClr val="FF0000"/>
                </a:solidFill>
              </a:rPr>
              <a:t>−2, −1, 0, 1, 2</a:t>
            </a:r>
            <a:r>
              <a:rPr lang="en-US" i="0" dirty="0">
                <a:solidFill>
                  <a:schemeClr val="tx1"/>
                </a:solidFill>
              </a:rPr>
              <a:t>.</a:t>
            </a:r>
          </a:p>
          <a:p>
            <a:pPr marL="3175" indent="-3175">
              <a:buFont typeface="Courier New" pitchFamily="49" charset="0"/>
              <a:buNone/>
              <a:tabLst>
                <a:tab pos="457200" algn="l"/>
              </a:tabLst>
            </a:pPr>
            <a:endParaRPr lang="en-US" i="0" dirty="0">
              <a:solidFill>
                <a:schemeClr val="tx1"/>
              </a:solidFill>
            </a:endParaRPr>
          </a:p>
          <a:p>
            <a:pPr marL="3175" indent="-3175">
              <a:buFont typeface="Courier New" pitchFamily="49" charset="0"/>
              <a:buNone/>
              <a:tabLst>
                <a:tab pos="457200" algn="l"/>
              </a:tabLst>
            </a:pPr>
            <a:endParaRPr lang="en-US" i="0" dirty="0">
              <a:solidFill>
                <a:schemeClr val="tx1"/>
              </a:solidFill>
            </a:endParaRPr>
          </a:p>
        </p:txBody>
      </p:sp>
      <p:pic>
        <p:nvPicPr>
          <p:cNvPr id="1142788" name="Picture 4"/>
          <p:cNvPicPr>
            <a:picLocks noChangeAspect="1" noChangeArrowheads="1"/>
          </p:cNvPicPr>
          <p:nvPr/>
        </p:nvPicPr>
        <p:blipFill>
          <a:blip r:embed="rId2" cstate="print"/>
          <a:srcRect/>
          <a:stretch>
            <a:fillRect/>
          </a:stretch>
        </p:blipFill>
        <p:spPr bwMode="auto">
          <a:xfrm>
            <a:off x="914400" y="3505200"/>
            <a:ext cx="7315200" cy="756646"/>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427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4278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427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3810" name="Rectangle 2"/>
          <p:cNvSpPr>
            <a:spLocks noGrp="1"/>
          </p:cNvSpPr>
          <p:nvPr>
            <p:ph type="title"/>
          </p:nvPr>
        </p:nvSpPr>
        <p:spPr>
          <a:prstGeom prst="rect">
            <a:avLst/>
          </a:prstGeom>
        </p:spPr>
        <p:txBody>
          <a:bodyPr/>
          <a:lstStyle/>
          <a:p>
            <a:r>
              <a:rPr lang="en-US" sz="3200" dirty="0">
                <a:solidFill>
                  <a:schemeClr val="accent1"/>
                </a:solidFill>
              </a:rPr>
              <a:t>Example 4: Absolute Value (cont.)</a:t>
            </a:r>
          </a:p>
        </p:txBody>
      </p:sp>
      <p:sp>
        <p:nvSpPr>
          <p:cNvPr id="1143811" name="Rectangle 3"/>
          <p:cNvSpPr>
            <a:spLocks noGrp="1"/>
          </p:cNvSpPr>
          <p:nvPr>
            <p:ph idx="1"/>
          </p:nvPr>
        </p:nvSpPr>
        <p:spPr>
          <a:prstGeom prst="rect">
            <a:avLst/>
          </a:prstGeom>
        </p:spPr>
        <p:txBody>
          <a:bodyPr/>
          <a:lstStyle/>
          <a:p>
            <a:pPr marL="3175" indent="-3175">
              <a:buFont typeface="Courier New" pitchFamily="49" charset="0"/>
              <a:buNone/>
              <a:tabLst>
                <a:tab pos="457200" algn="l"/>
              </a:tabLst>
            </a:pPr>
            <a:r>
              <a:rPr lang="en-US" b="1" i="0" dirty="0">
                <a:solidFill>
                  <a:schemeClr val="tx1"/>
                </a:solidFill>
              </a:rPr>
              <a:t>i.	</a:t>
            </a:r>
            <a:r>
              <a:rPr lang="en-US" i="0" dirty="0">
                <a:solidFill>
                  <a:schemeClr val="tx1"/>
                </a:solidFill>
              </a:rPr>
              <a:t>If </a:t>
            </a:r>
            <a:r>
              <a:rPr lang="en-US" i="0" dirty="0">
                <a:solidFill>
                  <a:srgbClr val="0000FF"/>
                </a:solidFill>
              </a:rPr>
              <a:t>|</a:t>
            </a:r>
            <a:r>
              <a:rPr lang="en-US" i="1" dirty="0">
                <a:solidFill>
                  <a:srgbClr val="0000FF"/>
                </a:solidFill>
              </a:rPr>
              <a:t>x</a:t>
            </a:r>
            <a:r>
              <a:rPr lang="en-US" i="0" dirty="0">
                <a:solidFill>
                  <a:srgbClr val="0000FF"/>
                </a:solidFill>
              </a:rPr>
              <a:t>|</a:t>
            </a:r>
            <a:r>
              <a:rPr lang="en-US" dirty="0">
                <a:solidFill>
                  <a:srgbClr val="0000FF"/>
                </a:solidFill>
              </a:rPr>
              <a:t> </a:t>
            </a:r>
            <a:r>
              <a:rPr lang="en-US" i="0" dirty="0">
                <a:solidFill>
                  <a:srgbClr val="0000FF"/>
                </a:solidFill>
              </a:rPr>
              <a:t>≥ 4</a:t>
            </a:r>
            <a:r>
              <a:rPr lang="en-US" i="0" dirty="0">
                <a:solidFill>
                  <a:schemeClr val="tx1"/>
                </a:solidFill>
              </a:rPr>
              <a:t>, what are the possible integer values for </a:t>
            </a:r>
            <a:r>
              <a:rPr lang="en-US" i="1" dirty="0">
                <a:solidFill>
                  <a:schemeClr val="tx1"/>
                </a:solidFill>
              </a:rPr>
              <a:t>x</a:t>
            </a:r>
            <a:r>
              <a:rPr lang="en-US" i="0" dirty="0">
                <a:solidFill>
                  <a:schemeClr val="tx1"/>
                </a:solidFill>
              </a:rPr>
              <a:t>? 	Graph these numbers on a number line.</a:t>
            </a:r>
            <a:r>
              <a:rPr lang="en-US" dirty="0">
                <a:solidFill>
                  <a:schemeClr val="tx1"/>
                </a:solidFill>
              </a:rPr>
              <a:t>  </a:t>
            </a:r>
          </a:p>
          <a:p>
            <a:pPr marL="3175" indent="-3175">
              <a:buFont typeface="Courier New" pitchFamily="49" charset="0"/>
              <a:buNone/>
              <a:tabLst>
                <a:tab pos="457200" algn="l"/>
              </a:tabLst>
            </a:pPr>
            <a:r>
              <a:rPr lang="en-US" b="1" i="0" dirty="0">
                <a:solidFill>
                  <a:schemeClr val="tx1"/>
                </a:solidFill>
              </a:rPr>
              <a:t>Solution:</a:t>
            </a:r>
          </a:p>
          <a:p>
            <a:pPr marL="3175" indent="-3175">
              <a:buFont typeface="Courier New" pitchFamily="49" charset="0"/>
              <a:buNone/>
              <a:tabLst>
                <a:tab pos="457200" algn="l"/>
              </a:tabLst>
            </a:pPr>
            <a:r>
              <a:rPr lang="en-US" i="0" dirty="0">
                <a:solidFill>
                  <a:schemeClr val="tx1"/>
                </a:solidFill>
              </a:rPr>
              <a:t>The integers must be 4 or more units from 0: </a:t>
            </a:r>
            <a:r>
              <a:rPr lang="en-US" i="0" dirty="0">
                <a:solidFill>
                  <a:srgbClr val="FF0000"/>
                </a:solidFill>
              </a:rPr>
              <a:t>... , −7, −6, −5, −4, 4, 5, 6, 7, ...</a:t>
            </a:r>
            <a:r>
              <a:rPr lang="en-US" dirty="0">
                <a:solidFill>
                  <a:schemeClr val="tx1"/>
                </a:solidFill>
              </a:rPr>
              <a:t> </a:t>
            </a:r>
          </a:p>
          <a:p>
            <a:pPr marL="3175" indent="-3175">
              <a:buFont typeface="Courier New" pitchFamily="49" charset="0"/>
              <a:buNone/>
              <a:tabLst>
                <a:tab pos="457200" algn="l"/>
              </a:tabLst>
            </a:pPr>
            <a:endParaRPr lang="en-US" dirty="0">
              <a:solidFill>
                <a:schemeClr val="tx1"/>
              </a:solidFill>
            </a:endParaRPr>
          </a:p>
        </p:txBody>
      </p:sp>
      <p:pic>
        <p:nvPicPr>
          <p:cNvPr id="1143812" name="Picture 4"/>
          <p:cNvPicPr>
            <a:picLocks noChangeAspect="1" noChangeArrowheads="1"/>
          </p:cNvPicPr>
          <p:nvPr/>
        </p:nvPicPr>
        <p:blipFill>
          <a:blip r:embed="rId2" cstate="print"/>
          <a:srcRect/>
          <a:stretch>
            <a:fillRect/>
          </a:stretch>
        </p:blipFill>
        <p:spPr bwMode="auto">
          <a:xfrm>
            <a:off x="573088" y="3810000"/>
            <a:ext cx="7996237" cy="7620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438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438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438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1890" name="Rectangle 2"/>
          <p:cNvSpPr>
            <a:spLocks noGrp="1"/>
          </p:cNvSpPr>
          <p:nvPr>
            <p:ph type="title"/>
          </p:nvPr>
        </p:nvSpPr>
        <p:spPr>
          <a:prstGeom prst="rect">
            <a:avLst/>
          </a:prstGeom>
        </p:spPr>
        <p:txBody>
          <a:bodyPr/>
          <a:lstStyle/>
          <a:p>
            <a:r>
              <a:rPr lang="en-US" sz="3200" dirty="0">
                <a:solidFill>
                  <a:schemeClr val="accent1"/>
                </a:solidFill>
              </a:rPr>
              <a:t>Practice Problems</a:t>
            </a:r>
          </a:p>
        </p:txBody>
      </p:sp>
      <p:sp>
        <p:nvSpPr>
          <p:cNvPr id="1061891" name="Rectangle 3"/>
          <p:cNvSpPr>
            <a:spLocks noGrp="1"/>
          </p:cNvSpPr>
          <p:nvPr>
            <p:ph idx="1"/>
          </p:nvPr>
        </p:nvSpPr>
        <p:spPr>
          <a:prstGeom prst="rect">
            <a:avLst/>
          </a:prstGeom>
        </p:spPr>
        <p:txBody>
          <a:bodyPr/>
          <a:lstStyle/>
          <a:p>
            <a:pPr>
              <a:buFont typeface="Courier New" pitchFamily="49" charset="0"/>
              <a:buNone/>
            </a:pPr>
            <a:endParaRPr lang="en-US" sz="2400" dirty="0"/>
          </a:p>
          <a:p>
            <a:pPr>
              <a:buFont typeface="Courier New" pitchFamily="49" charset="0"/>
              <a:buNone/>
            </a:pPr>
            <a:endParaRPr lang="en-US" sz="2400" dirty="0"/>
          </a:p>
        </p:txBody>
      </p:sp>
      <p:sp>
        <p:nvSpPr>
          <p:cNvPr id="1061892" name="Rectangle 4"/>
          <p:cNvSpPr>
            <a:spLocks/>
          </p:cNvSpPr>
          <p:nvPr/>
        </p:nvSpPr>
        <p:spPr bwMode="auto">
          <a:xfrm>
            <a:off x="457200" y="1280160"/>
            <a:ext cx="8229600" cy="3779496"/>
          </a:xfrm>
          <a:prstGeom prst="rect">
            <a:avLst/>
          </a:prstGeom>
          <a:solidFill>
            <a:srgbClr val="FFFFCC"/>
          </a:solidFill>
          <a:ln w="28575">
            <a:solidFill>
              <a:srgbClr val="000000"/>
            </a:solidFill>
            <a:miter lim="800000"/>
            <a:headEnd/>
            <a:tailEnd/>
          </a:ln>
        </p:spPr>
        <p:txBody>
          <a:bodyPr>
            <a:spAutoFit/>
          </a:bodyPr>
          <a:lstStyle/>
          <a:p>
            <a:pPr marL="457200" indent="-457200" algn="just" eaLnBrk="0" hangingPunct="0">
              <a:spcBef>
                <a:spcPct val="20000"/>
              </a:spcBef>
              <a:buFont typeface="Courier New" pitchFamily="49" charset="0"/>
              <a:buNone/>
            </a:pPr>
            <a:r>
              <a:rPr lang="en-US" sz="2800" dirty="0">
                <a:solidFill>
                  <a:srgbClr val="000000"/>
                </a:solidFill>
              </a:rPr>
              <a:t>Fill in the blank with the appropriate symbol: &lt;, &gt;, or =.</a:t>
            </a:r>
          </a:p>
          <a:p>
            <a:pPr marL="457200" indent="-457200" algn="just" eaLnBrk="0" hangingPunct="0">
              <a:spcBef>
                <a:spcPct val="20000"/>
              </a:spcBef>
              <a:buFont typeface="Courier New" pitchFamily="49" charset="0"/>
              <a:buNone/>
            </a:pPr>
            <a:endParaRPr lang="en-US" sz="2800" dirty="0">
              <a:solidFill>
                <a:srgbClr val="000000"/>
              </a:solidFill>
            </a:endParaRPr>
          </a:p>
          <a:p>
            <a:pPr marL="457200" indent="-457200" algn="just" eaLnBrk="0" hangingPunct="0">
              <a:spcBef>
                <a:spcPct val="20000"/>
              </a:spcBef>
              <a:buFont typeface="Courier New" pitchFamily="49" charset="0"/>
              <a:buNone/>
            </a:pPr>
            <a:endParaRPr lang="en-US" sz="2800" dirty="0">
              <a:solidFill>
                <a:srgbClr val="000000"/>
              </a:solidFill>
            </a:endParaRPr>
          </a:p>
          <a:p>
            <a:pPr marL="457200" indent="-457200" algn="just" eaLnBrk="0" hangingPunct="0">
              <a:spcBef>
                <a:spcPct val="20000"/>
              </a:spcBef>
              <a:buFont typeface="Courier New" pitchFamily="49" charset="0"/>
              <a:buNone/>
            </a:pPr>
            <a:endParaRPr lang="en-US" sz="2800" dirty="0">
              <a:solidFill>
                <a:srgbClr val="000000"/>
              </a:solidFill>
            </a:endParaRPr>
          </a:p>
          <a:p>
            <a:pPr marL="457200" indent="-457200" algn="just" eaLnBrk="0" hangingPunct="0">
              <a:lnSpc>
                <a:spcPct val="40000"/>
              </a:lnSpc>
              <a:spcBef>
                <a:spcPct val="20000"/>
              </a:spcBef>
              <a:buFont typeface="Courier New" pitchFamily="49" charset="0"/>
              <a:buNone/>
            </a:pPr>
            <a:endParaRPr lang="en-US" sz="2800" b="1" dirty="0">
              <a:solidFill>
                <a:srgbClr val="000000"/>
              </a:solidFill>
            </a:endParaRPr>
          </a:p>
          <a:p>
            <a:pPr marL="457200" indent="-457200" algn="just" eaLnBrk="0" hangingPunct="0">
              <a:spcBef>
                <a:spcPts val="600"/>
              </a:spcBef>
              <a:buFont typeface="Courier New" pitchFamily="49" charset="0"/>
              <a:buNone/>
            </a:pPr>
            <a:endParaRPr lang="en-US" sz="2800" b="1" dirty="0">
              <a:solidFill>
                <a:srgbClr val="000000"/>
              </a:solidFill>
            </a:endParaRPr>
          </a:p>
          <a:p>
            <a:pPr marL="457200" indent="-457200" algn="just" eaLnBrk="0" hangingPunct="0">
              <a:spcBef>
                <a:spcPts val="600"/>
              </a:spcBef>
              <a:buFont typeface="Courier New" pitchFamily="49" charset="0"/>
              <a:buNone/>
            </a:pPr>
            <a:r>
              <a:rPr lang="en-US" sz="2800" b="1" dirty="0">
                <a:solidFill>
                  <a:srgbClr val="000000"/>
                </a:solidFill>
              </a:rPr>
              <a:t>4.	</a:t>
            </a:r>
            <a:r>
              <a:rPr lang="en-US" sz="2800" dirty="0">
                <a:solidFill>
                  <a:srgbClr val="000000"/>
                </a:solidFill>
              </a:rPr>
              <a:t>Graph the set of all negative integers on a number line.</a:t>
            </a:r>
          </a:p>
        </p:txBody>
      </p:sp>
      <p:graphicFrame>
        <p:nvGraphicFramePr>
          <p:cNvPr id="1061921" name="Object 33"/>
          <p:cNvGraphicFramePr>
            <a:graphicFrameLocks noChangeAspect="1"/>
          </p:cNvGraphicFramePr>
          <p:nvPr/>
        </p:nvGraphicFramePr>
        <p:xfrm>
          <a:off x="548640" y="2012042"/>
          <a:ext cx="3289300" cy="1841500"/>
        </p:xfrm>
        <a:graphic>
          <a:graphicData uri="http://schemas.openxmlformats.org/presentationml/2006/ole">
            <mc:AlternateContent xmlns:mc="http://schemas.openxmlformats.org/markup-compatibility/2006">
              <mc:Choice xmlns:v="urn:schemas-microsoft-com:vml" Requires="v">
                <p:oleObj spid="_x0000_s7176" name="Equation" r:id="rId3" imgW="3288960" imgH="1841400" progId="Equation.DSMT4">
                  <p:embed/>
                </p:oleObj>
              </mc:Choice>
              <mc:Fallback>
                <p:oleObj name="Equation" r:id="rId3" imgW="3288960" imgH="1841400" progId="Equation.DSMT4">
                  <p:embed/>
                  <p:pic>
                    <p:nvPicPr>
                      <p:cNvPr id="0" name="Object 3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2012042"/>
                        <a:ext cx="3289300" cy="184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1890" name="Rectangle 2"/>
          <p:cNvSpPr>
            <a:spLocks noGrp="1"/>
          </p:cNvSpPr>
          <p:nvPr>
            <p:ph type="title"/>
          </p:nvPr>
        </p:nvSpPr>
        <p:spPr>
          <a:prstGeom prst="rect">
            <a:avLst/>
          </a:prstGeom>
        </p:spPr>
        <p:txBody>
          <a:bodyPr/>
          <a:lstStyle/>
          <a:p>
            <a:r>
              <a:rPr lang="en-US" sz="3200" dirty="0">
                <a:solidFill>
                  <a:schemeClr val="accent1"/>
                </a:solidFill>
              </a:rPr>
              <a:t>Practice Problems (cont.)</a:t>
            </a:r>
          </a:p>
        </p:txBody>
      </p:sp>
      <p:sp>
        <p:nvSpPr>
          <p:cNvPr id="1061891" name="Rectangle 3"/>
          <p:cNvSpPr>
            <a:spLocks noGrp="1"/>
          </p:cNvSpPr>
          <p:nvPr>
            <p:ph idx="1"/>
          </p:nvPr>
        </p:nvSpPr>
        <p:spPr>
          <a:prstGeom prst="rect">
            <a:avLst/>
          </a:prstGeom>
        </p:spPr>
        <p:txBody>
          <a:bodyPr/>
          <a:lstStyle/>
          <a:p>
            <a:pPr>
              <a:buFont typeface="Courier New" pitchFamily="49" charset="0"/>
              <a:buNone/>
            </a:pPr>
            <a:endParaRPr lang="en-US" sz="2400" dirty="0"/>
          </a:p>
          <a:p>
            <a:pPr>
              <a:buFont typeface="Courier New" pitchFamily="49" charset="0"/>
              <a:buNone/>
            </a:pPr>
            <a:endParaRPr lang="en-US" sz="2400" dirty="0"/>
          </a:p>
        </p:txBody>
      </p:sp>
      <p:sp>
        <p:nvSpPr>
          <p:cNvPr id="1061892" name="Rectangle 4"/>
          <p:cNvSpPr>
            <a:spLocks/>
          </p:cNvSpPr>
          <p:nvPr/>
        </p:nvSpPr>
        <p:spPr bwMode="auto">
          <a:xfrm>
            <a:off x="457200" y="1280160"/>
            <a:ext cx="8229600" cy="1557349"/>
          </a:xfrm>
          <a:prstGeom prst="rect">
            <a:avLst/>
          </a:prstGeom>
          <a:solidFill>
            <a:srgbClr val="FFFFCC"/>
          </a:solidFill>
          <a:ln w="28575">
            <a:solidFill>
              <a:srgbClr val="000000"/>
            </a:solidFill>
            <a:miter lim="800000"/>
            <a:headEnd/>
            <a:tailEnd/>
          </a:ln>
        </p:spPr>
        <p:txBody>
          <a:bodyPr>
            <a:spAutoFit/>
          </a:bodyPr>
          <a:lstStyle/>
          <a:p>
            <a:pPr marL="457200" indent="-457200" algn="just" eaLnBrk="0" hangingPunct="0">
              <a:spcBef>
                <a:spcPct val="20000"/>
              </a:spcBef>
              <a:buFont typeface="Courier New" pitchFamily="49" charset="0"/>
              <a:buNone/>
            </a:pPr>
            <a:r>
              <a:rPr lang="en-US" sz="2800" b="1" dirty="0">
                <a:solidFill>
                  <a:srgbClr val="000000"/>
                </a:solidFill>
              </a:rPr>
              <a:t>5.	</a:t>
            </a:r>
            <a:r>
              <a:rPr lang="en-US" sz="2800" dirty="0">
                <a:solidFill>
                  <a:srgbClr val="000000"/>
                </a:solidFill>
              </a:rPr>
              <a:t>True or False: 3.6 </a:t>
            </a:r>
            <a:r>
              <a:rPr lang="en-US" sz="2800" dirty="0">
                <a:solidFill>
                  <a:srgbClr val="000000"/>
                </a:solidFill>
                <a:sym typeface="Symbol" panose="05050102010706020507" pitchFamily="18" charset="2"/>
              </a:rPr>
              <a:t> |</a:t>
            </a:r>
            <a:r>
              <a:rPr lang="en-US" sz="2800" dirty="0">
                <a:solidFill>
                  <a:srgbClr val="000000"/>
                </a:solidFill>
                <a:latin typeface="Symbol" panose="05050102010706020507" pitchFamily="18" charset="2"/>
                <a:sym typeface="Symbol" panose="05050102010706020507" pitchFamily="18" charset="2"/>
              </a:rPr>
              <a:t>-</a:t>
            </a:r>
            <a:r>
              <a:rPr lang="en-US" sz="2800" dirty="0">
                <a:solidFill>
                  <a:srgbClr val="000000"/>
                </a:solidFill>
                <a:sym typeface="Symbol" panose="05050102010706020507" pitchFamily="18" charset="2"/>
              </a:rPr>
              <a:t>3.6|</a:t>
            </a:r>
            <a:endParaRPr lang="en-US" sz="2800" dirty="0">
              <a:solidFill>
                <a:srgbClr val="000000"/>
              </a:solidFill>
            </a:endParaRPr>
          </a:p>
          <a:p>
            <a:pPr marL="457200" indent="-457200" algn="just" eaLnBrk="0" hangingPunct="0">
              <a:spcBef>
                <a:spcPct val="20000"/>
              </a:spcBef>
              <a:buFont typeface="Courier New" pitchFamily="49" charset="0"/>
              <a:buNone/>
            </a:pPr>
            <a:r>
              <a:rPr lang="en-US" sz="2800" b="1" dirty="0">
                <a:solidFill>
                  <a:srgbClr val="000000"/>
                </a:solidFill>
              </a:rPr>
              <a:t>6.</a:t>
            </a:r>
            <a:r>
              <a:rPr lang="en-US" sz="2800" dirty="0">
                <a:solidFill>
                  <a:srgbClr val="000000"/>
                </a:solidFill>
              </a:rPr>
              <a:t>	List the numbers that satisfy the equation |</a:t>
            </a:r>
            <a:r>
              <a:rPr lang="en-US" sz="2800" i="1" dirty="0">
                <a:solidFill>
                  <a:srgbClr val="000000"/>
                </a:solidFill>
              </a:rPr>
              <a:t>x</a:t>
            </a:r>
            <a:r>
              <a:rPr lang="en-US" sz="2800" dirty="0">
                <a:solidFill>
                  <a:srgbClr val="000000"/>
                </a:solidFill>
              </a:rPr>
              <a:t>| = 8.</a:t>
            </a:r>
          </a:p>
          <a:p>
            <a:pPr marL="457200" indent="-457200" algn="just" eaLnBrk="0" hangingPunct="0">
              <a:spcBef>
                <a:spcPct val="20000"/>
              </a:spcBef>
              <a:buFont typeface="Courier New" pitchFamily="49" charset="0"/>
              <a:buNone/>
            </a:pPr>
            <a:r>
              <a:rPr lang="en-US" sz="2800" b="1" dirty="0">
                <a:solidFill>
                  <a:srgbClr val="000000"/>
                </a:solidFill>
              </a:rPr>
              <a:t>7.	</a:t>
            </a:r>
            <a:r>
              <a:rPr lang="en-US" sz="2800" dirty="0">
                <a:solidFill>
                  <a:srgbClr val="000000"/>
                </a:solidFill>
              </a:rPr>
              <a:t>List the numbers that satisfy the equation |</a:t>
            </a:r>
            <a:r>
              <a:rPr lang="en-US" sz="2800" i="1" dirty="0">
                <a:solidFill>
                  <a:srgbClr val="000000"/>
                </a:solidFill>
              </a:rPr>
              <a:t>x</a:t>
            </a:r>
            <a:r>
              <a:rPr lang="en-US" sz="2800" dirty="0">
                <a:solidFill>
                  <a:srgbClr val="000000"/>
                </a:solidFill>
              </a:rPr>
              <a:t>|= −6.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2914" name="Rectangle 2"/>
          <p:cNvSpPr>
            <a:spLocks noGrp="1"/>
          </p:cNvSpPr>
          <p:nvPr>
            <p:ph type="title"/>
          </p:nvPr>
        </p:nvSpPr>
        <p:spPr>
          <a:prstGeom prst="rect">
            <a:avLst/>
          </a:prstGeom>
        </p:spPr>
        <p:txBody>
          <a:bodyPr/>
          <a:lstStyle/>
          <a:p>
            <a:r>
              <a:rPr lang="en-US" sz="3200" dirty="0">
                <a:solidFill>
                  <a:schemeClr val="accent1"/>
                </a:solidFill>
              </a:rPr>
              <a:t>Practice Problem Answers</a:t>
            </a:r>
          </a:p>
        </p:txBody>
      </p:sp>
      <p:sp>
        <p:nvSpPr>
          <p:cNvPr id="1062915" name="Rectangle 3"/>
          <p:cNvSpPr>
            <a:spLocks noGrp="1"/>
          </p:cNvSpPr>
          <p:nvPr>
            <p:ph idx="1"/>
          </p:nvPr>
        </p:nvSpPr>
        <p:spPr>
          <a:prstGeom prst="rect">
            <a:avLst/>
          </a:prstGeom>
        </p:spPr>
        <p:txBody>
          <a:bodyPr/>
          <a:lstStyle/>
          <a:p>
            <a:pPr>
              <a:buFont typeface="Courier New" pitchFamily="49" charset="0"/>
              <a:buNone/>
            </a:pPr>
            <a:endParaRPr lang="en-US" dirty="0">
              <a:solidFill>
                <a:srgbClr val="FF0000"/>
              </a:solidFill>
            </a:endParaRPr>
          </a:p>
          <a:p>
            <a:pPr>
              <a:buFont typeface="Courier New" pitchFamily="49" charset="0"/>
              <a:buNone/>
            </a:pPr>
            <a:endParaRPr lang="en-US" dirty="0">
              <a:solidFill>
                <a:srgbClr val="FF0000"/>
              </a:solidFill>
            </a:endParaRPr>
          </a:p>
        </p:txBody>
      </p:sp>
      <p:graphicFrame>
        <p:nvGraphicFramePr>
          <p:cNvPr id="1062916" name="Object 4"/>
          <p:cNvGraphicFramePr>
            <a:graphicFrameLocks noChangeAspect="1"/>
          </p:cNvGraphicFramePr>
          <p:nvPr/>
        </p:nvGraphicFramePr>
        <p:xfrm>
          <a:off x="762000" y="1371600"/>
          <a:ext cx="5880100" cy="2514600"/>
        </p:xfrm>
        <a:graphic>
          <a:graphicData uri="http://schemas.openxmlformats.org/presentationml/2006/ole">
            <mc:AlternateContent xmlns:mc="http://schemas.openxmlformats.org/markup-compatibility/2006">
              <mc:Choice xmlns:v="urn:schemas-microsoft-com:vml" Requires="v">
                <p:oleObj spid="_x0000_s8200" name="Equation" r:id="rId3" imgW="5879880" imgH="2514600" progId="Equation.DSMT4">
                  <p:embed/>
                </p:oleObj>
              </mc:Choice>
              <mc:Fallback>
                <p:oleObj name="Equation" r:id="rId3" imgW="5879880" imgH="25146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371600"/>
                        <a:ext cx="5880100" cy="2514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062923" name="Picture 11"/>
          <p:cNvPicPr>
            <a:picLocks noChangeAspect="1" noChangeArrowheads="1"/>
          </p:cNvPicPr>
          <p:nvPr/>
        </p:nvPicPr>
        <p:blipFill>
          <a:blip r:embed="rId5" cstate="print"/>
          <a:srcRect/>
          <a:stretch>
            <a:fillRect/>
          </a:stretch>
        </p:blipFill>
        <p:spPr bwMode="auto">
          <a:xfrm>
            <a:off x="1208088" y="2319338"/>
            <a:ext cx="3313112" cy="938212"/>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074" name="Rectangle 2"/>
          <p:cNvSpPr>
            <a:spLocks noGrp="1"/>
          </p:cNvSpPr>
          <p:nvPr>
            <p:ph type="title"/>
          </p:nvPr>
        </p:nvSpPr>
        <p:spPr>
          <a:prstGeom prst="rect">
            <a:avLst/>
          </a:prstGeom>
        </p:spPr>
        <p:txBody>
          <a:bodyPr/>
          <a:lstStyle/>
          <a:p>
            <a:r>
              <a:rPr lang="en-US" sz="3200" dirty="0">
                <a:solidFill>
                  <a:schemeClr val="accent1"/>
                </a:solidFill>
              </a:rPr>
              <a:t>Opposite of a Number</a:t>
            </a:r>
          </a:p>
        </p:txBody>
      </p:sp>
      <p:sp>
        <p:nvSpPr>
          <p:cNvPr id="1027075" name="Rectangle 3"/>
          <p:cNvSpPr>
            <a:spLocks noGrp="1"/>
          </p:cNvSpPr>
          <p:nvPr>
            <p:ph idx="1"/>
          </p:nvPr>
        </p:nvSpPr>
        <p:spPr>
          <a:prstGeom prst="rect">
            <a:avLst/>
          </a:prstGeom>
        </p:spPr>
        <p:txBody>
          <a:bodyPr/>
          <a:lstStyle/>
          <a:p>
            <a:pPr marL="3175" indent="-3175">
              <a:buFont typeface="Courier New" pitchFamily="49" charset="0"/>
              <a:buNone/>
            </a:pPr>
            <a:endParaRPr lang="en-US" dirty="0">
              <a:solidFill>
                <a:schemeClr val="tx1"/>
              </a:solidFill>
            </a:endParaRPr>
          </a:p>
          <a:p>
            <a:pPr marL="3175" indent="-3175">
              <a:buFont typeface="Courier New" pitchFamily="49" charset="0"/>
              <a:buNone/>
            </a:pPr>
            <a:endParaRPr lang="en-US" dirty="0">
              <a:solidFill>
                <a:schemeClr val="tx1"/>
              </a:solidFill>
            </a:endParaRPr>
          </a:p>
        </p:txBody>
      </p:sp>
      <p:sp>
        <p:nvSpPr>
          <p:cNvPr id="1027145" name="Rectangle 73"/>
          <p:cNvSpPr>
            <a:spLocks/>
          </p:cNvSpPr>
          <p:nvPr/>
        </p:nvSpPr>
        <p:spPr bwMode="auto">
          <a:xfrm>
            <a:off x="457200" y="1280160"/>
            <a:ext cx="8229600" cy="2859088"/>
          </a:xfrm>
          <a:prstGeom prst="rect">
            <a:avLst/>
          </a:prstGeom>
          <a:noFill/>
          <a:ln w="28575">
            <a:solidFill>
              <a:srgbClr val="FF0008"/>
            </a:solidFill>
            <a:miter lim="800000"/>
            <a:headEnd/>
            <a:tailEnd/>
          </a:ln>
        </p:spPr>
        <p:txBody>
          <a:bodyPr bIns="137160">
            <a:spAutoFit/>
          </a:bodyPr>
          <a:lstStyle/>
          <a:p>
            <a:pPr algn="ctr" eaLnBrk="0" hangingPunct="0">
              <a:spcBef>
                <a:spcPct val="20000"/>
              </a:spcBef>
              <a:buFont typeface="Courier New" pitchFamily="49" charset="0"/>
              <a:buNone/>
            </a:pPr>
            <a:r>
              <a:rPr lang="en-US" sz="2800" b="1" dirty="0">
                <a:solidFill>
                  <a:srgbClr val="000000"/>
                </a:solidFill>
              </a:rPr>
              <a:t>Notes</a:t>
            </a:r>
          </a:p>
          <a:p>
            <a:pPr eaLnBrk="0" hangingPunct="0">
              <a:spcBef>
                <a:spcPct val="20000"/>
              </a:spcBef>
              <a:buFont typeface="Courier New" pitchFamily="49" charset="0"/>
              <a:buNone/>
            </a:pPr>
            <a:r>
              <a:rPr lang="en-US" sz="2800" dirty="0">
                <a:solidFill>
                  <a:srgbClr val="000000"/>
                </a:solidFill>
              </a:rPr>
              <a:t>The negative sign (−) indicates the opposite of a number as well as a negative number. It is also used, as we will see in Section 1.3, to indicate subtraction. To avoid confusion, you must learn (by practice) just how the − sign is used in each particular situation.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1170" name="Rectangle 2"/>
          <p:cNvSpPr>
            <a:spLocks noGrp="1"/>
          </p:cNvSpPr>
          <p:nvPr>
            <p:ph type="title"/>
          </p:nvPr>
        </p:nvSpPr>
        <p:spPr>
          <a:prstGeom prst="rect">
            <a:avLst/>
          </a:prstGeom>
        </p:spPr>
        <p:txBody>
          <a:bodyPr/>
          <a:lstStyle/>
          <a:p>
            <a:r>
              <a:rPr lang="en-US" sz="3200" dirty="0">
                <a:solidFill>
                  <a:schemeClr val="accent1"/>
                </a:solidFill>
              </a:rPr>
              <a:t>Types of Numbers</a:t>
            </a:r>
          </a:p>
        </p:txBody>
      </p:sp>
      <p:sp>
        <p:nvSpPr>
          <p:cNvPr id="1031211" name="Rectangle 43"/>
          <p:cNvSpPr>
            <a:spLocks/>
          </p:cNvSpPr>
          <p:nvPr/>
        </p:nvSpPr>
        <p:spPr bwMode="auto">
          <a:xfrm>
            <a:off x="457200" y="1280160"/>
            <a:ext cx="8229600" cy="2063750"/>
          </a:xfrm>
          <a:prstGeom prst="rect">
            <a:avLst/>
          </a:prstGeom>
          <a:solidFill>
            <a:srgbClr val="FFFFCC"/>
          </a:solidFill>
          <a:ln w="28575">
            <a:solidFill>
              <a:srgbClr val="000000"/>
            </a:solidFill>
            <a:miter lim="800000"/>
            <a:headEnd/>
            <a:tailEnd/>
          </a:ln>
        </p:spPr>
        <p:txBody>
          <a:bodyPr>
            <a:spAutoFit/>
          </a:bodyPr>
          <a:lstStyle/>
          <a:p>
            <a:pPr marL="23813" indent="-23813" algn="ctr" eaLnBrk="0" hangingPunct="0">
              <a:lnSpc>
                <a:spcPct val="90000"/>
              </a:lnSpc>
              <a:buFont typeface="Courier New" pitchFamily="49" charset="0"/>
              <a:buNone/>
            </a:pPr>
            <a:r>
              <a:rPr lang="en-US" sz="2800" b="1" dirty="0">
                <a:solidFill>
                  <a:srgbClr val="000000"/>
                </a:solidFill>
              </a:rPr>
              <a:t>Integers</a:t>
            </a:r>
            <a:endParaRPr lang="en-US" sz="2800" dirty="0">
              <a:solidFill>
                <a:srgbClr val="000000"/>
              </a:solidFill>
            </a:endParaRPr>
          </a:p>
          <a:p>
            <a:pPr marL="23813" indent="-23813" eaLnBrk="0" hangingPunct="0">
              <a:lnSpc>
                <a:spcPct val="90000"/>
              </a:lnSpc>
              <a:spcBef>
                <a:spcPct val="20000"/>
              </a:spcBef>
              <a:buFont typeface="Courier New" pitchFamily="49" charset="0"/>
              <a:buNone/>
            </a:pPr>
            <a:r>
              <a:rPr lang="en-US" sz="2800" dirty="0">
                <a:solidFill>
                  <a:srgbClr val="000000"/>
                </a:solidFill>
              </a:rPr>
              <a:t>The set of numbers consisting of the whole numbers and their opposites is called the set of </a:t>
            </a:r>
            <a:r>
              <a:rPr lang="en-US" sz="2800" b="1" dirty="0">
                <a:solidFill>
                  <a:srgbClr val="C00000"/>
                </a:solidFill>
              </a:rPr>
              <a:t>integers</a:t>
            </a:r>
            <a:r>
              <a:rPr lang="en-US" sz="2800" dirty="0">
                <a:solidFill>
                  <a:srgbClr val="000000"/>
                </a:solidFill>
              </a:rPr>
              <a:t>: </a:t>
            </a:r>
          </a:p>
          <a:p>
            <a:pPr marL="23813" indent="-23813" algn="ctr" eaLnBrk="0" hangingPunct="0">
              <a:lnSpc>
                <a:spcPct val="90000"/>
              </a:lnSpc>
              <a:spcBef>
                <a:spcPct val="75000"/>
              </a:spcBef>
              <a:buFont typeface="Courier New" pitchFamily="49" charset="0"/>
              <a:buNone/>
            </a:pPr>
            <a:r>
              <a:rPr lang="en-US" sz="2800" dirty="0">
                <a:solidFill>
                  <a:srgbClr val="0000FF"/>
                </a:solidFill>
                <a:latin typeface="Cambria Math" panose="02040503050406030204" pitchFamily="18" charset="0"/>
                <a:ea typeface="Cambria Math" panose="02040503050406030204" pitchFamily="18" charset="0"/>
              </a:rPr>
              <a:t>ℤ</a:t>
            </a:r>
            <a:r>
              <a:rPr lang="en-US" sz="2800" dirty="0">
                <a:solidFill>
                  <a:srgbClr val="0000FF"/>
                </a:solidFill>
              </a:rPr>
              <a:t> = { ... , −3, −2, −1, 0, 1, 2, 3, ... }.</a:t>
            </a:r>
            <a:r>
              <a:rPr lang="en-US" sz="2800" dirty="0">
                <a:solidFill>
                  <a:srgbClr val="000000"/>
                </a:solidFill>
              </a:rPr>
              <a:t> </a:t>
            </a:r>
            <a:endParaRPr lang="en-US" sz="2800" i="1" dirty="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2194" name="Rectangle 2"/>
          <p:cNvSpPr>
            <a:spLocks noGrp="1"/>
          </p:cNvSpPr>
          <p:nvPr>
            <p:ph type="title"/>
          </p:nvPr>
        </p:nvSpPr>
        <p:spPr>
          <a:prstGeom prst="rect">
            <a:avLst/>
          </a:prstGeom>
        </p:spPr>
        <p:txBody>
          <a:bodyPr/>
          <a:lstStyle/>
          <a:p>
            <a:r>
              <a:rPr lang="en-US" sz="3200" dirty="0">
                <a:solidFill>
                  <a:schemeClr val="accent1"/>
                </a:solidFill>
              </a:rPr>
              <a:t>Example 1: Opposites</a:t>
            </a:r>
          </a:p>
        </p:txBody>
      </p:sp>
      <p:sp>
        <p:nvSpPr>
          <p:cNvPr id="1032195" name="AutoShape 3"/>
          <p:cNvSpPr>
            <a:spLocks noGrp="1" noChangeAspect="1" noChangeArrowheads="1"/>
          </p:cNvSpPr>
          <p:nvPr>
            <p:ph idx="1"/>
          </p:nvPr>
        </p:nvSpPr>
        <p:spPr>
          <a:prstGeom prst="rect">
            <a:avLst/>
          </a:prstGeom>
        </p:spPr>
        <p:txBody>
          <a:bodyPr/>
          <a:lstStyle/>
          <a:p>
            <a:pPr marL="23813" indent="-23813">
              <a:buFont typeface="Courier New" pitchFamily="49" charset="0"/>
              <a:buNone/>
              <a:tabLst>
                <a:tab pos="457200" algn="l"/>
              </a:tabLst>
            </a:pPr>
            <a:r>
              <a:rPr lang="en-US" b="1" i="0" dirty="0">
                <a:solidFill>
                  <a:schemeClr val="tx1"/>
                </a:solidFill>
              </a:rPr>
              <a:t>a.</a:t>
            </a:r>
            <a:r>
              <a:rPr lang="en-US" i="0" dirty="0">
                <a:solidFill>
                  <a:schemeClr val="tx1"/>
                </a:solidFill>
              </a:rPr>
              <a:t>	Find the opposite of </a:t>
            </a:r>
            <a:r>
              <a:rPr lang="en-US" i="0" dirty="0">
                <a:solidFill>
                  <a:srgbClr val="0000FF"/>
                </a:solidFill>
              </a:rPr>
              <a:t>7</a:t>
            </a:r>
            <a:r>
              <a:rPr lang="en-US" i="0" dirty="0">
                <a:solidFill>
                  <a:schemeClr val="tx1"/>
                </a:solidFill>
              </a:rPr>
              <a:t>.</a:t>
            </a:r>
            <a:r>
              <a:rPr lang="en-US" dirty="0">
                <a:solidFill>
                  <a:schemeClr val="tx1"/>
                </a:solidFill>
              </a:rPr>
              <a:t> </a:t>
            </a:r>
          </a:p>
          <a:p>
            <a:pPr marL="23813" indent="-23813">
              <a:spcBef>
                <a:spcPct val="40000"/>
              </a:spcBef>
              <a:buFont typeface="Courier New" pitchFamily="49" charset="0"/>
              <a:buNone/>
              <a:tabLst>
                <a:tab pos="457200" algn="l"/>
              </a:tabLst>
            </a:pPr>
            <a:r>
              <a:rPr lang="en-US" b="1" i="0" dirty="0">
                <a:solidFill>
                  <a:schemeClr val="tx1"/>
                </a:solidFill>
              </a:rPr>
              <a:t>Solution: </a:t>
            </a:r>
            <a:r>
              <a:rPr lang="en-US" i="0" dirty="0">
                <a:solidFill>
                  <a:srgbClr val="FF0000"/>
                </a:solidFill>
                <a:latin typeface="Symbol" pitchFamily="18" charset="2"/>
              </a:rPr>
              <a:t>-</a:t>
            </a:r>
            <a:r>
              <a:rPr lang="en-US" i="0" dirty="0">
                <a:solidFill>
                  <a:srgbClr val="FF0000"/>
                </a:solidFill>
              </a:rPr>
              <a:t>7</a:t>
            </a:r>
          </a:p>
          <a:p>
            <a:pPr marL="23813" indent="-23813">
              <a:spcBef>
                <a:spcPct val="70000"/>
              </a:spcBef>
              <a:buFont typeface="Courier New" pitchFamily="49" charset="0"/>
              <a:buNone/>
              <a:tabLst>
                <a:tab pos="457200" algn="l"/>
              </a:tabLst>
            </a:pPr>
            <a:r>
              <a:rPr lang="en-US" b="1" i="0" dirty="0">
                <a:solidFill>
                  <a:schemeClr val="tx1"/>
                </a:solidFill>
              </a:rPr>
              <a:t>b.</a:t>
            </a:r>
            <a:r>
              <a:rPr lang="en-US" i="0" dirty="0">
                <a:solidFill>
                  <a:schemeClr val="tx1"/>
                </a:solidFill>
              </a:rPr>
              <a:t>	Find the opposite of </a:t>
            </a:r>
            <a:r>
              <a:rPr lang="en-US" i="0" dirty="0">
                <a:solidFill>
                  <a:srgbClr val="0000FF"/>
                </a:solidFill>
              </a:rPr>
              <a:t>−3</a:t>
            </a:r>
            <a:r>
              <a:rPr lang="en-US" i="0" dirty="0">
                <a:solidFill>
                  <a:schemeClr val="tx1"/>
                </a:solidFill>
              </a:rPr>
              <a:t>.</a:t>
            </a:r>
            <a:r>
              <a:rPr lang="en-US" dirty="0">
                <a:solidFill>
                  <a:schemeClr val="tx1"/>
                </a:solidFill>
              </a:rPr>
              <a:t> </a:t>
            </a:r>
          </a:p>
          <a:p>
            <a:pPr marL="23813" indent="-23813">
              <a:spcBef>
                <a:spcPct val="40000"/>
              </a:spcBef>
              <a:buFont typeface="Courier New" pitchFamily="49" charset="0"/>
              <a:buNone/>
              <a:tabLst>
                <a:tab pos="457200" algn="l"/>
              </a:tabLst>
            </a:pPr>
            <a:r>
              <a:rPr lang="en-US" b="1" i="0" dirty="0">
                <a:solidFill>
                  <a:schemeClr val="tx1"/>
                </a:solidFill>
              </a:rPr>
              <a:t>Solution: </a:t>
            </a:r>
            <a:r>
              <a:rPr lang="en-US" i="0" dirty="0">
                <a:solidFill>
                  <a:srgbClr val="00007D"/>
                </a:solidFill>
                <a:latin typeface="Symbol" pitchFamily="18" charset="2"/>
              </a:rPr>
              <a:t>-</a:t>
            </a:r>
            <a:r>
              <a:rPr lang="en-US" i="0" dirty="0">
                <a:solidFill>
                  <a:srgbClr val="00007D"/>
                </a:solidFill>
              </a:rPr>
              <a:t>(</a:t>
            </a:r>
            <a:r>
              <a:rPr lang="en-US" i="0" dirty="0">
                <a:solidFill>
                  <a:srgbClr val="00007D"/>
                </a:solidFill>
                <a:latin typeface="Symbol" pitchFamily="18" charset="2"/>
              </a:rPr>
              <a:t>-</a:t>
            </a:r>
            <a:r>
              <a:rPr lang="en-US" i="0" dirty="0">
                <a:solidFill>
                  <a:srgbClr val="00007D"/>
                </a:solidFill>
              </a:rPr>
              <a:t>3)</a:t>
            </a:r>
            <a:r>
              <a:rPr lang="en-US" i="0" dirty="0">
                <a:solidFill>
                  <a:schemeClr val="tx1"/>
                </a:solidFill>
              </a:rPr>
              <a:t> or </a:t>
            </a:r>
            <a:r>
              <a:rPr lang="en-US" i="0" dirty="0">
                <a:solidFill>
                  <a:srgbClr val="00007D"/>
                </a:solidFill>
              </a:rPr>
              <a:t>+3</a:t>
            </a:r>
          </a:p>
          <a:p>
            <a:pPr marL="23813" indent="-23813">
              <a:spcBef>
                <a:spcPct val="40000"/>
              </a:spcBef>
              <a:buFont typeface="Courier New" pitchFamily="49" charset="0"/>
              <a:buNone/>
              <a:tabLst>
                <a:tab pos="457200" algn="l"/>
              </a:tabLst>
            </a:pPr>
            <a:r>
              <a:rPr lang="en-US" i="0" dirty="0">
                <a:solidFill>
                  <a:schemeClr val="tx1"/>
                </a:solidFill>
              </a:rPr>
              <a:t>In words, the opposite of </a:t>
            </a:r>
            <a:r>
              <a:rPr lang="en-US" i="0" dirty="0">
                <a:solidFill>
                  <a:srgbClr val="0000FF"/>
                </a:solidFill>
              </a:rPr>
              <a:t>−3</a:t>
            </a:r>
            <a:r>
              <a:rPr lang="en-US" i="0" dirty="0">
                <a:solidFill>
                  <a:schemeClr val="tx1"/>
                </a:solidFill>
              </a:rPr>
              <a:t> is </a:t>
            </a:r>
            <a:r>
              <a:rPr lang="en-US" i="0" dirty="0">
                <a:solidFill>
                  <a:srgbClr val="FF0000"/>
                </a:solidFill>
              </a:rPr>
              <a:t>+3</a:t>
            </a:r>
            <a:r>
              <a:rPr lang="en-US" i="0" dirty="0">
                <a:solidFill>
                  <a:schemeClr val="tx1"/>
                </a:solidFill>
              </a:rPr>
              <a:t>.</a:t>
            </a:r>
          </a:p>
          <a:p>
            <a:pPr marL="23813" indent="-23813">
              <a:buFont typeface="Courier New" pitchFamily="49" charset="0"/>
              <a:buNone/>
              <a:tabLst>
                <a:tab pos="457200" algn="l"/>
              </a:tabLst>
            </a:pPr>
            <a:endParaRPr lang="en-US" dirty="0">
              <a:solidFill>
                <a:schemeClr val="tx1"/>
              </a:solidFill>
            </a:endParaRPr>
          </a:p>
          <a:p>
            <a:pPr marL="23813" indent="-23813">
              <a:buFont typeface="Courier New" pitchFamily="49" charset="0"/>
              <a:buNone/>
              <a:tabLst>
                <a:tab pos="457200" algn="l"/>
              </a:tabLst>
            </a:pP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2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21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219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2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3218" name="Rectangle 2"/>
          <p:cNvSpPr>
            <a:spLocks noGrp="1"/>
          </p:cNvSpPr>
          <p:nvPr>
            <p:ph type="title"/>
          </p:nvPr>
        </p:nvSpPr>
        <p:spPr>
          <a:prstGeom prst="rect">
            <a:avLst/>
          </a:prstGeom>
        </p:spPr>
        <p:txBody>
          <a:bodyPr/>
          <a:lstStyle/>
          <a:p>
            <a:r>
              <a:rPr lang="en-US" sz="3200" dirty="0">
                <a:solidFill>
                  <a:schemeClr val="accent1"/>
                </a:solidFill>
              </a:rPr>
              <a:t>Example 2: Number Line</a:t>
            </a:r>
          </a:p>
        </p:txBody>
      </p:sp>
      <p:sp>
        <p:nvSpPr>
          <p:cNvPr id="1033219" name="Rectangle 3"/>
          <p:cNvSpPr>
            <a:spLocks noGrp="1"/>
          </p:cNvSpPr>
          <p:nvPr>
            <p:ph idx="1"/>
          </p:nvPr>
        </p:nvSpPr>
        <p:spPr>
          <a:prstGeom prst="rect">
            <a:avLst/>
          </a:prstGeom>
        </p:spPr>
        <p:txBody>
          <a:bodyPr/>
          <a:lstStyle/>
          <a:p>
            <a:pPr marL="23813" indent="-23813" algn="just">
              <a:buFont typeface="Courier New" pitchFamily="49" charset="0"/>
              <a:buNone/>
              <a:tabLst>
                <a:tab pos="457200" algn="l"/>
              </a:tabLst>
            </a:pPr>
            <a:r>
              <a:rPr lang="en-US" b="1" i="0" dirty="0">
                <a:solidFill>
                  <a:schemeClr val="tx1"/>
                </a:solidFill>
              </a:rPr>
              <a:t>a.	</a:t>
            </a:r>
            <a:r>
              <a:rPr lang="en-US" i="0" dirty="0">
                <a:solidFill>
                  <a:schemeClr val="tx1"/>
                </a:solidFill>
              </a:rPr>
              <a:t>Graph the set of integers </a:t>
            </a:r>
            <a:r>
              <a:rPr lang="en-US" i="0" dirty="0">
                <a:solidFill>
                  <a:srgbClr val="0000FF"/>
                </a:solidFill>
              </a:rPr>
              <a:t>{ −3, −1, 1, 3 }.</a:t>
            </a:r>
            <a:r>
              <a:rPr lang="en-US" dirty="0">
                <a:solidFill>
                  <a:schemeClr val="tx1"/>
                </a:solidFill>
              </a:rPr>
              <a:t> </a:t>
            </a:r>
          </a:p>
          <a:p>
            <a:pPr marL="23813" indent="-23813" algn="just">
              <a:lnSpc>
                <a:spcPct val="160000"/>
              </a:lnSpc>
              <a:buFont typeface="Courier New" pitchFamily="49" charset="0"/>
              <a:buNone/>
              <a:tabLst>
                <a:tab pos="457200" algn="l"/>
              </a:tabLst>
            </a:pPr>
            <a:r>
              <a:rPr lang="en-US" b="1" i="0" dirty="0">
                <a:solidFill>
                  <a:schemeClr val="tx1"/>
                </a:solidFill>
              </a:rPr>
              <a:t>Solution:</a:t>
            </a:r>
          </a:p>
          <a:p>
            <a:pPr marL="23813" indent="-23813" algn="just">
              <a:lnSpc>
                <a:spcPct val="160000"/>
              </a:lnSpc>
              <a:buFont typeface="Courier New" pitchFamily="49" charset="0"/>
              <a:buNone/>
              <a:tabLst>
                <a:tab pos="457200" algn="l"/>
              </a:tabLst>
            </a:pPr>
            <a:endParaRPr lang="en-US" b="1" i="0" dirty="0">
              <a:solidFill>
                <a:schemeClr val="tx1"/>
              </a:solidFill>
            </a:endParaRPr>
          </a:p>
          <a:p>
            <a:pPr marL="23813" indent="-23813" algn="just">
              <a:lnSpc>
                <a:spcPct val="160000"/>
              </a:lnSpc>
              <a:buFont typeface="Courier New" pitchFamily="49" charset="0"/>
              <a:buNone/>
              <a:tabLst>
                <a:tab pos="457200" algn="l"/>
              </a:tabLst>
            </a:pPr>
            <a:r>
              <a:rPr lang="en-US" b="1" i="0" dirty="0">
                <a:solidFill>
                  <a:schemeClr val="tx1"/>
                </a:solidFill>
              </a:rPr>
              <a:t>b. </a:t>
            </a:r>
            <a:r>
              <a:rPr lang="en-US" i="0" dirty="0">
                <a:solidFill>
                  <a:schemeClr val="tx1"/>
                </a:solidFill>
              </a:rPr>
              <a:t>Graph the set of integers </a:t>
            </a:r>
            <a:r>
              <a:rPr lang="en-US" i="0" dirty="0">
                <a:solidFill>
                  <a:srgbClr val="0000FF"/>
                </a:solidFill>
              </a:rPr>
              <a:t>{ ... , −5, −4, −3 }.</a:t>
            </a:r>
          </a:p>
          <a:p>
            <a:pPr marL="23813" indent="-23813" algn="just">
              <a:lnSpc>
                <a:spcPct val="160000"/>
              </a:lnSpc>
              <a:buFont typeface="Courier New" pitchFamily="49" charset="0"/>
              <a:buNone/>
              <a:tabLst>
                <a:tab pos="457200" algn="l"/>
              </a:tabLst>
            </a:pPr>
            <a:r>
              <a:rPr lang="en-US" b="1" i="0" dirty="0">
                <a:solidFill>
                  <a:schemeClr val="tx1"/>
                </a:solidFill>
              </a:rPr>
              <a:t>Solution:</a:t>
            </a:r>
          </a:p>
          <a:p>
            <a:pPr marL="23813" indent="-23813" algn="just">
              <a:lnSpc>
                <a:spcPct val="160000"/>
              </a:lnSpc>
              <a:buFont typeface="Courier New" pitchFamily="49" charset="0"/>
              <a:buNone/>
              <a:tabLst>
                <a:tab pos="457200" algn="l"/>
              </a:tabLst>
            </a:pPr>
            <a:r>
              <a:rPr lang="en-US" dirty="0">
                <a:solidFill>
                  <a:schemeClr val="tx1"/>
                </a:solidFill>
              </a:rPr>
              <a:t> </a:t>
            </a:r>
          </a:p>
        </p:txBody>
      </p:sp>
      <p:graphicFrame>
        <p:nvGraphicFramePr>
          <p:cNvPr id="1033265" name="Object 49"/>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1032" name="Equation" r:id="rId3" imgW="914400" imgH="336960" progId="Equation.DSMT4">
                  <p:embed/>
                </p:oleObj>
              </mc:Choice>
              <mc:Fallback>
                <p:oleObj name="Equation" r:id="rId3" imgW="914400" imgH="336960" progId="Equation.DSMT4">
                  <p:embed/>
                  <p:pic>
                    <p:nvPicPr>
                      <p:cNvPr id="0" name="Object 4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033268" name="Picture 52"/>
          <p:cNvPicPr>
            <a:picLocks noChangeAspect="1" noChangeArrowheads="1"/>
          </p:cNvPicPr>
          <p:nvPr/>
        </p:nvPicPr>
        <p:blipFill>
          <a:blip r:embed="rId5" cstate="print"/>
          <a:srcRect/>
          <a:stretch>
            <a:fillRect/>
          </a:stretch>
        </p:blipFill>
        <p:spPr bwMode="auto">
          <a:xfrm>
            <a:off x="533400" y="2590801"/>
            <a:ext cx="4572000" cy="685291"/>
          </a:xfrm>
          <a:prstGeom prst="rect">
            <a:avLst/>
          </a:prstGeom>
          <a:noFill/>
          <a:ln w="9525">
            <a:noFill/>
            <a:miter lim="800000"/>
            <a:headEnd/>
            <a:tailEnd/>
          </a:ln>
          <a:effectLst/>
        </p:spPr>
      </p:pic>
      <p:pic>
        <p:nvPicPr>
          <p:cNvPr id="1033269" name="Picture 53"/>
          <p:cNvPicPr>
            <a:picLocks noChangeAspect="1" noChangeArrowheads="1"/>
          </p:cNvPicPr>
          <p:nvPr/>
        </p:nvPicPr>
        <p:blipFill>
          <a:blip r:embed="rId6" cstate="print"/>
          <a:srcRect/>
          <a:stretch>
            <a:fillRect/>
          </a:stretch>
        </p:blipFill>
        <p:spPr bwMode="auto">
          <a:xfrm>
            <a:off x="555625" y="4792023"/>
            <a:ext cx="4572000" cy="995996"/>
          </a:xfrm>
          <a:prstGeom prst="rect">
            <a:avLst/>
          </a:prstGeom>
          <a:noFill/>
          <a:ln w="9525">
            <a:noFill/>
            <a:miter lim="800000"/>
            <a:headEnd/>
            <a:tailEnd/>
          </a:ln>
          <a:effectLst/>
        </p:spPr>
      </p:pic>
      <p:sp>
        <p:nvSpPr>
          <p:cNvPr id="1033270" name="Rectangle 54"/>
          <p:cNvSpPr>
            <a:spLocks noChangeArrowheads="1"/>
          </p:cNvSpPr>
          <p:nvPr/>
        </p:nvSpPr>
        <p:spPr bwMode="auto">
          <a:xfrm>
            <a:off x="5791200" y="4659621"/>
            <a:ext cx="2895600" cy="1311275"/>
          </a:xfrm>
          <a:prstGeom prst="rect">
            <a:avLst/>
          </a:prstGeom>
          <a:noFill/>
          <a:ln w="9525">
            <a:noFill/>
            <a:miter lim="800000"/>
            <a:headEnd/>
            <a:tailEnd/>
          </a:ln>
          <a:effectLst/>
        </p:spPr>
        <p:txBody>
          <a:bodyPr>
            <a:spAutoFit/>
          </a:bodyPr>
          <a:lstStyle/>
          <a:p>
            <a:r>
              <a:rPr lang="en-US" sz="2000" dirty="0">
                <a:solidFill>
                  <a:srgbClr val="008080"/>
                </a:solidFill>
              </a:rPr>
              <a:t>The three dots above the number line indicate that the pattern in the graph continues without end.</a:t>
            </a:r>
            <a:endParaRPr lang="en-US" sz="2000" i="1" dirty="0">
              <a:solidFill>
                <a:srgbClr val="00808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3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32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321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321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326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332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327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42" name="Rectangle 2"/>
          <p:cNvSpPr>
            <a:spLocks noGrp="1"/>
          </p:cNvSpPr>
          <p:nvPr>
            <p:ph type="title"/>
          </p:nvPr>
        </p:nvSpPr>
        <p:spPr>
          <a:prstGeom prst="rect">
            <a:avLst/>
          </a:prstGeom>
        </p:spPr>
        <p:txBody>
          <a:bodyPr/>
          <a:lstStyle/>
          <a:p>
            <a:r>
              <a:rPr lang="en-US" sz="3200" dirty="0">
                <a:solidFill>
                  <a:schemeClr val="accent1"/>
                </a:solidFill>
              </a:rPr>
              <a:t>Types of Numbers</a:t>
            </a:r>
          </a:p>
        </p:txBody>
      </p:sp>
      <p:sp>
        <p:nvSpPr>
          <p:cNvPr id="1034243" name="Rectangle 3"/>
          <p:cNvSpPr>
            <a:spLocks noGrp="1"/>
          </p:cNvSpPr>
          <p:nvPr>
            <p:ph idx="1"/>
          </p:nvPr>
        </p:nvSpPr>
        <p:spPr>
          <a:prstGeom prst="rect">
            <a:avLst/>
          </a:prstGeom>
        </p:spPr>
        <p:txBody>
          <a:bodyPr/>
          <a:lstStyle/>
          <a:p>
            <a:pPr marL="3175" indent="-3175">
              <a:buFont typeface="Courier New" pitchFamily="49" charset="0"/>
              <a:buNone/>
            </a:pPr>
            <a:endParaRPr lang="en-US" dirty="0">
              <a:solidFill>
                <a:schemeClr val="tx1"/>
              </a:solidFill>
            </a:endParaRPr>
          </a:p>
          <a:p>
            <a:pPr marL="3175" indent="-3175">
              <a:buFont typeface="Courier New" pitchFamily="49" charset="0"/>
              <a:buNone/>
            </a:pPr>
            <a:endParaRPr lang="en-US" dirty="0">
              <a:solidFill>
                <a:schemeClr val="tx1"/>
              </a:solidFill>
            </a:endParaRPr>
          </a:p>
        </p:txBody>
      </p:sp>
      <p:sp>
        <p:nvSpPr>
          <p:cNvPr id="1034293" name="Rectangle 53"/>
          <p:cNvSpPr>
            <a:spLocks/>
          </p:cNvSpPr>
          <p:nvPr/>
        </p:nvSpPr>
        <p:spPr bwMode="auto">
          <a:xfrm>
            <a:off x="457200" y="1280160"/>
            <a:ext cx="8229600" cy="1914525"/>
          </a:xfrm>
          <a:prstGeom prst="rect">
            <a:avLst/>
          </a:prstGeom>
          <a:solidFill>
            <a:srgbClr val="FFFFCC"/>
          </a:solidFill>
          <a:ln w="28575">
            <a:solidFill>
              <a:srgbClr val="000000"/>
            </a:solidFill>
            <a:miter lim="800000"/>
            <a:headEnd/>
            <a:tailEnd/>
          </a:ln>
        </p:spPr>
        <p:txBody>
          <a:bodyPr>
            <a:spAutoFit/>
          </a:bodyPr>
          <a:lstStyle/>
          <a:p>
            <a:pPr marL="23813" indent="-23813" algn="ctr" eaLnBrk="0" hangingPunct="0">
              <a:buFont typeface="Courier New" pitchFamily="49" charset="0"/>
              <a:buNone/>
            </a:pPr>
            <a:r>
              <a:rPr lang="en-US" sz="2800" b="1" dirty="0">
                <a:solidFill>
                  <a:srgbClr val="000000"/>
                </a:solidFill>
              </a:rPr>
              <a:t>Variable</a:t>
            </a:r>
            <a:endParaRPr lang="en-US" sz="2800" dirty="0">
              <a:solidFill>
                <a:srgbClr val="000000"/>
              </a:solidFill>
            </a:endParaRPr>
          </a:p>
          <a:p>
            <a:pPr marL="23813" indent="-23813" eaLnBrk="0" hangingPunct="0">
              <a:spcBef>
                <a:spcPct val="20000"/>
              </a:spcBef>
              <a:buFont typeface="Courier New" pitchFamily="49" charset="0"/>
              <a:buNone/>
            </a:pPr>
            <a:r>
              <a:rPr lang="en-US" sz="2800" dirty="0">
                <a:solidFill>
                  <a:srgbClr val="000000"/>
                </a:solidFill>
              </a:rPr>
              <a:t>A </a:t>
            </a:r>
            <a:r>
              <a:rPr lang="en-US" sz="2800" b="1" dirty="0">
                <a:solidFill>
                  <a:srgbClr val="BF0000"/>
                </a:solidFill>
              </a:rPr>
              <a:t>variable</a:t>
            </a:r>
            <a:r>
              <a:rPr lang="en-US" sz="2800" b="1" dirty="0">
                <a:solidFill>
                  <a:srgbClr val="000000"/>
                </a:solidFill>
              </a:rPr>
              <a:t> </a:t>
            </a:r>
            <a:r>
              <a:rPr lang="en-US" sz="2800" dirty="0">
                <a:solidFill>
                  <a:srgbClr val="000000"/>
                </a:solidFill>
              </a:rPr>
              <a:t>is a symbol (generally a letter of the alphabet) that is used to represent an unknown number or any one of several numbers.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8338" name="Rectangle 2"/>
          <p:cNvSpPr>
            <a:spLocks noGrp="1"/>
          </p:cNvSpPr>
          <p:nvPr>
            <p:ph type="title"/>
          </p:nvPr>
        </p:nvSpPr>
        <p:spPr>
          <a:prstGeom prst="rect">
            <a:avLst/>
          </a:prstGeom>
        </p:spPr>
        <p:txBody>
          <a:bodyPr/>
          <a:lstStyle/>
          <a:p>
            <a:r>
              <a:rPr lang="en-US" sz="3200" dirty="0">
                <a:solidFill>
                  <a:schemeClr val="accent1"/>
                </a:solidFill>
              </a:rPr>
              <a:t>Types of Numbers</a:t>
            </a:r>
          </a:p>
        </p:txBody>
      </p:sp>
      <p:sp>
        <p:nvSpPr>
          <p:cNvPr id="1038339" name="Rectangle 3"/>
          <p:cNvSpPr>
            <a:spLocks noGrp="1"/>
          </p:cNvSpPr>
          <p:nvPr>
            <p:ph idx="1"/>
          </p:nvPr>
        </p:nvSpPr>
        <p:spPr>
          <a:prstGeom prst="rect">
            <a:avLst/>
          </a:prstGeom>
        </p:spPr>
        <p:txBody>
          <a:bodyPr/>
          <a:lstStyle/>
          <a:p>
            <a:pPr marL="23813" indent="-23813" algn="just">
              <a:buFont typeface="Courier New" pitchFamily="49" charset="0"/>
              <a:buNone/>
            </a:pPr>
            <a:endParaRPr lang="en-US" dirty="0">
              <a:solidFill>
                <a:schemeClr val="tx1"/>
              </a:solidFill>
            </a:endParaRPr>
          </a:p>
          <a:p>
            <a:pPr marL="23813" indent="-23813" algn="just">
              <a:buFont typeface="Courier New" pitchFamily="49" charset="0"/>
              <a:buNone/>
            </a:pPr>
            <a:endParaRPr lang="en-US" dirty="0">
              <a:solidFill>
                <a:schemeClr val="tx1"/>
              </a:solidFill>
            </a:endParaRPr>
          </a:p>
        </p:txBody>
      </p:sp>
      <p:sp>
        <p:nvSpPr>
          <p:cNvPr id="1038377" name="Rectangle 41"/>
          <p:cNvSpPr>
            <a:spLocks/>
          </p:cNvSpPr>
          <p:nvPr/>
        </p:nvSpPr>
        <p:spPr bwMode="auto">
          <a:xfrm>
            <a:off x="457200" y="1280160"/>
            <a:ext cx="8229600" cy="3624263"/>
          </a:xfrm>
          <a:prstGeom prst="rect">
            <a:avLst/>
          </a:prstGeom>
          <a:solidFill>
            <a:srgbClr val="FFFFCC"/>
          </a:solidFill>
          <a:ln w="28575">
            <a:solidFill>
              <a:srgbClr val="000000"/>
            </a:solidFill>
            <a:miter lim="800000"/>
            <a:headEnd/>
            <a:tailEnd/>
          </a:ln>
        </p:spPr>
        <p:txBody>
          <a:bodyPr>
            <a:spAutoFit/>
          </a:bodyPr>
          <a:lstStyle/>
          <a:p>
            <a:pPr algn="ctr" eaLnBrk="0" hangingPunct="0">
              <a:lnSpc>
                <a:spcPct val="90000"/>
              </a:lnSpc>
              <a:buFont typeface="Courier New" pitchFamily="49" charset="0"/>
              <a:buNone/>
            </a:pPr>
            <a:r>
              <a:rPr lang="en-US" sz="2800" b="1" dirty="0">
                <a:solidFill>
                  <a:srgbClr val="000000"/>
                </a:solidFill>
              </a:rPr>
              <a:t>Rational Numbers</a:t>
            </a:r>
            <a:endParaRPr lang="en-US" sz="2800" dirty="0">
              <a:solidFill>
                <a:srgbClr val="000000"/>
              </a:solidFill>
            </a:endParaRPr>
          </a:p>
          <a:p>
            <a:pPr eaLnBrk="0" hangingPunct="0">
              <a:lnSpc>
                <a:spcPct val="140000"/>
              </a:lnSpc>
              <a:spcBef>
                <a:spcPct val="20000"/>
              </a:spcBef>
              <a:buFont typeface="Courier New" pitchFamily="49" charset="0"/>
              <a:buNone/>
            </a:pPr>
            <a:r>
              <a:rPr lang="en-US" sz="2800" dirty="0">
                <a:solidFill>
                  <a:srgbClr val="000000"/>
                </a:solidFill>
              </a:rPr>
              <a:t>A </a:t>
            </a:r>
            <a:r>
              <a:rPr lang="en-US" sz="2800" b="1" dirty="0">
                <a:solidFill>
                  <a:srgbClr val="BF0000"/>
                </a:solidFill>
              </a:rPr>
              <a:t>rational number</a:t>
            </a:r>
            <a:r>
              <a:rPr lang="en-US" sz="2800" b="1" dirty="0">
                <a:solidFill>
                  <a:srgbClr val="000000"/>
                </a:solidFill>
              </a:rPr>
              <a:t> </a:t>
            </a:r>
            <a:r>
              <a:rPr lang="en-US" sz="2800" dirty="0">
                <a:solidFill>
                  <a:srgbClr val="000000"/>
                </a:solidFill>
              </a:rPr>
              <a:t>is a number that can be written in the form of     where a and b are integers and </a:t>
            </a:r>
            <a:r>
              <a:rPr lang="en-US" sz="2800" i="1" dirty="0">
                <a:solidFill>
                  <a:srgbClr val="000000"/>
                </a:solidFill>
              </a:rPr>
              <a:t>b</a:t>
            </a:r>
            <a:r>
              <a:rPr lang="en-US" sz="2800" dirty="0">
                <a:solidFill>
                  <a:srgbClr val="000000"/>
                </a:solidFill>
              </a:rPr>
              <a:t> ≠ 0.</a:t>
            </a:r>
          </a:p>
          <a:p>
            <a:pPr algn="ctr" eaLnBrk="0" hangingPunct="0">
              <a:lnSpc>
                <a:spcPct val="90000"/>
              </a:lnSpc>
              <a:spcBef>
                <a:spcPct val="20000"/>
              </a:spcBef>
              <a:buFont typeface="Courier New" pitchFamily="49" charset="0"/>
              <a:buNone/>
            </a:pPr>
            <a:r>
              <a:rPr lang="en-US" sz="2800" dirty="0">
                <a:solidFill>
                  <a:srgbClr val="000000"/>
                </a:solidFill>
              </a:rPr>
              <a:t>OR</a:t>
            </a:r>
          </a:p>
          <a:p>
            <a:pPr eaLnBrk="0" hangingPunct="0">
              <a:spcBef>
                <a:spcPct val="20000"/>
              </a:spcBef>
              <a:buFont typeface="Courier New" pitchFamily="49" charset="0"/>
              <a:buNone/>
            </a:pPr>
            <a:r>
              <a:rPr lang="en-US" sz="2800" dirty="0">
                <a:solidFill>
                  <a:srgbClr val="000000"/>
                </a:solidFill>
              </a:rPr>
              <a:t>A </a:t>
            </a:r>
            <a:r>
              <a:rPr lang="en-US" sz="2800" b="1" dirty="0">
                <a:solidFill>
                  <a:srgbClr val="BF0000"/>
                </a:solidFill>
              </a:rPr>
              <a:t>rational number</a:t>
            </a:r>
            <a:r>
              <a:rPr lang="en-US" sz="2800" b="1" dirty="0">
                <a:solidFill>
                  <a:srgbClr val="000000"/>
                </a:solidFill>
              </a:rPr>
              <a:t> </a:t>
            </a:r>
            <a:r>
              <a:rPr lang="en-US" sz="2800" dirty="0">
                <a:solidFill>
                  <a:srgbClr val="000000"/>
                </a:solidFill>
              </a:rPr>
              <a:t>is a number that can be written in decimal form as a terminating decimal or as an infinite repeating decimal. </a:t>
            </a:r>
          </a:p>
        </p:txBody>
      </p:sp>
      <p:graphicFrame>
        <p:nvGraphicFramePr>
          <p:cNvPr id="1038378" name="Object 42"/>
          <p:cNvGraphicFramePr>
            <a:graphicFrameLocks noChangeAspect="1"/>
          </p:cNvGraphicFramePr>
          <p:nvPr/>
        </p:nvGraphicFramePr>
        <p:xfrm>
          <a:off x="2237096" y="2313296"/>
          <a:ext cx="266700" cy="838200"/>
        </p:xfrm>
        <a:graphic>
          <a:graphicData uri="http://schemas.openxmlformats.org/presentationml/2006/ole">
            <mc:AlternateContent xmlns:mc="http://schemas.openxmlformats.org/markup-compatibility/2006">
              <mc:Choice xmlns:v="urn:schemas-microsoft-com:vml" Requires="v">
                <p:oleObj spid="_x0000_s2056" name="Equation" r:id="rId3" imgW="266400" imgH="838080" progId="Equation.DSMT4">
                  <p:embed/>
                </p:oleObj>
              </mc:Choice>
              <mc:Fallback>
                <p:oleObj name="Equation" r:id="rId3" imgW="266400" imgH="838080" progId="Equation.DSMT4">
                  <p:embed/>
                  <p:pic>
                    <p:nvPicPr>
                      <p:cNvPr id="0" name="Object 4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37096" y="2313296"/>
                        <a:ext cx="266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9362" name="Rectangle 2"/>
          <p:cNvSpPr>
            <a:spLocks noGrp="1"/>
          </p:cNvSpPr>
          <p:nvPr>
            <p:ph type="title"/>
          </p:nvPr>
        </p:nvSpPr>
        <p:spPr>
          <a:prstGeom prst="rect">
            <a:avLst/>
          </a:prstGeom>
        </p:spPr>
        <p:txBody>
          <a:bodyPr/>
          <a:lstStyle/>
          <a:p>
            <a:r>
              <a:rPr lang="en-US" sz="3200" dirty="0">
                <a:solidFill>
                  <a:schemeClr val="accent1"/>
                </a:solidFill>
              </a:rPr>
              <a:t>Inequality Symbols</a:t>
            </a:r>
          </a:p>
        </p:txBody>
      </p:sp>
      <p:sp>
        <p:nvSpPr>
          <p:cNvPr id="1039363" name="Rectangle 3"/>
          <p:cNvSpPr>
            <a:spLocks noGrp="1"/>
          </p:cNvSpPr>
          <p:nvPr>
            <p:ph idx="1"/>
          </p:nvPr>
        </p:nvSpPr>
        <p:spPr>
          <a:prstGeom prst="rect">
            <a:avLst/>
          </a:prstGeom>
        </p:spPr>
        <p:txBody>
          <a:bodyPr/>
          <a:lstStyle/>
          <a:p>
            <a:pPr marL="23813" indent="-23813">
              <a:buFont typeface="Courier New" pitchFamily="49" charset="0"/>
              <a:buNone/>
            </a:pPr>
            <a:endParaRPr lang="en-US" dirty="0">
              <a:solidFill>
                <a:schemeClr val="tx1"/>
              </a:solidFill>
            </a:endParaRPr>
          </a:p>
          <a:p>
            <a:pPr marL="23813" indent="-23813">
              <a:buFont typeface="Courier New" pitchFamily="49" charset="0"/>
              <a:buNone/>
            </a:pPr>
            <a:endParaRPr lang="en-US" dirty="0">
              <a:solidFill>
                <a:schemeClr val="tx1"/>
              </a:solidFill>
            </a:endParaRPr>
          </a:p>
        </p:txBody>
      </p:sp>
      <p:sp>
        <p:nvSpPr>
          <p:cNvPr id="1039401" name="Rectangle 41"/>
          <p:cNvSpPr>
            <a:spLocks/>
          </p:cNvSpPr>
          <p:nvPr/>
        </p:nvSpPr>
        <p:spPr bwMode="auto">
          <a:xfrm>
            <a:off x="457200" y="1280160"/>
            <a:ext cx="8229600" cy="3155950"/>
          </a:xfrm>
          <a:prstGeom prst="rect">
            <a:avLst/>
          </a:prstGeom>
          <a:solidFill>
            <a:srgbClr val="FFFFCC"/>
          </a:solidFill>
          <a:ln w="28575">
            <a:solidFill>
              <a:srgbClr val="000000"/>
            </a:solidFill>
            <a:miter lim="800000"/>
            <a:headEnd/>
            <a:tailEnd/>
          </a:ln>
        </p:spPr>
        <p:txBody>
          <a:bodyPr>
            <a:spAutoFit/>
          </a:bodyPr>
          <a:lstStyle/>
          <a:p>
            <a:pPr marL="23813" indent="-23813" algn="ctr" eaLnBrk="0" hangingPunct="0">
              <a:lnSpc>
                <a:spcPct val="90000"/>
              </a:lnSpc>
              <a:buFont typeface="Courier New" pitchFamily="49" charset="0"/>
              <a:buNone/>
              <a:tabLst>
                <a:tab pos="690563" algn="l"/>
                <a:tab pos="4348163" algn="l"/>
                <a:tab pos="4911725" algn="l"/>
              </a:tabLst>
            </a:pPr>
            <a:r>
              <a:rPr lang="en-US" sz="2800" b="1" dirty="0">
                <a:solidFill>
                  <a:srgbClr val="000000"/>
                </a:solidFill>
              </a:rPr>
              <a:t>Table of Symbols</a:t>
            </a:r>
            <a:endParaRPr lang="en-US" sz="2800" dirty="0">
              <a:solidFill>
                <a:srgbClr val="000000"/>
              </a:solidFill>
            </a:endParaRPr>
          </a:p>
          <a:p>
            <a:pPr marL="23813" indent="-23813" algn="just" eaLnBrk="0" hangingPunct="0">
              <a:lnSpc>
                <a:spcPct val="140000"/>
              </a:lnSpc>
              <a:spcBef>
                <a:spcPct val="20000"/>
              </a:spcBef>
              <a:buFont typeface="Courier New" pitchFamily="49" charset="0"/>
              <a:buNone/>
              <a:tabLst>
                <a:tab pos="690563" algn="l"/>
                <a:tab pos="4348163" algn="l"/>
                <a:tab pos="4911725" algn="l"/>
              </a:tabLst>
            </a:pPr>
            <a:r>
              <a:rPr lang="en-US" sz="2800" dirty="0">
                <a:solidFill>
                  <a:srgbClr val="0000FF"/>
                </a:solidFill>
              </a:rPr>
              <a:t>	 =</a:t>
            </a:r>
            <a:r>
              <a:rPr lang="en-US" sz="2800" i="1" dirty="0">
                <a:solidFill>
                  <a:srgbClr val="000000"/>
                </a:solidFill>
              </a:rPr>
              <a:t> 	</a:t>
            </a:r>
            <a:r>
              <a:rPr lang="en-US" sz="2800" b="1" dirty="0">
                <a:solidFill>
                  <a:srgbClr val="BF0000"/>
                </a:solidFill>
              </a:rPr>
              <a:t>is equal to</a:t>
            </a:r>
            <a:r>
              <a:rPr lang="en-US" sz="2800" b="1" i="1" dirty="0">
                <a:solidFill>
                  <a:srgbClr val="000000"/>
                </a:solidFill>
              </a:rPr>
              <a:t>	</a:t>
            </a:r>
            <a:r>
              <a:rPr lang="en-US" sz="2800" dirty="0">
                <a:solidFill>
                  <a:srgbClr val="0000FF"/>
                </a:solidFill>
              </a:rPr>
              <a:t>≠</a:t>
            </a:r>
            <a:r>
              <a:rPr lang="en-US" sz="2800" i="1" dirty="0">
                <a:solidFill>
                  <a:srgbClr val="0000FF"/>
                </a:solidFill>
              </a:rPr>
              <a:t> </a:t>
            </a:r>
            <a:r>
              <a:rPr lang="en-US" sz="2800" i="1" dirty="0">
                <a:solidFill>
                  <a:srgbClr val="000000"/>
                </a:solidFill>
              </a:rPr>
              <a:t>	</a:t>
            </a:r>
            <a:r>
              <a:rPr lang="en-US" sz="2800" b="1" dirty="0">
                <a:solidFill>
                  <a:srgbClr val="BF0000"/>
                </a:solidFill>
              </a:rPr>
              <a:t>is not equal to</a:t>
            </a:r>
            <a:r>
              <a:rPr lang="en-US" sz="2800" i="1" dirty="0">
                <a:solidFill>
                  <a:srgbClr val="000000"/>
                </a:solidFill>
              </a:rPr>
              <a:t> </a:t>
            </a:r>
          </a:p>
          <a:p>
            <a:pPr marL="23813" indent="-23813" algn="just" eaLnBrk="0" hangingPunct="0">
              <a:lnSpc>
                <a:spcPct val="140000"/>
              </a:lnSpc>
              <a:spcBef>
                <a:spcPct val="20000"/>
              </a:spcBef>
              <a:buFont typeface="Courier New" pitchFamily="49" charset="0"/>
              <a:buNone/>
              <a:tabLst>
                <a:tab pos="690563" algn="l"/>
                <a:tab pos="4348163" algn="l"/>
                <a:tab pos="4911725" algn="l"/>
              </a:tabLst>
            </a:pPr>
            <a:r>
              <a:rPr lang="en-US" sz="2800" dirty="0">
                <a:solidFill>
                  <a:srgbClr val="0000FF"/>
                </a:solidFill>
              </a:rPr>
              <a:t> &lt;</a:t>
            </a:r>
            <a:r>
              <a:rPr lang="en-US" sz="2800" i="1" dirty="0">
                <a:solidFill>
                  <a:srgbClr val="000000"/>
                </a:solidFill>
              </a:rPr>
              <a:t> 	</a:t>
            </a:r>
            <a:r>
              <a:rPr lang="en-US" sz="2800" b="1" dirty="0">
                <a:solidFill>
                  <a:srgbClr val="BF0000"/>
                </a:solidFill>
              </a:rPr>
              <a:t>is less than</a:t>
            </a:r>
            <a:r>
              <a:rPr lang="en-US" sz="2800" b="1" i="1" dirty="0">
                <a:solidFill>
                  <a:srgbClr val="000000"/>
                </a:solidFill>
              </a:rPr>
              <a:t> 	</a:t>
            </a:r>
            <a:r>
              <a:rPr lang="en-US" sz="2800" dirty="0">
                <a:solidFill>
                  <a:srgbClr val="0000FF"/>
                </a:solidFill>
              </a:rPr>
              <a:t>&gt;</a:t>
            </a:r>
            <a:r>
              <a:rPr lang="en-US" sz="2800" i="1" dirty="0">
                <a:solidFill>
                  <a:srgbClr val="000000"/>
                </a:solidFill>
              </a:rPr>
              <a:t> 	</a:t>
            </a:r>
            <a:r>
              <a:rPr lang="en-US" sz="2800" b="1" dirty="0">
                <a:solidFill>
                  <a:srgbClr val="BF0000"/>
                </a:solidFill>
              </a:rPr>
              <a:t>is greater than</a:t>
            </a:r>
            <a:r>
              <a:rPr lang="en-US" sz="2800" i="1" dirty="0">
                <a:solidFill>
                  <a:srgbClr val="000000"/>
                </a:solidFill>
              </a:rPr>
              <a:t> </a:t>
            </a:r>
          </a:p>
          <a:p>
            <a:pPr marL="23813" indent="-23813" algn="just" eaLnBrk="0" hangingPunct="0">
              <a:lnSpc>
                <a:spcPct val="140000"/>
              </a:lnSpc>
              <a:buFont typeface="Courier New" pitchFamily="49" charset="0"/>
              <a:buNone/>
              <a:tabLst>
                <a:tab pos="690563" algn="l"/>
                <a:tab pos="4348163" algn="l"/>
                <a:tab pos="4911725" algn="l"/>
              </a:tabLst>
            </a:pPr>
            <a:r>
              <a:rPr lang="en-US" sz="2800" dirty="0">
                <a:solidFill>
                  <a:srgbClr val="0000FF"/>
                </a:solidFill>
              </a:rPr>
              <a:t> ≤</a:t>
            </a:r>
            <a:r>
              <a:rPr lang="en-US" sz="2800" i="1" dirty="0">
                <a:solidFill>
                  <a:srgbClr val="000000"/>
                </a:solidFill>
              </a:rPr>
              <a:t> 	</a:t>
            </a:r>
            <a:r>
              <a:rPr lang="en-US" sz="2800" b="1" dirty="0">
                <a:solidFill>
                  <a:srgbClr val="BF0000"/>
                </a:solidFill>
              </a:rPr>
              <a:t>is less than or equal to</a:t>
            </a:r>
            <a:r>
              <a:rPr lang="en-US" sz="2800" b="1" i="1" dirty="0">
                <a:solidFill>
                  <a:srgbClr val="000000"/>
                </a:solidFill>
              </a:rPr>
              <a:t>	</a:t>
            </a:r>
            <a:r>
              <a:rPr lang="en-US" sz="2800" dirty="0">
                <a:solidFill>
                  <a:srgbClr val="0000FF"/>
                </a:solidFill>
              </a:rPr>
              <a:t>≥</a:t>
            </a:r>
            <a:r>
              <a:rPr lang="en-US" sz="2800" i="1" dirty="0">
                <a:solidFill>
                  <a:srgbClr val="000000"/>
                </a:solidFill>
              </a:rPr>
              <a:t> 	</a:t>
            </a:r>
            <a:r>
              <a:rPr lang="en-US" sz="2800" b="1" dirty="0">
                <a:solidFill>
                  <a:srgbClr val="BF0000"/>
                </a:solidFill>
              </a:rPr>
              <a:t>is greater than 				or equal to</a:t>
            </a:r>
            <a:r>
              <a:rPr lang="en-US" sz="2800" i="1" dirty="0">
                <a:solidFill>
                  <a:srgbClr val="000000"/>
                </a:solidFill>
              </a:rPr>
              <a:t> </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TotalTime>
  <Words>839</Words>
  <Application>Microsoft Office PowerPoint</Application>
  <PresentationFormat>On-screen Show (4:3)</PresentationFormat>
  <Paragraphs>132</Paragraphs>
  <Slides>24</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24</vt:i4>
      </vt:variant>
    </vt:vector>
  </HeadingPairs>
  <TitlesOfParts>
    <vt:vector size="32" baseType="lpstr">
      <vt:lpstr>Calibri</vt:lpstr>
      <vt:lpstr>Cambria Math</vt:lpstr>
      <vt:lpstr>Arial</vt:lpstr>
      <vt:lpstr>Symbol</vt:lpstr>
      <vt:lpstr>Courier New</vt:lpstr>
      <vt:lpstr>Office Theme</vt:lpstr>
      <vt:lpstr>Equation</vt:lpstr>
      <vt:lpstr>MathType 6.0 Equation</vt:lpstr>
      <vt:lpstr>Section 1.1</vt:lpstr>
      <vt:lpstr>Objectives</vt:lpstr>
      <vt:lpstr>Opposite of a Number</vt:lpstr>
      <vt:lpstr>Types of Numbers</vt:lpstr>
      <vt:lpstr>Example 1: Opposites</vt:lpstr>
      <vt:lpstr>Example 2: Number Line</vt:lpstr>
      <vt:lpstr>Types of Numbers</vt:lpstr>
      <vt:lpstr>Types of Numbers</vt:lpstr>
      <vt:lpstr>Inequality Symbols</vt:lpstr>
      <vt:lpstr>Inequality Symbols</vt:lpstr>
      <vt:lpstr>Example 3: Inequalities</vt:lpstr>
      <vt:lpstr>Example 3: Inequalities</vt:lpstr>
      <vt:lpstr>Example 3: Inequalities (cont.)</vt:lpstr>
      <vt:lpstr>Absolute Value</vt:lpstr>
      <vt:lpstr>Absolute Value</vt:lpstr>
      <vt:lpstr>Absolute Value</vt:lpstr>
      <vt:lpstr>Example 4: Absolute Value</vt:lpstr>
      <vt:lpstr>Example 4: Absolute Value (cont.)</vt:lpstr>
      <vt:lpstr>Example 4: Absolute Value (cont.)</vt:lpstr>
      <vt:lpstr>Example 4: Absolute Value (cont.)</vt:lpstr>
      <vt:lpstr>Example 4: Absolute Value (cont.)</vt:lpstr>
      <vt:lpstr>Practice Problems</vt:lpstr>
      <vt:lpstr>Practice Problems (cont.)</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dc:title>
  <dc:creator>Hawkes Learning Systems</dc:creator>
  <cp:lastModifiedBy>nagesh</cp:lastModifiedBy>
  <cp:revision>44</cp:revision>
  <dcterms:created xsi:type="dcterms:W3CDTF">2013-04-26T14:43:13Z</dcterms:created>
  <dcterms:modified xsi:type="dcterms:W3CDTF">2018-08-30T04:32:55Z</dcterms:modified>
</cp:coreProperties>
</file>