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99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FDC7F-6921-4609-B328-1E1332D1CA5A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C6CE1-8856-4135-8B4F-30CEBD3F7B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2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Addition with Integers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Add integers.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Determine if given integers are solutions for specified equations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6" name="Rectangle 4"/>
          <p:cNvSpPr>
            <a:spLocks/>
          </p:cNvSpPr>
          <p:nvPr/>
        </p:nvSpPr>
        <p:spPr bwMode="auto">
          <a:xfrm>
            <a:off x="6096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3813" indent="-23813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Find each sum. Add from left to right if there are more than two numbers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23813" indent="-23813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1499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1149957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692150" y="2193925"/>
          <a:ext cx="77597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7759440" imgH="2743200" progId="Equation.DSMT4">
                  <p:embed/>
                </p:oleObj>
              </mc:Choice>
              <mc:Fallback>
                <p:oleObj name="Equation" r:id="rId3" imgW="7759440" imgH="274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193925"/>
                        <a:ext cx="7759700" cy="274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1520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09600" y="1295400"/>
          <a:ext cx="39370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936960" imgH="2527200" progId="Equation.DSMT4">
                  <p:embed/>
                </p:oleObj>
              </mc:Choice>
              <mc:Fallback>
                <p:oleObj name="Equation" r:id="rId3" imgW="3936960" imgH="252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95400"/>
                        <a:ext cx="3937000" cy="252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Addition with Integers</a:t>
            </a:r>
          </a:p>
        </p:txBody>
      </p:sp>
      <p:sp>
        <p:nvSpPr>
          <p:cNvPr id="1031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smtClean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1031211" name="Rectangle 43"/>
          <p:cNvSpPr>
            <a:spLocks/>
          </p:cNvSpPr>
          <p:nvPr/>
        </p:nvSpPr>
        <p:spPr bwMode="auto"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Rules for Addition with Integers</a:t>
            </a:r>
            <a:endParaRPr lang="en-US" sz="2800" dirty="0">
              <a:solidFill>
                <a:srgbClr val="000000"/>
              </a:solidFill>
            </a:endParaRP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1.	</a:t>
            </a:r>
            <a:r>
              <a:rPr lang="en-US" sz="2800" dirty="0">
                <a:solidFill>
                  <a:srgbClr val="000000"/>
                </a:solidFill>
              </a:rPr>
              <a:t>To add two integers with like signs, add their 	absolute values and use the common sign: 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1" i="1" dirty="0">
              <a:solidFill>
                <a:srgbClr val="10253F"/>
              </a:solidFill>
            </a:endParaRP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i="1" dirty="0">
              <a:solidFill>
                <a:srgbClr val="000000"/>
              </a:solidFill>
            </a:endParaRPr>
          </a:p>
        </p:txBody>
      </p:sp>
      <p:graphicFrame>
        <p:nvGraphicFramePr>
          <p:cNvPr id="1031214" name="Object 46"/>
          <p:cNvGraphicFramePr>
            <a:graphicFrameLocks noChangeAspect="1"/>
          </p:cNvGraphicFramePr>
          <p:nvPr/>
        </p:nvGraphicFramePr>
        <p:xfrm>
          <a:off x="1295400" y="2707944"/>
          <a:ext cx="6057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6057720" imgH="1180800" progId="Equation.DSMT4">
                  <p:embed/>
                </p:oleObj>
              </mc:Choice>
              <mc:Fallback>
                <p:oleObj name="Equation" r:id="rId3" imgW="6057720" imgH="11808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07944"/>
                        <a:ext cx="60579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Addition with Integers</a:t>
            </a:r>
          </a:p>
        </p:txBody>
      </p:sp>
      <p:sp>
        <p:nvSpPr>
          <p:cNvPr id="1032195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smtClean="0">
              <a:solidFill>
                <a:schemeClr val="tx1"/>
              </a:solidFill>
            </a:endParaRP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1032241" name="Rectangle 49"/>
          <p:cNvSpPr>
            <a:spLocks/>
          </p:cNvSpPr>
          <p:nvPr/>
        </p:nvSpPr>
        <p:spPr bwMode="auto">
          <a:xfrm>
            <a:off x="457200" y="1280160"/>
            <a:ext cx="8229600" cy="4343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Rules for Addition with Integers (cont.)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2.	</a:t>
            </a:r>
            <a:r>
              <a:rPr lang="en-US" sz="2800" dirty="0">
                <a:solidFill>
                  <a:srgbClr val="000000"/>
                </a:solidFill>
              </a:rPr>
              <a:t>To add two integers with unlike signs, subtract their 	absolute values (the smaller from the larger) and 	use the sign of the number with the larger absolute 	value:</a:t>
            </a:r>
          </a:p>
        </p:txBody>
      </p:sp>
      <p:graphicFrame>
        <p:nvGraphicFramePr>
          <p:cNvPr id="1032242" name="Object 50"/>
          <p:cNvGraphicFramePr>
            <a:graphicFrameLocks noChangeAspect="1"/>
          </p:cNvGraphicFramePr>
          <p:nvPr/>
        </p:nvGraphicFramePr>
        <p:xfrm>
          <a:off x="1447800" y="3665560"/>
          <a:ext cx="69342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6933960" imgH="1815840" progId="Equation.DSMT4">
                  <p:embed/>
                </p:oleObj>
              </mc:Choice>
              <mc:Fallback>
                <p:oleObj name="Equation" r:id="rId3" imgW="6933960" imgH="181584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65560"/>
                        <a:ext cx="6934200" cy="181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Vertical Addition</a:t>
            </a:r>
          </a:p>
        </p:txBody>
      </p:sp>
      <p:sp>
        <p:nvSpPr>
          <p:cNvPr id="1033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Find each sum.</a:t>
            </a:r>
          </a:p>
          <a:p>
            <a:pPr marL="23813" indent="-23813" algn="just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96900" y="2030413"/>
          <a:ext cx="107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1079280" imgH="1028520" progId="Equation.DSMT4">
                  <p:embed/>
                </p:oleObj>
              </mc:Choice>
              <mc:Fallback>
                <p:oleObj name="Equation" r:id="rId3" imgW="107928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030413"/>
                        <a:ext cx="107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168400" y="3219736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507960" imgH="380880" progId="Equation.DSMT4">
                  <p:embed/>
                </p:oleObj>
              </mc:Choice>
              <mc:Fallback>
                <p:oleObj name="Equation" r:id="rId5" imgW="507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3219736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468033" y="2030413"/>
          <a:ext cx="10668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066680" imgH="1562040" progId="Equation.DSMT4">
                  <p:embed/>
                </p:oleObj>
              </mc:Choice>
              <mc:Fallback>
                <p:oleObj name="Equation" r:id="rId7" imgW="1066680" imgH="1562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033" y="2030413"/>
                        <a:ext cx="10668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950633" y="3733800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583920" imgH="291960" progId="Equation.DSMT4">
                  <p:embed/>
                </p:oleObj>
              </mc:Choice>
              <mc:Fallback>
                <p:oleObj name="Equation" r:id="rId9" imgW="5839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633" y="3733800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326466" y="2030413"/>
          <a:ext cx="9017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901440" imgH="1562040" progId="Equation.DSMT4">
                  <p:embed/>
                </p:oleObj>
              </mc:Choice>
              <mc:Fallback>
                <p:oleObj name="Equation" r:id="rId11" imgW="901440" imgH="1562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466" y="2030413"/>
                        <a:ext cx="9017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643966" y="3755408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583920" imgH="279360" progId="Equation.DSMT4">
                  <p:embed/>
                </p:oleObj>
              </mc:Choice>
              <mc:Fallback>
                <p:oleObj name="Equation" r:id="rId13" imgW="58392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966" y="3755408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019800" y="2030413"/>
          <a:ext cx="10795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5" imgW="1079280" imgH="1562040" progId="Equation.DSMT4">
                  <p:embed/>
                </p:oleObj>
              </mc:Choice>
              <mc:Fallback>
                <p:oleObj name="Equation" r:id="rId15" imgW="1079280" imgH="1562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030413"/>
                        <a:ext cx="10795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883400" y="37610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37610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Finding Solutions</a:t>
            </a:r>
          </a:p>
        </p:txBody>
      </p:sp>
      <p:sp>
        <p:nvSpPr>
          <p:cNvPr id="1034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Determine whether or not the given integer is a solution to the given equation by substituting for the variable and adding.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+ 5 = −2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−7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D"/>
                </a:solidFill>
              </a:rPr>
              <a:t>(</a:t>
            </a:r>
            <a:r>
              <a:rPr lang="en-US" i="0" dirty="0" smtClean="0">
                <a:solidFill>
                  <a:srgbClr val="FF00FF"/>
                </a:solidFill>
              </a:rPr>
              <a:t>−7</a:t>
            </a:r>
            <a:r>
              <a:rPr lang="en-US" i="0" dirty="0" smtClean="0">
                <a:solidFill>
                  <a:srgbClr val="00007D"/>
                </a:solidFill>
              </a:rPr>
              <a:t>) + 5 = −2 is true</a:t>
            </a:r>
            <a:r>
              <a:rPr lang="en-US" i="0" dirty="0" smtClean="0">
                <a:solidFill>
                  <a:schemeClr val="tx1"/>
                </a:solidFill>
              </a:rPr>
              <a:t>, so </a:t>
            </a:r>
            <a:r>
              <a:rPr lang="en-US" i="0" dirty="0" smtClean="0">
                <a:solidFill>
                  <a:srgbClr val="FF0000"/>
                </a:solidFill>
              </a:rPr>
              <a:t>−7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is a solution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(−4) = −6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−2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D"/>
                </a:solidFill>
              </a:rPr>
              <a:t>(</a:t>
            </a:r>
            <a:r>
              <a:rPr lang="en-US" i="0" dirty="0" smtClean="0">
                <a:solidFill>
                  <a:srgbClr val="FF00FF"/>
                </a:solidFill>
              </a:rPr>
              <a:t>−2</a:t>
            </a:r>
            <a:r>
              <a:rPr lang="en-US" i="0" dirty="0" smtClean="0">
                <a:solidFill>
                  <a:srgbClr val="00007D"/>
                </a:solidFill>
              </a:rPr>
              <a:t>) + (−4) = −6 is true</a:t>
            </a:r>
            <a:r>
              <a:rPr lang="en-US" i="0" dirty="0" smtClean="0">
                <a:solidFill>
                  <a:schemeClr val="tx1"/>
                </a:solidFill>
              </a:rPr>
              <a:t>, so </a:t>
            </a:r>
            <a:r>
              <a:rPr lang="en-US" i="0" dirty="0" smtClean="0">
                <a:solidFill>
                  <a:srgbClr val="FF0000"/>
                </a:solidFill>
              </a:rPr>
              <a:t>−2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is a solution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Finding Solutions (cont.)</a:t>
            </a:r>
          </a:p>
        </p:txBody>
      </p:sp>
      <p:sp>
        <p:nvSpPr>
          <p:cNvPr id="1034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14 + </a:t>
            </a:r>
            <a:r>
              <a:rPr lang="en-US" i="1" dirty="0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 −3</a:t>
            </a:r>
            <a:r>
              <a:rPr lang="en-US" i="0" dirty="0" smtClean="0">
                <a:solidFill>
                  <a:schemeClr val="tx1"/>
                </a:solidFill>
              </a:rPr>
              <a:t> given that </a:t>
            </a:r>
            <a:r>
              <a:rPr lang="en-US" i="1" dirty="0" smtClean="0">
                <a:solidFill>
                  <a:schemeClr val="tx1"/>
                </a:solidFill>
              </a:rPr>
              <a:t>z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FF"/>
                </a:solidFill>
              </a:rPr>
              <a:t>−11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D"/>
                </a:solidFill>
              </a:rPr>
              <a:t>14 + (</a:t>
            </a:r>
            <a:r>
              <a:rPr lang="en-US" i="0" dirty="0" smtClean="0">
                <a:solidFill>
                  <a:srgbClr val="FF00FF"/>
                </a:solidFill>
              </a:rPr>
              <a:t>−11</a:t>
            </a:r>
            <a:r>
              <a:rPr lang="en-US" i="0" dirty="0" smtClean="0">
                <a:solidFill>
                  <a:srgbClr val="00007D"/>
                </a:solidFill>
              </a:rPr>
              <a:t>) = −3 is false</a:t>
            </a:r>
            <a:r>
              <a:rPr lang="en-US" i="0" dirty="0" smtClean="0">
                <a:solidFill>
                  <a:schemeClr val="tx1"/>
                </a:solidFill>
              </a:rPr>
              <a:t> since </a:t>
            </a:r>
            <a:r>
              <a:rPr lang="en-US" i="0" dirty="0" smtClean="0">
                <a:solidFill>
                  <a:srgbClr val="00007D"/>
                </a:solidFill>
              </a:rPr>
              <a:t>14 + (−11) = +3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i="0" dirty="0" smtClean="0">
                <a:solidFill>
                  <a:schemeClr val="tx1"/>
                </a:solidFill>
              </a:rPr>
              <a:t>So, </a:t>
            </a:r>
            <a:r>
              <a:rPr lang="en-US" i="0" dirty="0" smtClean="0">
                <a:solidFill>
                  <a:srgbClr val="FF0000"/>
                </a:solidFill>
              </a:rPr>
              <a:t>−11 is </a:t>
            </a:r>
            <a:r>
              <a:rPr lang="en-US" b="1" i="0" dirty="0" smtClean="0">
                <a:solidFill>
                  <a:srgbClr val="FF0000"/>
                </a:solidFill>
              </a:rPr>
              <a:t>not</a:t>
            </a:r>
            <a:r>
              <a:rPr lang="en-US" i="0" dirty="0" smtClean="0">
                <a:solidFill>
                  <a:srgbClr val="FF0000"/>
                </a:solidFill>
              </a:rPr>
              <a:t> a solution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112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Courier New</vt:lpstr>
      <vt:lpstr>Arial</vt:lpstr>
      <vt:lpstr>Office Theme</vt:lpstr>
      <vt:lpstr>Equation</vt:lpstr>
      <vt:lpstr>Section 1.2</vt:lpstr>
      <vt:lpstr>Objectives</vt:lpstr>
      <vt:lpstr>Practice Problems</vt:lpstr>
      <vt:lpstr>Practice Problem Answers</vt:lpstr>
      <vt:lpstr>Addition with Integers</vt:lpstr>
      <vt:lpstr>Addition with Integers</vt:lpstr>
      <vt:lpstr>Example 1: Vertical Addition</vt:lpstr>
      <vt:lpstr>Example 2: Finding Solutions</vt:lpstr>
      <vt:lpstr>Example 2: Finding Solutions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32</cp:revision>
  <dcterms:created xsi:type="dcterms:W3CDTF">2013-04-26T14:43:13Z</dcterms:created>
  <dcterms:modified xsi:type="dcterms:W3CDTF">2017-08-02T11:02:17Z</dcterms:modified>
</cp:coreProperties>
</file>