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0"/>
      <p:bold r:id="rId21"/>
      <p:italic r:id="rId22"/>
      <p:boldItalic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000000"/>
    <a:srgbClr val="0000FF"/>
    <a:srgbClr val="008080"/>
    <a:srgbClr val="FF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0" d="100"/>
          <a:sy n="60" d="100"/>
        </p:scale>
        <p:origin x="49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372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wmf"/><Relationship Id="rId1" Type="http://schemas.openxmlformats.org/officeDocument/2006/relationships/image" Target="../media/image8.e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7200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8F47E6-4F6D-4A00-9B3D-19B31D3D449C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247DBE-2624-4847-8EF4-FA7E18986E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5879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emf"/><Relationship Id="rId4" Type="http://schemas.openxmlformats.org/officeDocument/2006/relationships/image" Target="../media/image2.e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13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emf"/><Relationship Id="rId4" Type="http://schemas.openxmlformats.org/officeDocument/2006/relationships/image" Target="../media/image8.e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1.3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</a:pPr>
            <a:r>
              <a:rPr lang="en-US" b="1" i="1" dirty="0" smtClean="0">
                <a:solidFill>
                  <a:srgbClr val="1F497D"/>
                </a:solidFill>
              </a:rPr>
              <a:t>Subtraction with Integers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96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4: Change in Value</a:t>
            </a:r>
          </a:p>
        </p:txBody>
      </p:sp>
      <p:sp>
        <p:nvSpPr>
          <p:cNvPr id="13496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458200" cy="34532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a.	</a:t>
            </a:r>
            <a:r>
              <a:rPr lang="en-US" i="0" dirty="0" smtClean="0">
                <a:solidFill>
                  <a:schemeClr val="tx1"/>
                </a:solidFill>
              </a:rPr>
              <a:t>On a winter day, the temperature dropped from  </a:t>
            </a:r>
            <a:r>
              <a:rPr lang="en-US" i="0" dirty="0" smtClean="0">
                <a:solidFill>
                  <a:srgbClr val="0000FF"/>
                </a:solidFill>
              </a:rPr>
              <a:t>35</a:t>
            </a:r>
            <a:r>
              <a:rPr lang="en-US" i="0" dirty="0" smtClean="0">
                <a:solidFill>
                  <a:srgbClr val="0000FF"/>
                </a:solidFill>
                <a:sym typeface="Symbol" pitchFamily="18" charset="2"/>
              </a:rPr>
              <a:t></a:t>
            </a:r>
            <a:r>
              <a:rPr lang="en-US" i="0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F</a:t>
            </a:r>
            <a:r>
              <a:rPr lang="en-US" i="0" dirty="0" smtClean="0">
                <a:solidFill>
                  <a:schemeClr val="tx1"/>
                </a:solidFill>
              </a:rPr>
              <a:t> at noon to 6</a:t>
            </a:r>
            <a:r>
              <a:rPr lang="en-US" i="0" dirty="0" smtClean="0">
                <a:solidFill>
                  <a:schemeClr val="tx1"/>
                </a:solidFill>
                <a:sym typeface="Symbol" pitchFamily="18" charset="2"/>
              </a:rPr>
              <a:t></a:t>
            </a:r>
            <a:r>
              <a:rPr lang="en-US" i="0" dirty="0" smtClean="0">
                <a:solidFill>
                  <a:schemeClr val="tx1"/>
                </a:solidFill>
              </a:rPr>
              <a:t> below zero ( </a:t>
            </a:r>
            <a:r>
              <a:rPr lang="en-US" i="0" dirty="0" smtClean="0">
                <a:solidFill>
                  <a:srgbClr val="0000FF"/>
                </a:solidFill>
              </a:rPr>
              <a:t>−6</a:t>
            </a:r>
            <a:r>
              <a:rPr lang="en-US" i="0" dirty="0" smtClean="0">
                <a:solidFill>
                  <a:srgbClr val="0000FF"/>
                </a:solidFill>
                <a:sym typeface="Symbol" pitchFamily="18" charset="2"/>
              </a:rPr>
              <a:t></a:t>
            </a:r>
            <a:r>
              <a:rPr lang="en-US" i="0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F</a:t>
            </a:r>
            <a:r>
              <a:rPr lang="en-US" i="0" dirty="0" smtClean="0">
                <a:solidFill>
                  <a:schemeClr val="tx1"/>
                </a:solidFill>
              </a:rPr>
              <a:t> ) at 7 p.m. What was the change in temperature?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457200" indent="-45720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</a:p>
          <a:p>
            <a:pPr marL="457200" indent="-457200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 smtClean="0">
              <a:solidFill>
                <a:schemeClr val="tx1"/>
              </a:solidFill>
            </a:endParaRPr>
          </a:p>
          <a:p>
            <a:pPr marL="457200" indent="-457200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 smtClean="0">
              <a:solidFill>
                <a:schemeClr val="tx1"/>
              </a:solidFill>
            </a:endParaRPr>
          </a:p>
          <a:p>
            <a:pPr marL="457200" indent="-457200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 smtClean="0">
              <a:solidFill>
                <a:schemeClr val="tx1"/>
              </a:solidFill>
            </a:endParaRPr>
          </a:p>
        </p:txBody>
      </p:sp>
      <p:sp>
        <p:nvSpPr>
          <p:cNvPr id="1349636" name="Text Box 4"/>
          <p:cNvSpPr txBox="1">
            <a:spLocks noChangeArrowheads="1"/>
          </p:cNvSpPr>
          <p:nvPr/>
        </p:nvSpPr>
        <p:spPr bwMode="auto">
          <a:xfrm>
            <a:off x="457200" y="3200400"/>
            <a:ext cx="8226739" cy="1261884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914400" algn="l"/>
                <a:tab pos="2171700" algn="l"/>
                <a:tab pos="3200400" algn="l"/>
                <a:tab pos="3540125" algn="l"/>
                <a:tab pos="5254625" algn="l"/>
                <a:tab pos="6400800" algn="l"/>
              </a:tabLst>
            </a:pPr>
            <a:r>
              <a:rPr lang="en-US" sz="2000" dirty="0" smtClean="0">
                <a:solidFill>
                  <a:srgbClr val="008080"/>
                </a:solidFill>
              </a:rPr>
              <a:t>     end </a:t>
            </a:r>
            <a:r>
              <a:rPr lang="en-US" sz="2000" dirty="0">
                <a:solidFill>
                  <a:srgbClr val="008080"/>
                </a:solidFill>
              </a:rPr>
              <a:t>temperature </a:t>
            </a:r>
            <a:r>
              <a:rPr lang="en-US" sz="2000" dirty="0" smtClean="0">
                <a:solidFill>
                  <a:srgbClr val="008080"/>
                </a:solidFill>
              </a:rPr>
              <a:t>  </a:t>
            </a:r>
            <a:r>
              <a:rPr lang="en-US" sz="2000" dirty="0" smtClean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 smtClean="0">
                <a:solidFill>
                  <a:srgbClr val="008080"/>
                </a:solidFill>
              </a:rPr>
              <a:t>     beginning </a:t>
            </a:r>
            <a:r>
              <a:rPr lang="en-US" sz="2000" dirty="0">
                <a:solidFill>
                  <a:srgbClr val="008080"/>
                </a:solidFill>
              </a:rPr>
              <a:t>temperature </a:t>
            </a:r>
            <a:r>
              <a:rPr lang="en-US" sz="2000" dirty="0" smtClean="0">
                <a:solidFill>
                  <a:srgbClr val="008080"/>
                </a:solidFill>
              </a:rPr>
              <a:t>     =  change </a:t>
            </a:r>
            <a:r>
              <a:rPr lang="en-US" sz="2000" dirty="0">
                <a:solidFill>
                  <a:srgbClr val="008080"/>
                </a:solidFill>
              </a:rPr>
              <a:t>in temperature</a:t>
            </a:r>
          </a:p>
          <a:p>
            <a:pPr>
              <a:tabLst>
                <a:tab pos="914400" algn="l"/>
                <a:tab pos="2171700" algn="l"/>
                <a:tab pos="3200400" algn="l"/>
                <a:tab pos="3540125" algn="l"/>
                <a:tab pos="5368925" algn="l"/>
                <a:tab pos="6400800" algn="l"/>
              </a:tabLst>
            </a:pPr>
            <a:r>
              <a:rPr lang="en-US" sz="2800" dirty="0"/>
              <a:t>	</a:t>
            </a:r>
            <a:r>
              <a:rPr lang="en-US" sz="2800" dirty="0">
                <a:solidFill>
                  <a:srgbClr val="0000FF"/>
                </a:solidFill>
              </a:rPr>
              <a:t>−6</a:t>
            </a:r>
            <a:r>
              <a:rPr lang="en-US" sz="2800" dirty="0">
                <a:solidFill>
                  <a:srgbClr val="0000FF"/>
                </a:solidFill>
                <a:sym typeface="Symbol" pitchFamily="18" charset="2"/>
              </a:rPr>
              <a:t></a:t>
            </a:r>
            <a:r>
              <a:rPr lang="en-US" sz="2800" dirty="0">
                <a:solidFill>
                  <a:srgbClr val="0000FF"/>
                </a:solidFill>
              </a:rPr>
              <a:t> 	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 		35</a:t>
            </a:r>
            <a:r>
              <a:rPr lang="en-US" sz="2800" dirty="0">
                <a:solidFill>
                  <a:srgbClr val="0000FF"/>
                </a:solidFill>
                <a:sym typeface="Symbol" pitchFamily="18" charset="2"/>
              </a:rPr>
              <a:t></a:t>
            </a:r>
            <a:r>
              <a:rPr lang="en-US" sz="2800" dirty="0"/>
              <a:t> 	</a:t>
            </a:r>
            <a:r>
              <a:rPr lang="en-US" sz="2800" dirty="0" smtClean="0"/>
              <a:t> </a:t>
            </a:r>
            <a:endParaRPr lang="en-US" sz="2800" dirty="0"/>
          </a:p>
          <a:p>
            <a:pPr>
              <a:tabLst>
                <a:tab pos="914400" algn="l"/>
                <a:tab pos="2171700" algn="l"/>
                <a:tab pos="3200400" algn="l"/>
                <a:tab pos="3540125" algn="l"/>
                <a:tab pos="5368925" algn="l"/>
                <a:tab pos="6400800" algn="l"/>
              </a:tabLst>
            </a:pPr>
            <a:r>
              <a:rPr lang="en-US" sz="2800" dirty="0"/>
              <a:t>	</a:t>
            </a:r>
            <a:r>
              <a:rPr lang="en-US" sz="2800" dirty="0">
                <a:solidFill>
                  <a:srgbClr val="00007F"/>
                </a:solidFill>
              </a:rPr>
              <a:t>−6</a:t>
            </a:r>
            <a:r>
              <a:rPr lang="en-US" sz="2800" dirty="0">
                <a:solidFill>
                  <a:srgbClr val="00007F"/>
                </a:solidFill>
                <a:sym typeface="Symbol" pitchFamily="18" charset="2"/>
              </a:rPr>
              <a:t></a:t>
            </a:r>
            <a:r>
              <a:rPr lang="en-US" sz="2800" dirty="0">
                <a:solidFill>
                  <a:srgbClr val="00007F"/>
                </a:solidFill>
              </a:rPr>
              <a:t> 	</a:t>
            </a:r>
            <a:r>
              <a:rPr lang="en-US" sz="2800" dirty="0">
                <a:solidFill>
                  <a:srgbClr val="00007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7F"/>
                </a:solidFill>
              </a:rPr>
              <a:t> 	( −35</a:t>
            </a:r>
            <a:r>
              <a:rPr lang="en-US" sz="2800" dirty="0">
                <a:solidFill>
                  <a:srgbClr val="00007F"/>
                </a:solidFill>
                <a:sym typeface="Symbol" pitchFamily="18" charset="2"/>
              </a:rPr>
              <a:t></a:t>
            </a:r>
            <a:r>
              <a:rPr lang="en-US" sz="2800" dirty="0">
                <a:solidFill>
                  <a:srgbClr val="00007F"/>
                </a:solidFill>
              </a:rPr>
              <a:t> )</a:t>
            </a:r>
            <a:r>
              <a:rPr lang="en-US" sz="2800" dirty="0"/>
              <a:t> 	= 	</a:t>
            </a:r>
            <a:r>
              <a:rPr lang="en-US" sz="2800" dirty="0">
                <a:solidFill>
                  <a:srgbClr val="FF0000"/>
                </a:solidFill>
              </a:rPr>
              <a:t>−41</a:t>
            </a:r>
            <a:r>
              <a:rPr lang="en-US" sz="2800" dirty="0">
                <a:solidFill>
                  <a:srgbClr val="FF0000"/>
                </a:solidFill>
                <a:sym typeface="Symbol" pitchFamily="18" charset="2"/>
              </a:rPr>
              <a:t></a:t>
            </a:r>
          </a:p>
        </p:txBody>
      </p:sp>
      <p:sp>
        <p:nvSpPr>
          <p:cNvPr id="1349637" name="Text Box 5"/>
          <p:cNvSpPr txBox="1">
            <a:spLocks noChangeArrowheads="1"/>
          </p:cNvSpPr>
          <p:nvPr/>
        </p:nvSpPr>
        <p:spPr bwMode="auto">
          <a:xfrm>
            <a:off x="455613" y="4881563"/>
            <a:ext cx="8226425" cy="9461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tabLst>
                <a:tab pos="457200" algn="l"/>
              </a:tabLst>
            </a:pPr>
            <a:r>
              <a:rPr lang="en-US" sz="2800" dirty="0"/>
              <a:t>The change in temperature was −41</a:t>
            </a:r>
            <a:r>
              <a:rPr lang="en-US" sz="2800" dirty="0">
                <a:sym typeface="Symbol" pitchFamily="18" charset="2"/>
              </a:rPr>
              <a:t></a:t>
            </a:r>
            <a:r>
              <a:rPr lang="en-US" sz="2800" dirty="0"/>
              <a:t>. (This means that the temperature </a:t>
            </a:r>
            <a:r>
              <a:rPr lang="en-US" sz="2800" i="1" dirty="0">
                <a:solidFill>
                  <a:srgbClr val="FF0000"/>
                </a:solidFill>
              </a:rPr>
              <a:t>dropped </a:t>
            </a:r>
            <a:r>
              <a:rPr lang="en-US" sz="2800" dirty="0">
                <a:solidFill>
                  <a:srgbClr val="FF0000"/>
                </a:solidFill>
              </a:rPr>
              <a:t>by 41</a:t>
            </a:r>
            <a:r>
              <a:rPr lang="en-US" sz="2800" dirty="0">
                <a:solidFill>
                  <a:srgbClr val="FF0000"/>
                </a:solidFill>
                <a:sym typeface="Symbol" pitchFamily="18" charset="2"/>
              </a:rPr>
              <a:t></a:t>
            </a:r>
            <a:r>
              <a:rPr lang="en-US" sz="2800" dirty="0"/>
              <a:t>.)</a:t>
            </a:r>
            <a:r>
              <a:rPr lang="en-US" sz="2800" dirty="0">
                <a:solidFill>
                  <a:srgbClr val="10253F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9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96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96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9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06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4: Change in Value (cont.)</a:t>
            </a:r>
          </a:p>
        </p:txBody>
      </p:sp>
      <p:sp>
        <p:nvSpPr>
          <p:cNvPr id="13506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382000" cy="34532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b.	</a:t>
            </a:r>
            <a:r>
              <a:rPr lang="en-US" i="0" dirty="0" smtClean="0">
                <a:solidFill>
                  <a:schemeClr val="tx1"/>
                </a:solidFill>
              </a:rPr>
              <a:t>A jet pilot flew her plane from an altitude of </a:t>
            </a:r>
            <a:r>
              <a:rPr lang="en-US" i="0" dirty="0" smtClean="0">
                <a:solidFill>
                  <a:srgbClr val="0000FF"/>
                </a:solidFill>
              </a:rPr>
              <a:t>30,000 ft</a:t>
            </a:r>
            <a:r>
              <a:rPr lang="en-US" i="0" dirty="0" smtClean="0">
                <a:solidFill>
                  <a:schemeClr val="tx1"/>
                </a:solidFill>
              </a:rPr>
              <a:t> to an altitude of </a:t>
            </a:r>
            <a:r>
              <a:rPr lang="en-US" i="0" dirty="0" smtClean="0">
                <a:solidFill>
                  <a:srgbClr val="0000FF"/>
                </a:solidFill>
              </a:rPr>
              <a:t>12,000 ft</a:t>
            </a:r>
            <a:r>
              <a:rPr lang="en-US" i="0" dirty="0" smtClean="0">
                <a:solidFill>
                  <a:schemeClr val="tx1"/>
                </a:solidFill>
              </a:rPr>
              <a:t> What was the change in altitude?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</a:p>
          <a:p>
            <a:pPr marL="457200" indent="-457200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 smtClean="0">
              <a:solidFill>
                <a:schemeClr val="tx1"/>
              </a:solidFill>
            </a:endParaRPr>
          </a:p>
          <a:p>
            <a:pPr marL="457200" indent="-457200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 smtClean="0">
              <a:solidFill>
                <a:schemeClr val="tx1"/>
              </a:solidFill>
            </a:endParaRPr>
          </a:p>
          <a:p>
            <a:pPr marL="457200" indent="-457200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 smtClean="0">
              <a:solidFill>
                <a:schemeClr val="tx1"/>
              </a:solidFill>
            </a:endParaRPr>
          </a:p>
        </p:txBody>
      </p:sp>
      <p:sp>
        <p:nvSpPr>
          <p:cNvPr id="1350660" name="Text Box 4"/>
          <p:cNvSpPr txBox="1">
            <a:spLocks noChangeArrowheads="1"/>
          </p:cNvSpPr>
          <p:nvPr/>
        </p:nvSpPr>
        <p:spPr bwMode="auto">
          <a:xfrm>
            <a:off x="990600" y="3276600"/>
            <a:ext cx="6641049" cy="1292662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tabLst>
                <a:tab pos="339725" algn="l"/>
                <a:tab pos="1604963" algn="l"/>
                <a:tab pos="2403475" algn="l"/>
                <a:tab pos="4114800" algn="l"/>
                <a:tab pos="4741863" algn="l"/>
                <a:tab pos="6400800" algn="l"/>
              </a:tabLst>
            </a:pPr>
            <a:r>
              <a:rPr lang="en-US" sz="2000" dirty="0" smtClean="0">
                <a:solidFill>
                  <a:srgbClr val="008080"/>
                </a:solidFill>
              </a:rPr>
              <a:t>   end </a:t>
            </a:r>
            <a:r>
              <a:rPr lang="en-US" sz="2000" dirty="0">
                <a:solidFill>
                  <a:srgbClr val="008080"/>
                </a:solidFill>
              </a:rPr>
              <a:t>altitude </a:t>
            </a:r>
            <a:r>
              <a:rPr lang="en-US" sz="2000" dirty="0" smtClean="0">
                <a:solidFill>
                  <a:srgbClr val="008080"/>
                </a:solidFill>
              </a:rPr>
              <a:t>   −    beginning </a:t>
            </a:r>
            <a:r>
              <a:rPr lang="en-US" sz="2000" dirty="0">
                <a:solidFill>
                  <a:srgbClr val="008080"/>
                </a:solidFill>
              </a:rPr>
              <a:t>altitude </a:t>
            </a:r>
            <a:r>
              <a:rPr lang="en-US" sz="2000" dirty="0" smtClean="0">
                <a:solidFill>
                  <a:srgbClr val="008080"/>
                </a:solidFill>
              </a:rPr>
              <a:t> </a:t>
            </a:r>
            <a:r>
              <a:rPr lang="en-US" sz="2400" dirty="0" smtClean="0">
                <a:solidFill>
                  <a:srgbClr val="008080"/>
                </a:solidFill>
              </a:rPr>
              <a:t> </a:t>
            </a:r>
            <a:r>
              <a:rPr lang="en-US" sz="2000" dirty="0" smtClean="0">
                <a:solidFill>
                  <a:srgbClr val="008080"/>
                </a:solidFill>
              </a:rPr>
              <a:t> =    change </a:t>
            </a:r>
            <a:r>
              <a:rPr lang="en-US" sz="2000" dirty="0">
                <a:solidFill>
                  <a:srgbClr val="008080"/>
                </a:solidFill>
              </a:rPr>
              <a:t>in altitude</a:t>
            </a:r>
            <a:r>
              <a:rPr lang="en-US" sz="2000" dirty="0"/>
              <a:t> </a:t>
            </a:r>
            <a:endParaRPr lang="en-US" sz="2000" dirty="0">
              <a:solidFill>
                <a:srgbClr val="008080"/>
              </a:solidFill>
            </a:endParaRPr>
          </a:p>
          <a:p>
            <a:pPr>
              <a:lnSpc>
                <a:spcPct val="150000"/>
              </a:lnSpc>
              <a:tabLst>
                <a:tab pos="339725" algn="l"/>
                <a:tab pos="1604963" algn="l"/>
                <a:tab pos="2403475" algn="l"/>
                <a:tab pos="4114800" algn="l"/>
                <a:tab pos="4741863" algn="l"/>
                <a:tab pos="6400800" algn="l"/>
              </a:tabLst>
            </a:pPr>
            <a:r>
              <a:rPr lang="en-US" sz="2800" dirty="0"/>
              <a:t>	</a:t>
            </a:r>
            <a:r>
              <a:rPr lang="en-US" sz="2800" dirty="0">
                <a:solidFill>
                  <a:srgbClr val="0000FF"/>
                </a:solidFill>
              </a:rPr>
              <a:t>12,000	−	30,000</a:t>
            </a:r>
            <a:r>
              <a:rPr lang="en-US" sz="2800" dirty="0"/>
              <a:t>	</a:t>
            </a:r>
            <a:r>
              <a:rPr lang="en-US" sz="2800" dirty="0" smtClean="0"/>
              <a:t>=</a:t>
            </a:r>
            <a:r>
              <a:rPr lang="en-US" sz="2800" dirty="0"/>
              <a:t>	</a:t>
            </a:r>
            <a:r>
              <a:rPr lang="en-US" sz="2800" dirty="0">
                <a:solidFill>
                  <a:srgbClr val="FF0000"/>
                </a:solidFill>
              </a:rPr>
              <a:t>−18,000 ft</a:t>
            </a:r>
            <a:r>
              <a:rPr lang="en-US" sz="2800" dirty="0"/>
              <a:t> </a:t>
            </a:r>
          </a:p>
        </p:txBody>
      </p:sp>
      <p:sp>
        <p:nvSpPr>
          <p:cNvPr id="1350661" name="Text Box 5"/>
          <p:cNvSpPr txBox="1">
            <a:spLocks noChangeArrowheads="1"/>
          </p:cNvSpPr>
          <p:nvPr/>
        </p:nvSpPr>
        <p:spPr bwMode="auto">
          <a:xfrm>
            <a:off x="455613" y="4545012"/>
            <a:ext cx="8226425" cy="9461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tabLst>
                <a:tab pos="457200" algn="l"/>
              </a:tabLst>
            </a:pPr>
            <a:r>
              <a:rPr lang="en-US" sz="2800" dirty="0"/>
              <a:t>(This means that the plane </a:t>
            </a:r>
            <a:r>
              <a:rPr lang="en-US" sz="2800" i="1" dirty="0">
                <a:solidFill>
                  <a:srgbClr val="FF0000"/>
                </a:solidFill>
              </a:rPr>
              <a:t>descended </a:t>
            </a:r>
            <a:r>
              <a:rPr lang="en-US" sz="2800" dirty="0">
                <a:solidFill>
                  <a:srgbClr val="FF0000"/>
                </a:solidFill>
              </a:rPr>
              <a:t>18,000 feet</a:t>
            </a:r>
            <a:r>
              <a:rPr lang="en-US" sz="2800" dirty="0"/>
              <a:t>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0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06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06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5: Net Change</a:t>
            </a:r>
          </a:p>
        </p:txBody>
      </p:sp>
      <p:sp>
        <p:nvSpPr>
          <p:cNvPr id="13516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Sue weighed </a:t>
            </a:r>
            <a:r>
              <a:rPr lang="en-US" i="0" dirty="0" smtClean="0">
                <a:solidFill>
                  <a:srgbClr val="0000FF"/>
                </a:solidFill>
              </a:rPr>
              <a:t>130 lbs</a:t>
            </a:r>
            <a:r>
              <a:rPr lang="en-US" i="0" dirty="0" smtClean="0">
                <a:solidFill>
                  <a:schemeClr val="tx1"/>
                </a:solidFill>
              </a:rPr>
              <a:t>. when she started to diet. The first week she lost </a:t>
            </a:r>
            <a:r>
              <a:rPr lang="en-US" i="0" dirty="0" smtClean="0">
                <a:solidFill>
                  <a:srgbClr val="0000FF"/>
                </a:solidFill>
              </a:rPr>
              <a:t>7 lbs</a:t>
            </a:r>
            <a:r>
              <a:rPr lang="en-US" i="0" dirty="0" smtClean="0">
                <a:solidFill>
                  <a:schemeClr val="tx1"/>
                </a:solidFill>
              </a:rPr>
              <a:t>., the second week she gained </a:t>
            </a:r>
            <a:r>
              <a:rPr lang="en-US" i="0" dirty="0" smtClean="0">
                <a:solidFill>
                  <a:srgbClr val="0000FF"/>
                </a:solidFill>
              </a:rPr>
              <a:t>2 lbs</a:t>
            </a:r>
            <a:r>
              <a:rPr lang="en-US" i="0" dirty="0" smtClean="0">
                <a:solidFill>
                  <a:schemeClr val="tx1"/>
                </a:solidFill>
              </a:rPr>
              <a:t>., and the third week she lost </a:t>
            </a:r>
            <a:r>
              <a:rPr lang="en-US" i="0" dirty="0" smtClean="0">
                <a:solidFill>
                  <a:srgbClr val="0000FF"/>
                </a:solidFill>
              </a:rPr>
              <a:t>5 lbs</a:t>
            </a:r>
            <a:r>
              <a:rPr lang="en-US" i="0" dirty="0" smtClean="0">
                <a:solidFill>
                  <a:schemeClr val="tx1"/>
                </a:solidFill>
              </a:rPr>
              <a:t>. What was her weight after 3 weeks of dieting?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1004248" y="3733800"/>
          <a:ext cx="3441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3" imgW="3441600" imgH="406080" progId="Equation.DSMT4">
                  <p:embed/>
                </p:oleObj>
              </mc:Choice>
              <mc:Fallback>
                <p:oleObj name="Equation" r:id="rId3" imgW="3441600" imgH="406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4248" y="3733800"/>
                        <a:ext cx="34417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4544704" y="3739488"/>
          <a:ext cx="2730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5" imgW="2730240" imgH="406080" progId="Equation.DSMT4">
                  <p:embed/>
                </p:oleObj>
              </mc:Choice>
              <mc:Fallback>
                <p:oleObj name="Equation" r:id="rId5" imgW="2730240" imgH="406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4704" y="3739488"/>
                        <a:ext cx="27305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4536744" y="4267200"/>
          <a:ext cx="1778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7" imgW="1777680" imgH="406080" progId="Equation.DSMT4">
                  <p:embed/>
                </p:oleObj>
              </mc:Choice>
              <mc:Fallback>
                <p:oleObj name="Equation" r:id="rId7" imgW="1777680" imgH="406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6744" y="4267200"/>
                        <a:ext cx="1778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4546600" y="4800600"/>
          <a:ext cx="1244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9" imgW="1244520" imgH="393480" progId="Equation.DSMT4">
                  <p:embed/>
                </p:oleObj>
              </mc:Choice>
              <mc:Fallback>
                <p:oleObj name="Equation" r:id="rId9" imgW="124452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6600" y="4800600"/>
                        <a:ext cx="1244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27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6: Evaluating Possible Solutions</a:t>
            </a:r>
          </a:p>
        </p:txBody>
      </p:sp>
      <p:sp>
        <p:nvSpPr>
          <p:cNvPr id="135270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Determine whether or not the given number is a solution to the given equation by substituting and then evaluating.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a.	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− ( −5 ) = 6</a:t>
            </a:r>
            <a:r>
              <a:rPr lang="en-US" i="0" dirty="0" smtClean="0">
                <a:solidFill>
                  <a:schemeClr val="tx1"/>
                </a:solidFill>
              </a:rPr>
              <a:t> given that 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dirty="0" smtClean="0">
                <a:solidFill>
                  <a:srgbClr val="FF00FF"/>
                </a:solidFill>
              </a:rPr>
              <a:t> </a:t>
            </a:r>
            <a:r>
              <a:rPr lang="en-US" i="0" dirty="0" smtClean="0">
                <a:solidFill>
                  <a:srgbClr val="FF00FF"/>
                </a:solidFill>
              </a:rPr>
              <a:t>= 1</a:t>
            </a:r>
            <a:r>
              <a:rPr lang="en-US" i="0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rgbClr val="FF00FF"/>
                </a:solidFill>
              </a:rPr>
              <a:t>1</a:t>
            </a:r>
            <a:r>
              <a:rPr lang="en-US" i="0" dirty="0" smtClean="0">
                <a:solidFill>
                  <a:srgbClr val="00007F"/>
                </a:solidFill>
              </a:rPr>
              <a:t> − ( −5 ) = 1 + ( +5 ) = 6</a:t>
            </a:r>
            <a:r>
              <a:rPr lang="en-US" i="0" dirty="0" smtClean="0">
                <a:solidFill>
                  <a:schemeClr val="tx1"/>
                </a:solidFill>
              </a:rPr>
              <a:t> is true, so </a:t>
            </a:r>
            <a:r>
              <a:rPr lang="en-US" i="0" dirty="0" smtClean="0">
                <a:solidFill>
                  <a:srgbClr val="FF0000"/>
                </a:solidFill>
              </a:rPr>
              <a:t>1 is a solution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37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6: Evaluating Possible Solutions</a:t>
            </a:r>
          </a:p>
        </p:txBody>
      </p:sp>
      <p:sp>
        <p:nvSpPr>
          <p:cNvPr id="135373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b.	</a:t>
            </a:r>
            <a:r>
              <a:rPr lang="en-US" i="0" dirty="0" smtClean="0">
                <a:solidFill>
                  <a:srgbClr val="0000FF"/>
                </a:solidFill>
              </a:rPr>
              <a:t>5 − 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= 7</a:t>
            </a:r>
            <a:r>
              <a:rPr lang="en-US" i="0" dirty="0" smtClean="0">
                <a:solidFill>
                  <a:schemeClr val="tx1"/>
                </a:solidFill>
              </a:rPr>
              <a:t> given that </a:t>
            </a:r>
            <a:r>
              <a:rPr lang="en-US" i="1" dirty="0" smtClean="0">
                <a:solidFill>
                  <a:srgbClr val="FF00FF"/>
                </a:solidFill>
              </a:rPr>
              <a:t>y</a:t>
            </a:r>
            <a:r>
              <a:rPr lang="en-US" dirty="0" smtClean="0">
                <a:solidFill>
                  <a:srgbClr val="FF00FF"/>
                </a:solidFill>
              </a:rPr>
              <a:t> </a:t>
            </a:r>
            <a:r>
              <a:rPr lang="en-US" i="0" dirty="0" smtClean="0">
                <a:solidFill>
                  <a:srgbClr val="FF00FF"/>
                </a:solidFill>
              </a:rPr>
              <a:t>= −2</a:t>
            </a:r>
            <a:r>
              <a:rPr lang="en-US" i="0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rgbClr val="00007F"/>
                </a:solidFill>
              </a:rPr>
              <a:t>5 − ( </a:t>
            </a:r>
            <a:r>
              <a:rPr lang="en-US" i="0" dirty="0" smtClean="0">
                <a:solidFill>
                  <a:srgbClr val="FF00FF"/>
                </a:solidFill>
              </a:rPr>
              <a:t>−2</a:t>
            </a:r>
            <a:r>
              <a:rPr lang="en-US" i="0" dirty="0" smtClean="0">
                <a:solidFill>
                  <a:srgbClr val="00007F"/>
                </a:solidFill>
              </a:rPr>
              <a:t> ) = 5 + ( +2 ) = 7</a:t>
            </a:r>
            <a:r>
              <a:rPr lang="en-US" i="0" dirty="0" smtClean="0">
                <a:solidFill>
                  <a:schemeClr val="tx1"/>
                </a:solidFill>
              </a:rPr>
              <a:t> is true, so </a:t>
            </a:r>
            <a:r>
              <a:rPr lang="en-US" i="0" dirty="0" smtClean="0">
                <a:solidFill>
                  <a:srgbClr val="FF0000"/>
                </a:solidFill>
              </a:rPr>
              <a:t>−2 is a solution</a:t>
            </a:r>
            <a:r>
              <a:rPr lang="en-US" i="0" dirty="0" smtClean="0">
                <a:solidFill>
                  <a:schemeClr val="tx1"/>
                </a:solidFill>
              </a:rPr>
              <a:t>.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Note that parentheses were used around −2. This should be done whenever substituting negative numbers for the variable.</a:t>
            </a:r>
          </a:p>
          <a:p>
            <a:pPr marL="0" indent="0">
              <a:spcBef>
                <a:spcPct val="4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c.	</a:t>
            </a:r>
            <a:r>
              <a:rPr lang="en-US" i="1" dirty="0" smtClean="0">
                <a:solidFill>
                  <a:srgbClr val="0000FF"/>
                </a:solidFill>
              </a:rPr>
              <a:t>z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− 14 = −3</a:t>
            </a:r>
            <a:r>
              <a:rPr lang="en-US" i="0" dirty="0" smtClean="0">
                <a:solidFill>
                  <a:schemeClr val="tx1"/>
                </a:solidFill>
              </a:rPr>
              <a:t> given that </a:t>
            </a:r>
            <a:r>
              <a:rPr lang="en-US" i="1" dirty="0" smtClean="0">
                <a:solidFill>
                  <a:srgbClr val="FF00FF"/>
                </a:solidFill>
              </a:rPr>
              <a:t>z</a:t>
            </a:r>
            <a:r>
              <a:rPr lang="en-US" dirty="0" smtClean="0">
                <a:solidFill>
                  <a:srgbClr val="FF00FF"/>
                </a:solidFill>
              </a:rPr>
              <a:t> </a:t>
            </a:r>
            <a:r>
              <a:rPr lang="en-US" i="0" dirty="0" smtClean="0">
                <a:solidFill>
                  <a:srgbClr val="FF00FF"/>
                </a:solidFill>
              </a:rPr>
              <a:t>= 10</a:t>
            </a:r>
            <a:r>
              <a:rPr lang="en-US" i="0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rgbClr val="FF00FF"/>
                </a:solidFill>
              </a:rPr>
              <a:t>10</a:t>
            </a:r>
            <a:r>
              <a:rPr lang="en-US" i="0" dirty="0" smtClean="0">
                <a:solidFill>
                  <a:srgbClr val="00007F"/>
                </a:solidFill>
              </a:rPr>
              <a:t> − 14 = −4</a:t>
            </a:r>
            <a:r>
              <a:rPr lang="en-US" i="0" dirty="0" smtClean="0">
                <a:solidFill>
                  <a:schemeClr val="tx1"/>
                </a:solidFill>
              </a:rPr>
              <a:t> and −4 = −3 is false, so </a:t>
            </a:r>
            <a:r>
              <a:rPr lang="en-US" i="0" dirty="0" smtClean="0">
                <a:solidFill>
                  <a:srgbClr val="FF0000"/>
                </a:solidFill>
              </a:rPr>
              <a:t>10 is not a solution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47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13547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1.	</a:t>
            </a:r>
            <a:r>
              <a:rPr lang="en-US" i="0" dirty="0" smtClean="0">
                <a:solidFill>
                  <a:srgbClr val="000000"/>
                </a:solidFill>
              </a:rPr>
              <a:t>What is the additive inverse of 85?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2.	</a:t>
            </a:r>
            <a:r>
              <a:rPr lang="en-US" i="0" dirty="0" smtClean="0">
                <a:solidFill>
                  <a:srgbClr val="000000"/>
                </a:solidFill>
              </a:rPr>
              <a:t>Find the difference: −6 − ( −5 )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3.	</a:t>
            </a:r>
            <a:r>
              <a:rPr lang="en-US" i="0" dirty="0" smtClean="0">
                <a:solidFill>
                  <a:srgbClr val="000000"/>
                </a:solidFill>
              </a:rPr>
              <a:t>Simplify: −6 − 4 − ( −2 )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4.	</a:t>
            </a:r>
            <a:r>
              <a:rPr lang="en-US" i="0" dirty="0" smtClean="0">
                <a:solidFill>
                  <a:srgbClr val="000000"/>
                </a:solidFill>
              </a:rPr>
              <a:t>True or false: −5 + ( −3 ) &lt; −5 − ( −3 )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5.	</a:t>
            </a:r>
            <a:r>
              <a:rPr lang="en-US" i="0" dirty="0" smtClean="0">
                <a:solidFill>
                  <a:srgbClr val="000000"/>
                </a:solidFill>
              </a:rPr>
              <a:t>Is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i="0" dirty="0" smtClean="0">
                <a:solidFill>
                  <a:srgbClr val="000000"/>
                </a:solidFill>
              </a:rPr>
              <a:t> = 15 a solution to the equation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i="0" dirty="0" smtClean="0">
                <a:solidFill>
                  <a:srgbClr val="000000"/>
                </a:solidFill>
              </a:rPr>
              <a:t> − 1 = −16?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57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135577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  <a:tab pos="3200400" algn="l"/>
                <a:tab pos="36576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1.	</a:t>
            </a:r>
            <a:r>
              <a:rPr lang="en-US" i="0" dirty="0" smtClean="0">
                <a:solidFill>
                  <a:srgbClr val="FF0000"/>
                </a:solidFill>
              </a:rPr>
              <a:t>−85</a:t>
            </a:r>
            <a:r>
              <a:rPr lang="en-US" i="0" dirty="0" smtClean="0">
                <a:solidFill>
                  <a:schemeClr val="tx1"/>
                </a:solidFill>
              </a:rPr>
              <a:t> 	</a:t>
            </a:r>
            <a:r>
              <a:rPr lang="en-US" b="1" i="0" dirty="0" smtClean="0">
                <a:solidFill>
                  <a:schemeClr val="tx1"/>
                </a:solidFill>
              </a:rPr>
              <a:t>2.	</a:t>
            </a:r>
            <a:r>
              <a:rPr lang="en-US" i="0" dirty="0" smtClean="0">
                <a:solidFill>
                  <a:srgbClr val="FF0000"/>
                </a:solidFill>
              </a:rPr>
              <a:t>−1</a:t>
            </a:r>
            <a:r>
              <a:rPr lang="en-US" i="0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  <a:tab pos="3200400" algn="l"/>
                <a:tab pos="36576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3.	</a:t>
            </a:r>
            <a:r>
              <a:rPr lang="en-US" i="0" dirty="0" smtClean="0">
                <a:solidFill>
                  <a:srgbClr val="FF0000"/>
                </a:solidFill>
              </a:rPr>
              <a:t>−8</a:t>
            </a:r>
            <a:r>
              <a:rPr lang="en-US" i="0" dirty="0" smtClean="0">
                <a:solidFill>
                  <a:schemeClr val="tx1"/>
                </a:solidFill>
              </a:rPr>
              <a:t> 	</a:t>
            </a:r>
            <a:r>
              <a:rPr lang="en-US" b="1" i="0" dirty="0" smtClean="0">
                <a:solidFill>
                  <a:schemeClr val="tx1"/>
                </a:solidFill>
              </a:rPr>
              <a:t>4.	</a:t>
            </a:r>
            <a:r>
              <a:rPr lang="en-US" i="0" dirty="0" smtClean="0">
                <a:solidFill>
                  <a:srgbClr val="FF0000"/>
                </a:solidFill>
              </a:rPr>
              <a:t>True</a:t>
            </a:r>
            <a:r>
              <a:rPr lang="en-US" i="0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  <a:tab pos="3200400" algn="l"/>
                <a:tab pos="36576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5.	</a:t>
            </a:r>
            <a:r>
              <a:rPr lang="en-US" i="0" dirty="0" smtClean="0">
                <a:solidFill>
                  <a:srgbClr val="FF0000"/>
                </a:solidFill>
              </a:rPr>
              <a:t>Not a solution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noFill/>
        </p:spPr>
        <p:txBody>
          <a:bodyPr>
            <a:spAutoFit/>
          </a:bodyPr>
          <a:lstStyle/>
          <a:p>
            <a:pPr marL="339725" indent="-339725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Find the </a:t>
            </a:r>
            <a:r>
              <a:rPr lang="en-US" b="1" i="0" dirty="0" smtClean="0">
                <a:solidFill>
                  <a:schemeClr val="tx1"/>
                </a:solidFill>
              </a:rPr>
              <a:t>additive inverse </a:t>
            </a:r>
            <a:r>
              <a:rPr lang="en-US" i="0" dirty="0" smtClean="0">
                <a:solidFill>
                  <a:schemeClr val="tx1"/>
                </a:solidFill>
              </a:rPr>
              <a:t>(</a:t>
            </a:r>
            <a:r>
              <a:rPr lang="en-US" b="1" i="0" dirty="0" smtClean="0">
                <a:solidFill>
                  <a:schemeClr val="tx1"/>
                </a:solidFill>
              </a:rPr>
              <a:t>opposite</a:t>
            </a:r>
            <a:r>
              <a:rPr lang="en-US" i="0" dirty="0" smtClean="0">
                <a:solidFill>
                  <a:schemeClr val="tx1"/>
                </a:solidFill>
              </a:rPr>
              <a:t>) of an integer.</a:t>
            </a:r>
          </a:p>
          <a:p>
            <a:pPr marL="339725" indent="-339725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Subtract integers. </a:t>
            </a:r>
          </a:p>
          <a:p>
            <a:pPr marL="339725" indent="-339725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Determine if given integers are solutions for specified equations.</a:t>
            </a:r>
            <a:r>
              <a:rPr lang="en-US" i="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Subtraction with Integers</a:t>
            </a:r>
          </a:p>
        </p:txBody>
      </p:sp>
      <p:sp>
        <p:nvSpPr>
          <p:cNvPr id="117760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Additive Inverse</a:t>
            </a:r>
            <a:endParaRPr lang="en-US" i="0" dirty="0" smtClean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rgbClr val="000000"/>
                </a:solidFill>
              </a:rPr>
              <a:t>The </a:t>
            </a:r>
            <a:r>
              <a:rPr lang="en-US" b="1" i="0" dirty="0" smtClean="0">
                <a:solidFill>
                  <a:srgbClr val="BF0000"/>
                </a:solidFill>
              </a:rPr>
              <a:t>opposite</a:t>
            </a:r>
            <a:r>
              <a:rPr lang="en-US" b="1" i="0" dirty="0" smtClean="0">
                <a:solidFill>
                  <a:srgbClr val="000000"/>
                </a:solidFill>
              </a:rPr>
              <a:t> </a:t>
            </a:r>
            <a:r>
              <a:rPr lang="en-US" i="0" dirty="0" smtClean="0">
                <a:solidFill>
                  <a:srgbClr val="000000"/>
                </a:solidFill>
              </a:rPr>
              <a:t>of an integer is called its </a:t>
            </a:r>
            <a:r>
              <a:rPr lang="en-US" b="1" i="0" dirty="0" smtClean="0">
                <a:solidFill>
                  <a:srgbClr val="BF0000"/>
                </a:solidFill>
              </a:rPr>
              <a:t>additive inverse</a:t>
            </a:r>
            <a:r>
              <a:rPr lang="en-US" i="0" dirty="0" smtClean="0">
                <a:solidFill>
                  <a:srgbClr val="000000"/>
                </a:solidFill>
              </a:rPr>
              <a:t>. The sum of a number and its additive inverse is zero. Symbolically, for any integer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i="0" dirty="0" smtClean="0">
                <a:solidFill>
                  <a:srgbClr val="000000"/>
                </a:solidFill>
              </a:rPr>
              <a:t>,</a:t>
            </a:r>
          </a:p>
          <a:p>
            <a:pPr marL="0" indent="0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1" dirty="0" smtClean="0">
                <a:solidFill>
                  <a:srgbClr val="0000FF"/>
                </a:solidFill>
              </a:rPr>
              <a:t>a</a:t>
            </a:r>
            <a:r>
              <a:rPr lang="en-US" b="1" i="0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+ (−</a:t>
            </a:r>
            <a:r>
              <a:rPr lang="en-US" b="1" i="1" dirty="0" smtClean="0">
                <a:solidFill>
                  <a:srgbClr val="0000FF"/>
                </a:solidFill>
              </a:rPr>
              <a:t>a</a:t>
            </a:r>
            <a:r>
              <a:rPr lang="en-US" i="0" dirty="0" smtClean="0">
                <a:solidFill>
                  <a:srgbClr val="0000FF"/>
                </a:solidFill>
              </a:rPr>
              <a:t>)</a:t>
            </a:r>
            <a:r>
              <a:rPr lang="en-US" b="1" i="0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= </a:t>
            </a:r>
            <a:r>
              <a:rPr lang="en-US" b="1" i="0" dirty="0" smtClean="0">
                <a:solidFill>
                  <a:srgbClr val="0000FF"/>
                </a:solidFill>
              </a:rPr>
              <a:t>0</a:t>
            </a:r>
            <a:r>
              <a:rPr lang="en-US" i="0" dirty="0" smtClean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34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1: Additive Inverse</a:t>
            </a:r>
          </a:p>
        </p:txBody>
      </p:sp>
      <p:sp>
        <p:nvSpPr>
          <p:cNvPr id="13434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a.	</a:t>
            </a:r>
            <a:r>
              <a:rPr lang="en-US" i="0" dirty="0" smtClean="0">
                <a:solidFill>
                  <a:schemeClr val="tx1"/>
                </a:solidFill>
              </a:rPr>
              <a:t>Find the additive inverse (opposite) of </a:t>
            </a:r>
            <a:r>
              <a:rPr lang="en-US" i="0" dirty="0" smtClean="0">
                <a:solidFill>
                  <a:srgbClr val="0000FF"/>
                </a:solidFill>
              </a:rPr>
              <a:t>3</a:t>
            </a:r>
            <a:r>
              <a:rPr lang="en-US" i="0" dirty="0" smtClean="0">
                <a:solidFill>
                  <a:schemeClr val="tx1"/>
                </a:solidFill>
              </a:rPr>
              <a:t>.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The additive inverse of </a:t>
            </a:r>
            <a:r>
              <a:rPr lang="en-US" i="0" dirty="0" smtClean="0">
                <a:solidFill>
                  <a:srgbClr val="0000FF"/>
                </a:solidFill>
              </a:rPr>
              <a:t>3</a:t>
            </a:r>
            <a:r>
              <a:rPr lang="en-US" i="0" dirty="0" smtClean="0">
                <a:solidFill>
                  <a:schemeClr val="tx1"/>
                </a:solidFill>
              </a:rPr>
              <a:t> is </a:t>
            </a:r>
            <a:r>
              <a:rPr lang="en-US" i="0" dirty="0" smtClean="0">
                <a:solidFill>
                  <a:srgbClr val="FF0000"/>
                </a:solidFill>
              </a:rPr>
              <a:t>−3</a:t>
            </a:r>
            <a:r>
              <a:rPr lang="en-US" i="0" dirty="0" smtClean="0">
                <a:solidFill>
                  <a:schemeClr val="tx1"/>
                </a:solidFill>
              </a:rPr>
              <a:t>, </a:t>
            </a:r>
            <a:r>
              <a:rPr lang="en-US" i="0" dirty="0" smtClean="0">
                <a:solidFill>
                  <a:srgbClr val="00007F"/>
                </a:solidFill>
              </a:rPr>
              <a:t>3 + ( −3 ) = 0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ct val="4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b.	</a:t>
            </a:r>
            <a:r>
              <a:rPr lang="en-US" i="0" dirty="0" smtClean="0">
                <a:solidFill>
                  <a:schemeClr val="tx1"/>
                </a:solidFill>
              </a:rPr>
              <a:t>Find the opposite (additive inverse) of </a:t>
            </a:r>
            <a:r>
              <a:rPr lang="en-US" i="0" dirty="0" smtClean="0">
                <a:solidFill>
                  <a:srgbClr val="0000FF"/>
                </a:solidFill>
              </a:rPr>
              <a:t>−7</a:t>
            </a:r>
            <a:r>
              <a:rPr lang="en-US" i="0" dirty="0" smtClean="0">
                <a:solidFill>
                  <a:schemeClr val="tx1"/>
                </a:solidFill>
              </a:rPr>
              <a:t>.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The additive inverse of </a:t>
            </a:r>
            <a:r>
              <a:rPr lang="en-US" i="0" dirty="0" smtClean="0">
                <a:solidFill>
                  <a:srgbClr val="0000FF"/>
                </a:solidFill>
              </a:rPr>
              <a:t>−7</a:t>
            </a:r>
            <a:r>
              <a:rPr lang="en-US" i="0" dirty="0" smtClean="0">
                <a:solidFill>
                  <a:schemeClr val="tx1"/>
                </a:solidFill>
              </a:rPr>
              <a:t> is </a:t>
            </a:r>
            <a:r>
              <a:rPr lang="en-US" i="0" dirty="0" smtClean="0">
                <a:solidFill>
                  <a:srgbClr val="00007F"/>
                </a:solidFill>
              </a:rPr>
              <a:t>−( −7 )</a:t>
            </a:r>
            <a:r>
              <a:rPr lang="en-US" i="0" dirty="0" smtClean="0">
                <a:solidFill>
                  <a:schemeClr val="tx1"/>
                </a:solidFill>
              </a:rPr>
              <a:t> = </a:t>
            </a:r>
            <a:r>
              <a:rPr lang="en-US" i="0" dirty="0" smtClean="0">
                <a:solidFill>
                  <a:srgbClr val="FF0000"/>
                </a:solidFill>
              </a:rPr>
              <a:t>+7</a:t>
            </a:r>
            <a:r>
              <a:rPr lang="en-US" i="0" dirty="0" smtClean="0">
                <a:solidFill>
                  <a:schemeClr val="tx1"/>
                </a:solidFill>
              </a:rPr>
              <a:t>,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rgbClr val="00007F"/>
                </a:solidFill>
              </a:rPr>
              <a:t>( −7 ) + ( +7 ) = 0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45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1: Additive Inverse (cont.)</a:t>
            </a:r>
          </a:p>
        </p:txBody>
      </p:sp>
      <p:sp>
        <p:nvSpPr>
          <p:cNvPr id="13445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c.	</a:t>
            </a:r>
            <a:r>
              <a:rPr lang="en-US" i="0" dirty="0" smtClean="0">
                <a:solidFill>
                  <a:schemeClr val="tx1"/>
                </a:solidFill>
              </a:rPr>
              <a:t>Find the additive inverse (opposite) of </a:t>
            </a:r>
            <a:r>
              <a:rPr lang="en-US" i="0" dirty="0" smtClean="0">
                <a:solidFill>
                  <a:srgbClr val="0000FF"/>
                </a:solidFill>
              </a:rPr>
              <a:t>0</a:t>
            </a:r>
            <a:r>
              <a:rPr lang="en-US" i="0" dirty="0" smtClean="0">
                <a:solidFill>
                  <a:schemeClr val="tx1"/>
                </a:solidFill>
              </a:rPr>
              <a:t>.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The additive inverse of </a:t>
            </a:r>
            <a:r>
              <a:rPr lang="en-US" i="0" dirty="0" smtClean="0">
                <a:solidFill>
                  <a:srgbClr val="0000FF"/>
                </a:solidFill>
              </a:rPr>
              <a:t>0</a:t>
            </a:r>
            <a:r>
              <a:rPr lang="en-US" i="0" dirty="0" smtClean="0">
                <a:solidFill>
                  <a:schemeClr val="tx1"/>
                </a:solidFill>
              </a:rPr>
              <a:t> is </a:t>
            </a:r>
            <a:r>
              <a:rPr lang="en-US" i="0" dirty="0" smtClean="0">
                <a:solidFill>
                  <a:srgbClr val="FF0000"/>
                </a:solidFill>
              </a:rPr>
              <a:t>−0</a:t>
            </a:r>
            <a:r>
              <a:rPr lang="en-US" i="0" dirty="0" smtClean="0">
                <a:solidFill>
                  <a:schemeClr val="tx1"/>
                </a:solidFill>
              </a:rPr>
              <a:t> = </a:t>
            </a:r>
            <a:r>
              <a:rPr lang="en-US" i="0" dirty="0" smtClean="0">
                <a:solidFill>
                  <a:srgbClr val="FF0000"/>
                </a:solidFill>
              </a:rPr>
              <a:t>0</a:t>
            </a:r>
            <a:r>
              <a:rPr lang="en-US" i="0" dirty="0" smtClean="0">
                <a:solidFill>
                  <a:schemeClr val="tx1"/>
                </a:solidFill>
              </a:rPr>
              <a:t>.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That is, 0 is its own opposite, </a:t>
            </a:r>
            <a:r>
              <a:rPr lang="en-US" i="0" dirty="0" smtClean="0">
                <a:solidFill>
                  <a:srgbClr val="00007F"/>
                </a:solidFill>
              </a:rPr>
              <a:t>( 0 ) + ( −0 ) = 0 + 0 = 0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  <a:r>
              <a:rPr lang="en-US" sz="2000" i="0" dirty="0" smtClean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55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Subtraction (Change in Value)</a:t>
            </a:r>
          </a:p>
        </p:txBody>
      </p:sp>
      <p:sp>
        <p:nvSpPr>
          <p:cNvPr id="1345540" name="Rectangle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Subtraction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rgbClr val="000000"/>
                </a:solidFill>
              </a:rPr>
              <a:t>For any integers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i="0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i="0" dirty="0" smtClean="0">
                <a:solidFill>
                  <a:srgbClr val="000000"/>
                </a:solidFill>
              </a:rPr>
              <a:t>,</a:t>
            </a:r>
          </a:p>
          <a:p>
            <a:pPr marL="0" indent="0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1" dirty="0" smtClean="0">
                <a:solidFill>
                  <a:srgbClr val="0000FF"/>
                </a:solidFill>
              </a:rPr>
              <a:t>a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− </a:t>
            </a:r>
            <a:r>
              <a:rPr lang="en-US" b="1" i="1" dirty="0" smtClean="0">
                <a:solidFill>
                  <a:srgbClr val="0000FF"/>
                </a:solidFill>
              </a:rPr>
              <a:t>b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=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b="1" i="1" dirty="0" smtClean="0">
                <a:solidFill>
                  <a:srgbClr val="0000FF"/>
                </a:solidFill>
              </a:rPr>
              <a:t>a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+</a:t>
            </a:r>
            <a:r>
              <a:rPr lang="en-US" b="1" i="0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(−</a:t>
            </a:r>
            <a:r>
              <a:rPr lang="en-US" b="1" i="1" dirty="0" smtClean="0">
                <a:solidFill>
                  <a:srgbClr val="0000FF"/>
                </a:solidFill>
              </a:rPr>
              <a:t>b</a:t>
            </a:r>
            <a:r>
              <a:rPr lang="en-US" i="0" dirty="0" smtClean="0">
                <a:solidFill>
                  <a:srgbClr val="0000FF"/>
                </a:solidFill>
              </a:rPr>
              <a:t>)</a:t>
            </a:r>
            <a:r>
              <a:rPr lang="en-US" dirty="0" smtClean="0">
                <a:solidFill>
                  <a:srgbClr val="0000FF"/>
                </a:solidFill>
              </a:rPr>
              <a:t>.</a:t>
            </a:r>
            <a:endParaRPr lang="en-US" i="0" dirty="0" smtClean="0">
              <a:solidFill>
                <a:srgbClr val="0000FF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rgbClr val="000000"/>
                </a:solidFill>
              </a:rPr>
              <a:t>In words,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rgbClr val="000000"/>
                </a:solidFill>
              </a:rPr>
              <a:t>	to subtract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i="0" dirty="0" smtClean="0">
                <a:solidFill>
                  <a:srgbClr val="000000"/>
                </a:solidFill>
              </a:rPr>
              <a:t> from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i="0" dirty="0" smtClean="0">
                <a:solidFill>
                  <a:srgbClr val="000000"/>
                </a:solidFill>
              </a:rPr>
              <a:t>, </a:t>
            </a:r>
            <a:r>
              <a:rPr lang="en-US" b="1" i="0" dirty="0" smtClean="0">
                <a:solidFill>
                  <a:srgbClr val="BF0000"/>
                </a:solidFill>
              </a:rPr>
              <a:t>add</a:t>
            </a:r>
            <a:r>
              <a:rPr lang="en-US" b="1" i="0" dirty="0" smtClean="0">
                <a:solidFill>
                  <a:srgbClr val="000000"/>
                </a:solidFill>
              </a:rPr>
              <a:t> </a:t>
            </a:r>
            <a:r>
              <a:rPr lang="en-US" i="0" dirty="0" smtClean="0">
                <a:solidFill>
                  <a:srgbClr val="000000"/>
                </a:solidFill>
              </a:rPr>
              <a:t>the </a:t>
            </a:r>
            <a:r>
              <a:rPr lang="en-US" b="1" i="0" dirty="0" smtClean="0">
                <a:solidFill>
                  <a:srgbClr val="BF0000"/>
                </a:solidFill>
              </a:rPr>
              <a:t>opposite</a:t>
            </a:r>
            <a:r>
              <a:rPr lang="en-US" b="1" i="0" dirty="0" smtClean="0">
                <a:solidFill>
                  <a:srgbClr val="000000"/>
                </a:solidFill>
              </a:rPr>
              <a:t> </a:t>
            </a:r>
            <a:r>
              <a:rPr lang="en-US" i="0" dirty="0" smtClean="0">
                <a:solidFill>
                  <a:srgbClr val="000000"/>
                </a:solidFill>
              </a:rPr>
              <a:t>of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i="0" dirty="0" smtClean="0">
                <a:solidFill>
                  <a:srgbClr val="000000"/>
                </a:solidFill>
              </a:rPr>
              <a:t> to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i="0" dirty="0" smtClean="0">
                <a:solidFill>
                  <a:srgbClr val="000000"/>
                </a:solidFill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65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2: Subtracting Integers</a:t>
            </a:r>
          </a:p>
        </p:txBody>
      </p:sp>
      <p:sp>
        <p:nvSpPr>
          <p:cNvPr id="13465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a.	</a:t>
            </a:r>
            <a:r>
              <a:rPr lang="en-US" i="0" dirty="0" smtClean="0">
                <a:solidFill>
                  <a:srgbClr val="0000FF"/>
                </a:solidFill>
              </a:rPr>
              <a:t>( −1 ) − ( −4 )</a:t>
            </a:r>
            <a:endParaRPr lang="en-US" i="0" dirty="0" smtClean="0">
              <a:solidFill>
                <a:srgbClr val="FF0000"/>
              </a:solidFill>
            </a:endParaRPr>
          </a:p>
          <a:p>
            <a:pPr marL="0" indent="0">
              <a:spcBef>
                <a:spcPct val="6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b.	</a:t>
            </a:r>
            <a:r>
              <a:rPr lang="en-US" i="0" dirty="0" smtClean="0">
                <a:solidFill>
                  <a:srgbClr val="0000FF"/>
                </a:solidFill>
              </a:rPr>
              <a:t>( −1 ) − ( −5 )</a:t>
            </a:r>
            <a:endParaRPr lang="en-US" i="0" dirty="0" smtClean="0">
              <a:solidFill>
                <a:srgbClr val="FF0000"/>
              </a:solidFill>
            </a:endParaRPr>
          </a:p>
          <a:p>
            <a:pPr marL="0" indent="0">
              <a:spcBef>
                <a:spcPct val="6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c.	</a:t>
            </a:r>
            <a:r>
              <a:rPr lang="en-US" i="0" dirty="0" smtClean="0">
                <a:solidFill>
                  <a:srgbClr val="0000FF"/>
                </a:solidFill>
              </a:rPr>
              <a:t>( −1 ) − ( −8 )</a:t>
            </a:r>
            <a:endParaRPr lang="en-US" i="0" dirty="0" smtClean="0">
              <a:solidFill>
                <a:srgbClr val="FF0000"/>
              </a:solidFill>
            </a:endParaRPr>
          </a:p>
          <a:p>
            <a:pPr marL="0" indent="0">
              <a:spcBef>
                <a:spcPct val="6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d.	</a:t>
            </a:r>
            <a:r>
              <a:rPr lang="en-US" i="0" dirty="0" smtClean="0">
                <a:solidFill>
                  <a:srgbClr val="0000FF"/>
                </a:solidFill>
              </a:rPr>
              <a:t>( 10 ) − ( −2 )</a:t>
            </a:r>
            <a:endParaRPr lang="en-US" i="0" dirty="0" smtClean="0">
              <a:solidFill>
                <a:srgbClr val="FF0000"/>
              </a:solidFill>
            </a:endParaRPr>
          </a:p>
          <a:p>
            <a:pPr marL="0" indent="0">
              <a:spcBef>
                <a:spcPct val="6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e.	</a:t>
            </a:r>
            <a:r>
              <a:rPr lang="en-US" i="0" dirty="0" smtClean="0">
                <a:solidFill>
                  <a:srgbClr val="0000FF"/>
                </a:solidFill>
              </a:rPr>
              <a:t>( −10 ) − ( −5 )</a:t>
            </a:r>
            <a:endParaRPr lang="en-US" i="0" dirty="0" smtClean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57500" y="1282700"/>
            <a:ext cx="22765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7F"/>
                </a:solidFill>
              </a:rPr>
              <a:t>= ( −1 ) + ( +4 )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5029200" y="1282700"/>
            <a:ext cx="8082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7F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+3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2857500" y="1993900"/>
            <a:ext cx="22765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7F"/>
                </a:solidFill>
              </a:rPr>
              <a:t>= ( −1 ) + ( +5 )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5029200" y="1993900"/>
            <a:ext cx="8082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7F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+4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2857500" y="2679700"/>
            <a:ext cx="22765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7F"/>
                </a:solidFill>
              </a:rPr>
              <a:t>= ( −1 ) + ( +8 )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5029200" y="2679700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7F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7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2857500" y="3327400"/>
            <a:ext cx="22797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7F"/>
                </a:solidFill>
              </a:rPr>
              <a:t>= ( 10 ) + ( +2 )</a:t>
            </a:r>
            <a:endParaRPr lang="en-US" sz="2800" dirty="0"/>
          </a:p>
        </p:txBody>
      </p:sp>
      <p:sp>
        <p:nvSpPr>
          <p:cNvPr id="11" name="Rectangle 10"/>
          <p:cNvSpPr/>
          <p:nvPr/>
        </p:nvSpPr>
        <p:spPr>
          <a:xfrm>
            <a:off x="5029200" y="3327400"/>
            <a:ext cx="8114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7F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12</a:t>
            </a:r>
            <a:endParaRPr lang="en-US" sz="2800" dirty="0"/>
          </a:p>
        </p:txBody>
      </p:sp>
      <p:sp>
        <p:nvSpPr>
          <p:cNvPr id="12" name="Rectangle 11"/>
          <p:cNvSpPr/>
          <p:nvPr/>
        </p:nvSpPr>
        <p:spPr>
          <a:xfrm>
            <a:off x="2971800" y="4013200"/>
            <a:ext cx="24593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7F"/>
                </a:solidFill>
              </a:rPr>
              <a:t>= ( −10 ) + ( +5 )</a:t>
            </a:r>
            <a:endParaRPr lang="en-US" sz="2800" dirty="0"/>
          </a:p>
        </p:txBody>
      </p:sp>
      <p:sp>
        <p:nvSpPr>
          <p:cNvPr id="13" name="Rectangle 12"/>
          <p:cNvSpPr/>
          <p:nvPr/>
        </p:nvSpPr>
        <p:spPr>
          <a:xfrm>
            <a:off x="5257800" y="4013200"/>
            <a:ext cx="8899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7F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−5</a:t>
            </a:r>
            <a:r>
              <a:rPr lang="en-US" sz="2800" dirty="0" smtClean="0"/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7598" name="Text Box 14"/>
          <p:cNvSpPr txBox="1">
            <a:spLocks noChangeArrowheads="1"/>
          </p:cNvSpPr>
          <p:nvPr/>
        </p:nvSpPr>
        <p:spPr bwMode="auto">
          <a:xfrm>
            <a:off x="2120900" y="4509448"/>
            <a:ext cx="927100" cy="808038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tabLst>
                <a:tab pos="457200" algn="l"/>
              </a:tabLst>
            </a:pPr>
            <a:r>
              <a:rPr lang="en-US" sz="2000">
                <a:solidFill>
                  <a:srgbClr val="008080"/>
                </a:solidFill>
              </a:rPr>
              <a:t>sign</a:t>
            </a:r>
          </a:p>
          <a:p>
            <a:pPr algn="ctr">
              <a:spcBef>
                <a:spcPct val="35000"/>
              </a:spcBef>
              <a:tabLst>
                <a:tab pos="457200" algn="l"/>
              </a:tabLst>
            </a:pPr>
            <a:r>
              <a:rPr lang="en-US" sz="2000">
                <a:solidFill>
                  <a:srgbClr val="008080"/>
                </a:solidFill>
              </a:rPr>
              <a:t>change</a:t>
            </a:r>
          </a:p>
        </p:txBody>
      </p:sp>
      <p:sp>
        <p:nvSpPr>
          <p:cNvPr id="1347591" name="Text Box 7"/>
          <p:cNvSpPr txBox="1">
            <a:spLocks noChangeArrowheads="1"/>
          </p:cNvSpPr>
          <p:nvPr/>
        </p:nvSpPr>
        <p:spPr bwMode="auto">
          <a:xfrm>
            <a:off x="2120900" y="2223448"/>
            <a:ext cx="927100" cy="808038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tabLst>
                <a:tab pos="457200" algn="l"/>
              </a:tabLst>
            </a:pPr>
            <a:r>
              <a:rPr lang="en-US" sz="2000" dirty="0">
                <a:solidFill>
                  <a:srgbClr val="008080"/>
                </a:solidFill>
              </a:rPr>
              <a:t>sign</a:t>
            </a:r>
          </a:p>
          <a:p>
            <a:pPr algn="ctr">
              <a:spcBef>
                <a:spcPct val="35000"/>
              </a:spcBef>
              <a:tabLst>
                <a:tab pos="457200" algn="l"/>
              </a:tabLst>
            </a:pPr>
            <a:r>
              <a:rPr lang="en-US" sz="2000" dirty="0">
                <a:solidFill>
                  <a:srgbClr val="008080"/>
                </a:solidFill>
              </a:rPr>
              <a:t>change</a:t>
            </a:r>
          </a:p>
        </p:txBody>
      </p:sp>
      <p:sp>
        <p:nvSpPr>
          <p:cNvPr id="13475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3: Addition and Subtraction</a:t>
            </a:r>
          </a:p>
        </p:txBody>
      </p:sp>
      <p:sp>
        <p:nvSpPr>
          <p:cNvPr id="134758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57200" algn="l"/>
                <a:tab pos="2743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a.	Subtract 	</a:t>
            </a:r>
            <a:endParaRPr lang="en-US" dirty="0" smtClean="0">
              <a:solidFill>
                <a:schemeClr val="tx1"/>
              </a:solidFill>
            </a:endParaRPr>
          </a:p>
        </p:txBody>
      </p:sp>
      <p:graphicFrame>
        <p:nvGraphicFramePr>
          <p:cNvPr id="1347588" name="Object 4"/>
          <p:cNvGraphicFramePr>
            <a:graphicFrameLocks noChangeAspect="1"/>
          </p:cNvGraphicFramePr>
          <p:nvPr/>
        </p:nvGraphicFramePr>
        <p:xfrm>
          <a:off x="990600" y="1918648"/>
          <a:ext cx="9779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3" imgW="977760" imgH="952200" progId="Equation.DSMT4">
                  <p:embed/>
                </p:oleObj>
              </mc:Choice>
              <mc:Fallback>
                <p:oleObj name="Equation" r:id="rId3" imgW="977760" imgH="952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918648"/>
                        <a:ext cx="9779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7589" name="Object 5"/>
          <p:cNvGraphicFramePr>
            <a:graphicFrameLocks noChangeAspect="1"/>
          </p:cNvGraphicFramePr>
          <p:nvPr/>
        </p:nvGraphicFramePr>
        <p:xfrm>
          <a:off x="3225800" y="1925638"/>
          <a:ext cx="5842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5" imgW="583920" imgH="1282680" progId="Equation.DSMT4">
                  <p:embed/>
                </p:oleObj>
              </mc:Choice>
              <mc:Fallback>
                <p:oleObj name="Equation" r:id="rId5" imgW="583920" imgH="12826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1925638"/>
                        <a:ext cx="584200" cy="128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47590" name="Line 6"/>
          <p:cNvSpPr>
            <a:spLocks noChangeShapeType="1"/>
          </p:cNvSpPr>
          <p:nvPr/>
        </p:nvSpPr>
        <p:spPr bwMode="auto">
          <a:xfrm>
            <a:off x="2209800" y="2637786"/>
            <a:ext cx="762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47593" name="Rectangle 9"/>
          <p:cNvSpPr>
            <a:spLocks/>
          </p:cNvSpPr>
          <p:nvPr/>
        </p:nvSpPr>
        <p:spPr bwMode="auto">
          <a:xfrm>
            <a:off x="457200" y="3518848"/>
            <a:ext cx="822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57200" algn="l"/>
                <a:tab pos="2743200" algn="l"/>
              </a:tabLst>
            </a:pPr>
            <a:r>
              <a:rPr lang="en-US" sz="2800" b="1" dirty="0"/>
              <a:t>b.	Subtract 	</a:t>
            </a:r>
            <a:endParaRPr lang="en-US" sz="2800" i="1" dirty="0"/>
          </a:p>
        </p:txBody>
      </p:sp>
      <p:graphicFrame>
        <p:nvGraphicFramePr>
          <p:cNvPr id="1347594" name="Object 10"/>
          <p:cNvGraphicFramePr>
            <a:graphicFrameLocks noChangeAspect="1"/>
          </p:cNvGraphicFramePr>
          <p:nvPr/>
        </p:nvGraphicFramePr>
        <p:xfrm>
          <a:off x="990600" y="4204648"/>
          <a:ext cx="9779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7" imgW="977760" imgH="952200" progId="Equation.DSMT4">
                  <p:embed/>
                </p:oleObj>
              </mc:Choice>
              <mc:Fallback>
                <p:oleObj name="Equation" r:id="rId7" imgW="977760" imgH="952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204648"/>
                        <a:ext cx="9779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7595" name="Object 11"/>
          <p:cNvGraphicFramePr>
            <a:graphicFrameLocks noChangeAspect="1"/>
          </p:cNvGraphicFramePr>
          <p:nvPr/>
        </p:nvGraphicFramePr>
        <p:xfrm>
          <a:off x="3219450" y="4211638"/>
          <a:ext cx="5969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9" imgW="596880" imgH="1282680" progId="Equation.DSMT4">
                  <p:embed/>
                </p:oleObj>
              </mc:Choice>
              <mc:Fallback>
                <p:oleObj name="Equation" r:id="rId9" imgW="596880" imgH="12826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9450" y="4211638"/>
                        <a:ext cx="596900" cy="128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47597" name="Line 13"/>
          <p:cNvSpPr>
            <a:spLocks noChangeShapeType="1"/>
          </p:cNvSpPr>
          <p:nvPr/>
        </p:nvSpPr>
        <p:spPr bwMode="auto">
          <a:xfrm>
            <a:off x="2209800" y="4923786"/>
            <a:ext cx="762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175000" y="1295400"/>
            <a:ext cx="7873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Add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3175000" y="3543300"/>
            <a:ext cx="7873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Add</a:t>
            </a:r>
            <a:endParaRPr lang="en-US" sz="2800" dirty="0"/>
          </a:p>
        </p:txBody>
      </p:sp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3416300" y="29083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11" imgW="380880" imgH="291960" progId="Equation.DSMT4">
                  <p:embed/>
                </p:oleObj>
              </mc:Choice>
              <mc:Fallback>
                <p:oleObj name="Equation" r:id="rId11" imgW="380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300" y="290830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3225800" y="5207000"/>
          <a:ext cx="59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13" imgW="596880" imgH="291960" progId="Equation.DSMT4">
                  <p:embed/>
                </p:oleObj>
              </mc:Choice>
              <mc:Fallback>
                <p:oleObj name="Equation" r:id="rId13" imgW="5968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5207000"/>
                        <a:ext cx="596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7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7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7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7598" grpId="0"/>
      <p:bldP spid="1347591" grpId="0"/>
      <p:bldP spid="1347590" grpId="0" animBg="1"/>
      <p:bldP spid="1347593" grpId="0"/>
      <p:bldP spid="1347597" grpId="0" animBg="1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8622" name="Text Box 14"/>
          <p:cNvSpPr txBox="1">
            <a:spLocks noChangeArrowheads="1"/>
          </p:cNvSpPr>
          <p:nvPr/>
        </p:nvSpPr>
        <p:spPr bwMode="auto">
          <a:xfrm>
            <a:off x="2120900" y="4468504"/>
            <a:ext cx="927100" cy="808038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tabLst>
                <a:tab pos="457200" algn="l"/>
              </a:tabLst>
            </a:pPr>
            <a:r>
              <a:rPr lang="en-US" sz="2000">
                <a:solidFill>
                  <a:srgbClr val="008080"/>
                </a:solidFill>
              </a:rPr>
              <a:t>sign</a:t>
            </a:r>
          </a:p>
          <a:p>
            <a:pPr algn="ctr">
              <a:spcBef>
                <a:spcPct val="35000"/>
              </a:spcBef>
              <a:tabLst>
                <a:tab pos="457200" algn="l"/>
              </a:tabLst>
            </a:pPr>
            <a:r>
              <a:rPr lang="en-US" sz="2000">
                <a:solidFill>
                  <a:srgbClr val="008080"/>
                </a:solidFill>
              </a:rPr>
              <a:t>change</a:t>
            </a:r>
          </a:p>
        </p:txBody>
      </p:sp>
      <p:sp>
        <p:nvSpPr>
          <p:cNvPr id="1348616" name="Text Box 8"/>
          <p:cNvSpPr txBox="1">
            <a:spLocks noChangeArrowheads="1"/>
          </p:cNvSpPr>
          <p:nvPr/>
        </p:nvSpPr>
        <p:spPr bwMode="auto">
          <a:xfrm>
            <a:off x="2120900" y="2182504"/>
            <a:ext cx="927100" cy="808038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tabLst>
                <a:tab pos="457200" algn="l"/>
              </a:tabLst>
            </a:pPr>
            <a:r>
              <a:rPr lang="en-US" sz="2000">
                <a:solidFill>
                  <a:srgbClr val="008080"/>
                </a:solidFill>
              </a:rPr>
              <a:t>sign</a:t>
            </a:r>
          </a:p>
          <a:p>
            <a:pPr algn="ctr">
              <a:spcBef>
                <a:spcPct val="35000"/>
              </a:spcBef>
              <a:tabLst>
                <a:tab pos="457200" algn="l"/>
              </a:tabLst>
            </a:pPr>
            <a:r>
              <a:rPr lang="en-US" sz="2000">
                <a:solidFill>
                  <a:srgbClr val="008080"/>
                </a:solidFill>
              </a:rPr>
              <a:t>change</a:t>
            </a:r>
          </a:p>
        </p:txBody>
      </p:sp>
      <p:sp>
        <p:nvSpPr>
          <p:cNvPr id="13486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3: Addition and Subtraction (cont.)</a:t>
            </a:r>
          </a:p>
        </p:txBody>
      </p:sp>
      <p:sp>
        <p:nvSpPr>
          <p:cNvPr id="13486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57200" algn="l"/>
                <a:tab pos="2743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c.	Subtract 	</a:t>
            </a:r>
            <a:endParaRPr lang="en-US" dirty="0" smtClean="0">
              <a:solidFill>
                <a:schemeClr val="tx1"/>
              </a:solidFill>
            </a:endParaRPr>
          </a:p>
        </p:txBody>
      </p:sp>
      <p:graphicFrame>
        <p:nvGraphicFramePr>
          <p:cNvPr id="1348612" name="Object 4"/>
          <p:cNvGraphicFramePr>
            <a:graphicFrameLocks noChangeAspect="1"/>
          </p:cNvGraphicFramePr>
          <p:nvPr/>
        </p:nvGraphicFramePr>
        <p:xfrm>
          <a:off x="984250" y="1877704"/>
          <a:ext cx="9906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3" imgW="990360" imgH="952200" progId="Equation.DSMT4">
                  <p:embed/>
                </p:oleObj>
              </mc:Choice>
              <mc:Fallback>
                <p:oleObj name="Equation" r:id="rId3" imgW="990360" imgH="952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50" y="1877704"/>
                        <a:ext cx="9906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86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5027537"/>
              </p:ext>
            </p:extLst>
          </p:nvPr>
        </p:nvGraphicFramePr>
        <p:xfrm>
          <a:off x="3225800" y="1852613"/>
          <a:ext cx="584200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5" imgW="583920" imgH="1346040" progId="Equation.DSMT4">
                  <p:embed/>
                </p:oleObj>
              </mc:Choice>
              <mc:Fallback>
                <p:oleObj name="Equation" r:id="rId5" imgW="583920" imgH="13460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1852613"/>
                        <a:ext cx="584200" cy="1346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48615" name="Line 7"/>
          <p:cNvSpPr>
            <a:spLocks noChangeShapeType="1"/>
          </p:cNvSpPr>
          <p:nvPr/>
        </p:nvSpPr>
        <p:spPr bwMode="auto">
          <a:xfrm>
            <a:off x="2209800" y="2596842"/>
            <a:ext cx="762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48617" name="Rectangle 9"/>
          <p:cNvSpPr>
            <a:spLocks/>
          </p:cNvSpPr>
          <p:nvPr/>
        </p:nvSpPr>
        <p:spPr bwMode="auto">
          <a:xfrm>
            <a:off x="457200" y="3477904"/>
            <a:ext cx="822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57200" algn="l"/>
                <a:tab pos="2743200" algn="l"/>
              </a:tabLst>
            </a:pPr>
            <a:r>
              <a:rPr lang="en-US" sz="2800" b="1" dirty="0"/>
              <a:t>d.	Subtract 	</a:t>
            </a:r>
            <a:endParaRPr lang="en-US" sz="2800" i="1" dirty="0"/>
          </a:p>
        </p:txBody>
      </p:sp>
      <p:graphicFrame>
        <p:nvGraphicFramePr>
          <p:cNvPr id="1348618" name="Object 10"/>
          <p:cNvGraphicFramePr>
            <a:graphicFrameLocks noChangeAspect="1"/>
          </p:cNvGraphicFramePr>
          <p:nvPr/>
        </p:nvGraphicFramePr>
        <p:xfrm>
          <a:off x="984250" y="4163704"/>
          <a:ext cx="9906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7" imgW="990360" imgH="952200" progId="Equation.DSMT4">
                  <p:embed/>
                </p:oleObj>
              </mc:Choice>
              <mc:Fallback>
                <p:oleObj name="Equation" r:id="rId7" imgW="990360" imgH="952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50" y="4163704"/>
                        <a:ext cx="9906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8619" name="Object 11"/>
          <p:cNvGraphicFramePr>
            <a:graphicFrameLocks noChangeAspect="1"/>
          </p:cNvGraphicFramePr>
          <p:nvPr/>
        </p:nvGraphicFramePr>
        <p:xfrm>
          <a:off x="3219450" y="4170363"/>
          <a:ext cx="5969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9" imgW="596880" imgH="1282680" progId="Equation.DSMT4">
                  <p:embed/>
                </p:oleObj>
              </mc:Choice>
              <mc:Fallback>
                <p:oleObj name="Equation" r:id="rId9" imgW="596880" imgH="12826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9450" y="4170363"/>
                        <a:ext cx="596900" cy="128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48621" name="Line 13"/>
          <p:cNvSpPr>
            <a:spLocks noChangeShapeType="1"/>
          </p:cNvSpPr>
          <p:nvPr/>
        </p:nvSpPr>
        <p:spPr bwMode="auto">
          <a:xfrm>
            <a:off x="2209800" y="4882842"/>
            <a:ext cx="762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200400" y="1295400"/>
            <a:ext cx="8691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457200" algn="l"/>
                <a:tab pos="2743200" algn="l"/>
              </a:tabLst>
            </a:pPr>
            <a:r>
              <a:rPr lang="en-US" sz="2800" b="1" dirty="0" smtClean="0"/>
              <a:t>Add</a:t>
            </a:r>
            <a:r>
              <a:rPr lang="en-US" sz="2800" dirty="0" smtClean="0"/>
              <a:t>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200400" y="3511034"/>
            <a:ext cx="7873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Add</a:t>
            </a:r>
            <a:endParaRPr lang="en-US" sz="2800" dirty="0"/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3225800" y="2895600"/>
          <a:ext cx="584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11" imgW="583920" imgH="279360" progId="Equation.DSMT4">
                  <p:embed/>
                </p:oleObj>
              </mc:Choice>
              <mc:Fallback>
                <p:oleObj name="Equation" r:id="rId11" imgW="58392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2895600"/>
                        <a:ext cx="584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238500" y="5168900"/>
          <a:ext cx="584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13" imgW="583920" imgH="291960" progId="Equation.DSMT4">
                  <p:embed/>
                </p:oleObj>
              </mc:Choice>
              <mc:Fallback>
                <p:oleObj name="Equation" r:id="rId13" imgW="5839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5168900"/>
                        <a:ext cx="584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8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8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8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8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8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8622" grpId="0"/>
      <p:bldP spid="1348616" grpId="0"/>
      <p:bldP spid="1348615" grpId="0" animBg="1"/>
      <p:bldP spid="1348617" grpId="0"/>
      <p:bldP spid="1348621" grpId="0" animBg="1"/>
      <p:bldP spid="13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389</Words>
  <Application>Microsoft Office PowerPoint</Application>
  <PresentationFormat>On-screen Show (4:3)</PresentationFormat>
  <Paragraphs>104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Calibri</vt:lpstr>
      <vt:lpstr>Courier New</vt:lpstr>
      <vt:lpstr>Arial</vt:lpstr>
      <vt:lpstr>Symbol</vt:lpstr>
      <vt:lpstr>Office Theme</vt:lpstr>
      <vt:lpstr>Equation</vt:lpstr>
      <vt:lpstr>Section 1.3</vt:lpstr>
      <vt:lpstr>Objectives</vt:lpstr>
      <vt:lpstr>Subtraction with Integers</vt:lpstr>
      <vt:lpstr>Example 1: Additive Inverse</vt:lpstr>
      <vt:lpstr>Example 1: Additive Inverse (cont.)</vt:lpstr>
      <vt:lpstr>Subtraction (Change in Value)</vt:lpstr>
      <vt:lpstr>Example 2: Subtracting Integers</vt:lpstr>
      <vt:lpstr>Example 3: Addition and Subtraction</vt:lpstr>
      <vt:lpstr>Example 3: Addition and Subtraction (cont.)</vt:lpstr>
      <vt:lpstr>Example 4: Change in Value</vt:lpstr>
      <vt:lpstr>Example 4: Change in Value (cont.)</vt:lpstr>
      <vt:lpstr>Example 5: Net Change</vt:lpstr>
      <vt:lpstr>Example 6: Evaluating Possible Solutions</vt:lpstr>
      <vt:lpstr>Example 6: Evaluating Possible Solutions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34</cp:revision>
  <dcterms:created xsi:type="dcterms:W3CDTF">2013-04-26T14:43:13Z</dcterms:created>
  <dcterms:modified xsi:type="dcterms:W3CDTF">2017-08-02T11:03:42Z</dcterms:modified>
</cp:coreProperties>
</file>