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82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06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4ED68-FB53-49C0-978C-A6AF35644E1A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61129-2E73-4244-9CE9-CD49456CB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28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1" y="6029382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5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and Division with Real Numbers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3619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1.	</a:t>
            </a:r>
            <a:r>
              <a:rPr lang="en-US" i="0" dirty="0" smtClean="0">
                <a:solidFill>
                  <a:srgbClr val="FF0000"/>
                </a:solidFill>
              </a:rPr>
              <a:t>−15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b="1" i="0" dirty="0" smtClean="0">
                <a:solidFill>
                  <a:schemeClr val="tx1"/>
                </a:solidFill>
              </a:rPr>
              <a:t>2.	</a:t>
            </a:r>
            <a:r>
              <a:rPr lang="en-US" i="0" dirty="0" smtClean="0">
                <a:solidFill>
                  <a:srgbClr val="FF0000"/>
                </a:solidFill>
              </a:rPr>
              <a:t>24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3.	</a:t>
            </a:r>
            <a:r>
              <a:rPr lang="en-US" i="0" dirty="0" smtClean="0">
                <a:solidFill>
                  <a:srgbClr val="FF0000"/>
                </a:solidFill>
              </a:rPr>
              <a:t>−32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b="1" i="0" dirty="0" smtClean="0">
                <a:solidFill>
                  <a:schemeClr val="tx1"/>
                </a:solidFill>
              </a:rPr>
              <a:t>4.	</a:t>
            </a:r>
            <a:r>
              <a:rPr lang="en-US" i="0" dirty="0" smtClean="0">
                <a:solidFill>
                  <a:srgbClr val="FF0000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5.	</a:t>
            </a:r>
            <a:r>
              <a:rPr lang="en-US" i="0" dirty="0" smtClean="0">
                <a:solidFill>
                  <a:srgbClr val="FF0000"/>
                </a:solidFill>
              </a:rPr>
              <a:t>−18</a:t>
            </a:r>
            <a:r>
              <a:rPr lang="en-US" i="0" dirty="0" smtClean="0">
                <a:solidFill>
                  <a:schemeClr val="tx1"/>
                </a:solidFill>
              </a:rPr>
              <a:t> 	</a:t>
            </a:r>
            <a:r>
              <a:rPr lang="en-US" b="1" i="0" dirty="0" smtClean="0">
                <a:solidFill>
                  <a:schemeClr val="tx1"/>
                </a:solidFill>
              </a:rPr>
              <a:t>6.	</a:t>
            </a:r>
            <a:r>
              <a:rPr lang="en-US" i="0" dirty="0" smtClean="0">
                <a:solidFill>
                  <a:srgbClr val="FF0000"/>
                </a:solidFill>
              </a:rPr>
              <a:t>−300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7.	</a:t>
            </a:r>
            <a:r>
              <a:rPr lang="en-US" i="0" dirty="0" smtClean="0">
                <a:solidFill>
                  <a:srgbClr val="FF0000"/>
                </a:solidFill>
              </a:rPr>
              <a:t>−18.5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b="1" i="0" dirty="0" smtClean="0">
                <a:solidFill>
                  <a:schemeClr val="tx1"/>
                </a:solidFill>
              </a:rPr>
              <a:t>8.	</a:t>
            </a:r>
            <a:r>
              <a:rPr lang="en-US" i="0" dirty="0" smtClean="0">
                <a:solidFill>
                  <a:srgbClr val="FF0000"/>
                </a:solidFill>
              </a:rPr>
              <a:t>18.45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9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362948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Division with Real Numbers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For real numbers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(where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≠ 0),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For real numbers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(where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≠ 0)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362949" name="Object 5"/>
          <p:cNvGraphicFramePr>
            <a:graphicFrameLocks noChangeAspect="1"/>
          </p:cNvGraphicFramePr>
          <p:nvPr/>
        </p:nvGraphicFramePr>
        <p:xfrm>
          <a:off x="1981200" y="2362200"/>
          <a:ext cx="373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3733560" imgH="838080" progId="Equation.DSMT4">
                  <p:embed/>
                </p:oleObj>
              </mc:Choice>
              <mc:Fallback>
                <p:oleObj name="Equation" r:id="rId3" imgW="37335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62200"/>
                        <a:ext cx="373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2950" name="Object 6"/>
          <p:cNvGraphicFramePr>
            <a:graphicFrameLocks noChangeAspect="1"/>
          </p:cNvGraphicFramePr>
          <p:nvPr/>
        </p:nvGraphicFramePr>
        <p:xfrm>
          <a:off x="2133600" y="3810000"/>
          <a:ext cx="378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3784320" imgH="838080" progId="Equation.DSMT4">
                  <p:embed/>
                </p:oleObj>
              </mc:Choice>
              <mc:Fallback>
                <p:oleObj name="Equation" r:id="rId5" imgW="37843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10000"/>
                        <a:ext cx="378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9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3639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Division by 0 is Undefined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b="1" i="0" dirty="0" smtClean="0">
              <a:solidFill>
                <a:srgbClr val="000000"/>
              </a:solidFill>
            </a:endParaRPr>
          </a:p>
          <a:p>
            <a:pPr marL="457200" indent="-457200">
              <a:lnSpc>
                <a:spcPct val="11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Suppose that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≠ 0 and             Then, since division is related to multiplication, we must have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= 0 ·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. But this is not possible because 0 ·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= 0 for any value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and we stated that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≠ 0.</a:t>
            </a:r>
          </a:p>
        </p:txBody>
      </p:sp>
      <p:graphicFrame>
        <p:nvGraphicFramePr>
          <p:cNvPr id="1363974" name="Object 6"/>
          <p:cNvGraphicFramePr>
            <a:graphicFrameLocks noChangeAspect="1"/>
          </p:cNvGraphicFramePr>
          <p:nvPr/>
        </p:nvGraphicFramePr>
        <p:xfrm>
          <a:off x="4407848" y="1629228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863280" imgH="838080" progId="Equation.DSMT4">
                  <p:embed/>
                </p:oleObj>
              </mc:Choice>
              <mc:Fallback>
                <p:oleObj name="Equation" r:id="rId3" imgW="8632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7848" y="1629228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9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3639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Division by 0 is Undefined</a:t>
            </a:r>
            <a:r>
              <a:rPr lang="en-US" b="1" dirty="0" smtClean="0">
                <a:solidFill>
                  <a:srgbClr val="000000"/>
                </a:solidFill>
              </a:rPr>
              <a:t> (cont.)</a:t>
            </a:r>
            <a:endParaRPr lang="en-US" b="1" i="0" dirty="0" smtClean="0">
              <a:solidFill>
                <a:srgbClr val="000000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Suppose that             Then, 0 = 0 ·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which is true for 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all values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. But we must have a unique answer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. </a:t>
            </a:r>
          </a:p>
          <a:p>
            <a:pPr marL="457200" indent="-457200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Therefore, in any case, we conclude that </a:t>
            </a:r>
            <a:r>
              <a:rPr lang="en-US" b="1" i="0" dirty="0" smtClean="0">
                <a:solidFill>
                  <a:srgbClr val="BF0000"/>
                </a:solidFill>
              </a:rPr>
              <a:t>division by 0 is undefined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363975" name="Object 7"/>
          <p:cNvGraphicFramePr>
            <a:graphicFrameLocks noChangeAspect="1"/>
          </p:cNvGraphicFramePr>
          <p:nvPr/>
        </p:nvGraphicFramePr>
        <p:xfrm>
          <a:off x="2977737" y="1752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quation" r:id="rId3" imgW="863280" imgH="838080" progId="Equation.DSMT4">
                  <p:embed/>
                </p:oleObj>
              </mc:Choice>
              <mc:Fallback>
                <p:oleObj name="Equation" r:id="rId3" imgW="8632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737" y="175260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9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Division with Integers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36896" y="12954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838080" imgH="838080" progId="Equation.DSMT4">
                  <p:embed/>
                </p:oleObj>
              </mc:Choice>
              <mc:Fallback>
                <p:oleObj name="Equation" r:id="rId3" imgW="838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" y="12954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496704" y="1564944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2222280" imgH="304560" progId="Equation.DSMT4">
                  <p:embed/>
                </p:oleObj>
              </mc:Choice>
              <mc:Fallback>
                <p:oleObj name="Equation" r:id="rId5" imgW="22222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704" y="1564944"/>
                        <a:ext cx="222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33800" y="156494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888840" imgH="291960" progId="Equation.DSMT4">
                  <p:embed/>
                </p:oleObj>
              </mc:Choice>
              <mc:Fallback>
                <p:oleObj name="Equation" r:id="rId7" imgW="888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56494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28936" y="2411104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1041120" imgH="838080" progId="Equation.DSMT4">
                  <p:embed/>
                </p:oleObj>
              </mc:Choice>
              <mc:Fallback>
                <p:oleObj name="Equation" r:id="rId9" imgW="1041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36" y="2411104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03696" y="2680648"/>
          <a:ext cx="2730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1" imgW="2730240" imgH="304560" progId="Equation.DSMT4">
                  <p:embed/>
                </p:oleObj>
              </mc:Choice>
              <mc:Fallback>
                <p:oleObj name="Equation" r:id="rId11" imgW="27302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2680648"/>
                        <a:ext cx="2730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482152" y="2612408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3" imgW="1231560" imgH="469800" progId="Equation.DSMT4">
                  <p:embed/>
                </p:oleObj>
              </mc:Choice>
              <mc:Fallback>
                <p:oleObj name="Equation" r:id="rId13" imgW="12315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2612408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44856" y="3540456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5" imgW="838080" imgH="838080" progId="Equation.DSMT4">
                  <p:embed/>
                </p:oleObj>
              </mc:Choice>
              <mc:Fallback>
                <p:oleObj name="Equation" r:id="rId15" imgW="838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56" y="3540456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510352" y="3810000"/>
          <a:ext cx="243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7" imgW="2438280" imgH="304560" progId="Equation.DSMT4">
                  <p:embed/>
                </p:oleObj>
              </mc:Choice>
              <mc:Fallback>
                <p:oleObj name="Equation" r:id="rId17" imgW="243828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3810000"/>
                        <a:ext cx="2438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976048" y="3733800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9" imgW="1434960" imgH="469800" progId="Equation.DSMT4">
                  <p:embed/>
                </p:oleObj>
              </mc:Choice>
              <mc:Fallback>
                <p:oleObj name="Equation" r:id="rId19" imgW="14349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3733800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644856" y="4661848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21" imgW="1054080" imgH="838080" progId="Equation.DSMT4">
                  <p:embed/>
                </p:oleObj>
              </mc:Choice>
              <mc:Fallback>
                <p:oleObj name="Equation" r:id="rId21" imgW="1054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56" y="4661848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1738952" y="4939352"/>
          <a:ext cx="252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23" imgW="2527200" imgH="304560" progId="Equation.DSMT4">
                  <p:embed/>
                </p:oleObj>
              </mc:Choice>
              <mc:Fallback>
                <p:oleObj name="Equation" r:id="rId23" imgW="25272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952" y="4939352"/>
                        <a:ext cx="252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4280848" y="4863152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25" imgW="1231560" imgH="469800" progId="Equation.DSMT4">
                  <p:embed/>
                </p:oleObj>
              </mc:Choice>
              <mc:Fallback>
                <p:oleObj name="Equation" r:id="rId25" imgW="123156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4863152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0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366020" name="Rectangle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457200" indent="-45720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Rules for Division with Real Numbers</a:t>
            </a:r>
            <a:endParaRPr lang="en-US" dirty="0" smtClean="0">
              <a:solidFill>
                <a:srgbClr val="000000"/>
              </a:solidFill>
            </a:endParaRP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are positive real numbers,</a:t>
            </a: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The quotient of two positive numbers is positive:</a:t>
            </a:r>
          </a:p>
          <a:p>
            <a:pPr marL="457200" indent="-4572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b="1" dirty="0" smtClean="0">
                <a:solidFill>
                  <a:srgbClr val="000000"/>
                </a:solidFill>
              </a:rPr>
              <a:t>	</a:t>
            </a:r>
            <a:r>
              <a:rPr lang="en-US" i="0" dirty="0" smtClean="0">
                <a:solidFill>
                  <a:srgbClr val="000000"/>
                </a:solidFill>
              </a:rPr>
              <a:t>The quotient of two negative numbers is positive: </a:t>
            </a:r>
          </a:p>
          <a:p>
            <a:pPr marL="457200" indent="-4572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rgbClr val="000000"/>
              </a:solidFill>
            </a:endParaRPr>
          </a:p>
          <a:p>
            <a:pPr marL="457200" indent="-4572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	The quotient of a positive number and a negative  </a:t>
            </a:r>
          </a:p>
          <a:p>
            <a:pPr marL="457200" indent="-4572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number is negative: </a:t>
            </a:r>
          </a:p>
        </p:txBody>
      </p:sp>
      <p:graphicFrame>
        <p:nvGraphicFramePr>
          <p:cNvPr id="1366021" name="Object 5"/>
          <p:cNvGraphicFramePr>
            <a:graphicFrameLocks noChangeAspect="1"/>
          </p:cNvGraphicFramePr>
          <p:nvPr/>
        </p:nvGraphicFramePr>
        <p:xfrm>
          <a:off x="1066800" y="250664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1218960" imgH="838080" progId="Equation.DSMT4">
                  <p:embed/>
                </p:oleObj>
              </mc:Choice>
              <mc:Fallback>
                <p:oleObj name="Equation" r:id="rId3" imgW="1218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0664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6022" name="Object 6"/>
          <p:cNvGraphicFramePr>
            <a:graphicFrameLocks noChangeAspect="1"/>
          </p:cNvGraphicFramePr>
          <p:nvPr/>
        </p:nvGraphicFramePr>
        <p:xfrm>
          <a:off x="1003300" y="3658217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1434960" imgH="838080" progId="Equation.DSMT4">
                  <p:embed/>
                </p:oleObj>
              </mc:Choice>
              <mc:Fallback>
                <p:oleObj name="Equation" r:id="rId5" imgW="14349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658217"/>
                        <a:ext cx="1435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6023" name="Object 7"/>
          <p:cNvGraphicFramePr>
            <a:graphicFrameLocks noChangeAspect="1"/>
          </p:cNvGraphicFramePr>
          <p:nvPr/>
        </p:nvGraphicFramePr>
        <p:xfrm>
          <a:off x="3962400" y="4912056"/>
          <a:ext cx="353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3530520" imgH="838080" progId="Equation.DSMT4">
                  <p:embed/>
                </p:oleObj>
              </mc:Choice>
              <mc:Fallback>
                <p:oleObj name="Equation" r:id="rId7" imgW="353052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912056"/>
                        <a:ext cx="353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0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3680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The following common rules about multiplication and division with two non-zero real numbers are helpful in remembering the signs of answers.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If the numbers have the same sign, both the 	product and quotient will be positive.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If the numbers have different signs, both the 	product and quotient will be negative.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0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369092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57200" indent="-457200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Find the quotients.</a:t>
            </a:r>
          </a:p>
        </p:txBody>
      </p:sp>
      <p:graphicFrame>
        <p:nvGraphicFramePr>
          <p:cNvPr id="1369093" name="Object 5"/>
          <p:cNvGraphicFramePr>
            <a:graphicFrameLocks noChangeAspect="1"/>
          </p:cNvGraphicFramePr>
          <p:nvPr/>
        </p:nvGraphicFramePr>
        <p:xfrm>
          <a:off x="609600" y="1905000"/>
          <a:ext cx="73787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7378560" imgH="2145960" progId="Equation.DSMT4">
                  <p:embed/>
                </p:oleObj>
              </mc:Choice>
              <mc:Fallback>
                <p:oleObj name="Equation" r:id="rId3" imgW="7378560" imgH="2145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73787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1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3701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smtClean="0">
                <a:solidFill>
                  <a:schemeClr val="tx1"/>
                </a:solidFill>
              </a:rPr>
              <a:t>1.	</a:t>
            </a:r>
            <a:r>
              <a:rPr lang="en-US" i="0" smtClean="0">
                <a:solidFill>
                  <a:srgbClr val="FF0000"/>
                </a:solidFill>
              </a:rPr>
              <a:t>−3</a:t>
            </a:r>
            <a:r>
              <a:rPr lang="en-US" i="0" smtClean="0">
                <a:solidFill>
                  <a:schemeClr val="tx1"/>
                </a:solidFill>
              </a:rPr>
              <a:t>	</a:t>
            </a:r>
            <a:r>
              <a:rPr lang="en-US" b="1" i="0" smtClean="0">
                <a:solidFill>
                  <a:schemeClr val="tx1"/>
                </a:solidFill>
              </a:rPr>
              <a:t>2.	</a:t>
            </a:r>
            <a:r>
              <a:rPr lang="en-US" i="0" smtClean="0">
                <a:solidFill>
                  <a:srgbClr val="FF0000"/>
                </a:solidFill>
              </a:rPr>
              <a:t>−4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smtClean="0">
                <a:solidFill>
                  <a:schemeClr val="tx1"/>
                </a:solidFill>
              </a:rPr>
              <a:t>3.	</a:t>
            </a:r>
            <a:r>
              <a:rPr lang="en-US" i="0" smtClean="0">
                <a:solidFill>
                  <a:srgbClr val="FF0000"/>
                </a:solidFill>
              </a:rPr>
              <a:t>2</a:t>
            </a:r>
            <a:r>
              <a:rPr lang="en-US" i="0" smtClean="0">
                <a:solidFill>
                  <a:schemeClr val="tx1"/>
                </a:solidFill>
              </a:rPr>
              <a:t>	</a:t>
            </a:r>
            <a:r>
              <a:rPr lang="en-US" b="1" i="0" smtClean="0">
                <a:solidFill>
                  <a:schemeClr val="tx1"/>
                </a:solidFill>
              </a:rPr>
              <a:t>4.	</a:t>
            </a:r>
            <a:r>
              <a:rPr lang="en-US" i="0" smtClean="0">
                <a:solidFill>
                  <a:srgbClr val="FF0000"/>
                </a:solidFill>
              </a:rPr>
              <a:t>undefined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smtClean="0">
                <a:solidFill>
                  <a:schemeClr val="tx1"/>
                </a:solidFill>
              </a:rPr>
              <a:t>5.	</a:t>
            </a:r>
            <a:r>
              <a:rPr lang="en-US" i="0" smtClean="0">
                <a:solidFill>
                  <a:srgbClr val="FF0000"/>
                </a:solidFill>
              </a:rPr>
              <a:t>0</a:t>
            </a:r>
            <a:r>
              <a:rPr lang="en-US" i="0" smtClean="0">
                <a:solidFill>
                  <a:schemeClr val="tx1"/>
                </a:solidFill>
              </a:rPr>
              <a:t>	</a:t>
            </a:r>
            <a:r>
              <a:rPr lang="en-US" b="1" i="0" smtClean="0">
                <a:solidFill>
                  <a:schemeClr val="tx1"/>
                </a:solidFill>
              </a:rPr>
              <a:t>6.	</a:t>
            </a:r>
            <a:r>
              <a:rPr lang="en-US" i="0" smtClean="0">
                <a:solidFill>
                  <a:srgbClr val="FF0000"/>
                </a:solidFill>
              </a:rPr>
              <a:t>−2.5</a:t>
            </a:r>
            <a:r>
              <a:rPr lang="en-US" i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smtClean="0">
                <a:solidFill>
                  <a:schemeClr val="tx1"/>
                </a:solidFill>
              </a:rPr>
              <a:t>7.	</a:t>
            </a:r>
            <a:r>
              <a:rPr lang="en-US" i="0" smtClean="0">
                <a:solidFill>
                  <a:srgbClr val="FF0000"/>
                </a:solidFill>
              </a:rPr>
              <a:t>1.08</a:t>
            </a:r>
            <a:r>
              <a:rPr lang="en-US" i="0" smtClean="0">
                <a:solidFill>
                  <a:schemeClr val="tx1"/>
                </a:solidFill>
              </a:rPr>
              <a:t>	</a:t>
            </a:r>
            <a:r>
              <a:rPr lang="en-US" b="1" i="0" smtClean="0">
                <a:solidFill>
                  <a:schemeClr val="tx1"/>
                </a:solidFill>
              </a:rPr>
              <a:t>8.</a:t>
            </a:r>
            <a:r>
              <a:rPr lang="en-US" i="0" smtClean="0">
                <a:solidFill>
                  <a:schemeClr val="tx1"/>
                </a:solidFill>
              </a:rPr>
              <a:t>	</a:t>
            </a:r>
            <a:r>
              <a:rPr lang="en-US" i="0" smtClean="0">
                <a:solidFill>
                  <a:srgbClr val="FF0000"/>
                </a:solidFill>
              </a:rPr>
              <a:t>2</a:t>
            </a:r>
            <a:r>
              <a:rPr lang="en-US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1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371140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Average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The</a:t>
            </a:r>
            <a:r>
              <a:rPr lang="en-US" i="0" dirty="0" smtClean="0">
                <a:solidFill>
                  <a:srgbClr val="BF0000"/>
                </a:solidFill>
              </a:rPr>
              <a:t> </a:t>
            </a:r>
            <a:r>
              <a:rPr lang="en-US" b="1" i="0" dirty="0" smtClean="0">
                <a:solidFill>
                  <a:srgbClr val="BF0000"/>
                </a:solidFill>
              </a:rPr>
              <a:t>average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(or </a:t>
            </a:r>
            <a:r>
              <a:rPr lang="en-US" b="1" i="0" dirty="0" smtClean="0">
                <a:solidFill>
                  <a:srgbClr val="BF0000"/>
                </a:solidFill>
              </a:rPr>
              <a:t>mean</a:t>
            </a:r>
            <a:r>
              <a:rPr lang="en-US" i="0" dirty="0" smtClean="0">
                <a:solidFill>
                  <a:srgbClr val="000000"/>
                </a:solidFill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noFill/>
        </p:spPr>
        <p:txBody>
          <a:bodyPr>
            <a:spAutoFit/>
          </a:bodyPr>
          <a:lstStyle/>
          <a:p>
            <a:pPr marL="339725" indent="-339725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Multiply integers.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Divide integers.</a:t>
            </a:r>
            <a:r>
              <a:rPr lang="en-US" i="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Average</a:t>
            </a:r>
          </a:p>
        </p:txBody>
      </p:sp>
      <p:sp>
        <p:nvSpPr>
          <p:cNvPr id="13721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At noon on five consecutive days in Aspen, Colorado the temperatures were </a:t>
            </a:r>
            <a:r>
              <a:rPr lang="en-US" i="0" dirty="0" smtClean="0">
                <a:solidFill>
                  <a:srgbClr val="0000FF"/>
                </a:solidFill>
              </a:rPr>
              <a:t>−5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0" dirty="0" smtClean="0">
                <a:solidFill>
                  <a:srgbClr val="0000FF"/>
                </a:solidFill>
              </a:rPr>
              <a:t>7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0" dirty="0" smtClean="0">
                <a:solidFill>
                  <a:srgbClr val="0000FF"/>
                </a:solidFill>
              </a:rPr>
              <a:t>6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0" dirty="0" smtClean="0">
                <a:solidFill>
                  <a:srgbClr val="0000FF"/>
                </a:solidFill>
              </a:rPr>
              <a:t>−7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chemeClr val="tx1"/>
                </a:solidFill>
              </a:rPr>
              <a:t>, and </a:t>
            </a:r>
            <a:r>
              <a:rPr lang="en-US" i="0" dirty="0" smtClean="0">
                <a:solidFill>
                  <a:srgbClr val="0000FF"/>
                </a:solidFill>
              </a:rPr>
              <a:t>14</a:t>
            </a:r>
            <a:r>
              <a:rPr lang="en-US" i="0" dirty="0" smtClean="0">
                <a:solidFill>
                  <a:srgbClr val="0000FF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3721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148012"/>
            <a:ext cx="3360737" cy="20335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1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Average (cont.)</a:t>
            </a:r>
          </a:p>
        </p:txBody>
      </p:sp>
      <p:sp>
        <p:nvSpPr>
          <p:cNvPr id="13731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 smtClean="0">
                <a:solidFill>
                  <a:srgbClr val="0000FF"/>
                </a:solidFill>
              </a:rPr>
              <a:t>( −5 ) + 7 + 6 + ( −7 ) + 14</a:t>
            </a:r>
            <a:r>
              <a:rPr lang="en-US" i="0" dirty="0" smtClean="0">
                <a:solidFill>
                  <a:schemeClr val="tx1"/>
                </a:solidFill>
              </a:rPr>
              <a:t> = </a:t>
            </a:r>
            <a:r>
              <a:rPr lang="en-US" i="0" dirty="0" smtClean="0">
                <a:solidFill>
                  <a:srgbClr val="00007F"/>
                </a:solidFill>
              </a:rPr>
              <a:t>15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average noon temperature was </a:t>
            </a:r>
            <a:r>
              <a:rPr lang="en-US" i="0" dirty="0" smtClean="0">
                <a:solidFill>
                  <a:srgbClr val="FF0000"/>
                </a:solidFill>
              </a:rPr>
              <a:t>3</a:t>
            </a:r>
            <a:r>
              <a:rPr lang="en-US" i="0" dirty="0" smtClean="0">
                <a:solidFill>
                  <a:srgbClr val="FF0000"/>
                </a:solidFill>
                <a:sym typeface="Symbol" pitchFamily="18" charset="2"/>
              </a:rPr>
              <a:t></a:t>
            </a:r>
            <a:r>
              <a:rPr lang="en-US" i="0" dirty="0" smtClean="0">
                <a:solidFill>
                  <a:srgbClr val="FF0000"/>
                </a:solidFill>
              </a:rPr>
              <a:t> F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373188" name="Object 4"/>
          <p:cNvGraphicFramePr>
            <a:graphicFrameLocks noChangeAspect="1"/>
          </p:cNvGraphicFramePr>
          <p:nvPr/>
        </p:nvGraphicFramePr>
        <p:xfrm>
          <a:off x="3962400" y="3886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862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2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Average (cont.)</a:t>
            </a:r>
          </a:p>
        </p:txBody>
      </p:sp>
      <p:sp>
        <p:nvSpPr>
          <p:cNvPr id="1374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None/>
            </a:pPr>
            <a:r>
              <a:rPr lang="en-US" b="1" i="0" smtClean="0">
                <a:solidFill>
                  <a:schemeClr val="tx1"/>
                </a:solidFill>
              </a:rPr>
              <a:t>b.	</a:t>
            </a:r>
            <a:r>
              <a:rPr lang="en-US" i="0" smtClean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smtClean="0">
                <a:solidFill>
                  <a:srgbClr val="FF00FF"/>
                </a:solidFill>
              </a:rPr>
              <a:t>3</a:t>
            </a:r>
            <a:r>
              <a:rPr lang="en-US" i="0" smtClean="0">
                <a:solidFill>
                  <a:schemeClr val="tx1"/>
                </a:solidFill>
              </a:rPr>
              <a:t> students scored </a:t>
            </a:r>
            <a:r>
              <a:rPr lang="en-US" i="0" smtClean="0">
                <a:solidFill>
                  <a:srgbClr val="0000FF"/>
                </a:solidFill>
              </a:rPr>
              <a:t>75</a:t>
            </a:r>
            <a:r>
              <a:rPr lang="en-US" i="0" smtClean="0">
                <a:solidFill>
                  <a:schemeClr val="tx1"/>
                </a:solidFill>
              </a:rPr>
              <a:t>, </a:t>
            </a:r>
            <a:r>
              <a:rPr lang="en-US" i="0" smtClean="0">
                <a:solidFill>
                  <a:srgbClr val="FF00FF"/>
                </a:solidFill>
              </a:rPr>
              <a:t>2</a:t>
            </a:r>
            <a:r>
              <a:rPr lang="en-US" i="0" smtClean="0">
                <a:solidFill>
                  <a:schemeClr val="tx1"/>
                </a:solidFill>
              </a:rPr>
              <a:t> students scored </a:t>
            </a:r>
            <a:r>
              <a:rPr lang="en-US" i="0" smtClean="0">
                <a:solidFill>
                  <a:srgbClr val="0000FF"/>
                </a:solidFill>
              </a:rPr>
              <a:t>80</a:t>
            </a:r>
            <a:r>
              <a:rPr lang="en-US" i="0" smtClean="0">
                <a:solidFill>
                  <a:schemeClr val="tx1"/>
                </a:solidFill>
              </a:rPr>
              <a:t>, </a:t>
            </a:r>
            <a:r>
              <a:rPr lang="en-US" i="0" smtClean="0">
                <a:solidFill>
                  <a:srgbClr val="FF00FF"/>
                </a:solidFill>
              </a:rPr>
              <a:t>1</a:t>
            </a:r>
            <a:r>
              <a:rPr lang="en-US" i="0" smtClean="0">
                <a:solidFill>
                  <a:schemeClr val="tx1"/>
                </a:solidFill>
              </a:rPr>
              <a:t> student scored </a:t>
            </a:r>
            <a:r>
              <a:rPr lang="en-US" i="0" smtClean="0">
                <a:solidFill>
                  <a:srgbClr val="0000FF"/>
                </a:solidFill>
              </a:rPr>
              <a:t>82</a:t>
            </a:r>
            <a:r>
              <a:rPr lang="en-US" i="0" smtClean="0">
                <a:solidFill>
                  <a:schemeClr val="tx1"/>
                </a:solidFill>
              </a:rPr>
              <a:t>, </a:t>
            </a:r>
            <a:r>
              <a:rPr lang="en-US" i="0" smtClean="0">
                <a:solidFill>
                  <a:srgbClr val="FF00FF"/>
                </a:solidFill>
              </a:rPr>
              <a:t>3</a:t>
            </a:r>
            <a:r>
              <a:rPr lang="en-US" i="0" smtClean="0">
                <a:solidFill>
                  <a:schemeClr val="tx1"/>
                </a:solidFill>
              </a:rPr>
              <a:t> students scored </a:t>
            </a:r>
            <a:r>
              <a:rPr lang="en-US" i="0" smtClean="0">
                <a:solidFill>
                  <a:srgbClr val="0000FF"/>
                </a:solidFill>
              </a:rPr>
              <a:t>85</a:t>
            </a:r>
            <a:r>
              <a:rPr lang="en-US" i="0" smtClean="0">
                <a:solidFill>
                  <a:schemeClr val="tx1"/>
                </a:solidFill>
              </a:rPr>
              <a:t>, and </a:t>
            </a:r>
            <a:r>
              <a:rPr lang="en-US" i="0" smtClean="0">
                <a:solidFill>
                  <a:srgbClr val="FF00FF"/>
                </a:solidFill>
              </a:rPr>
              <a:t>1</a:t>
            </a:r>
            <a:r>
              <a:rPr lang="en-US" i="0" smtClean="0">
                <a:solidFill>
                  <a:schemeClr val="tx1"/>
                </a:solidFill>
              </a:rPr>
              <a:t> student scored </a:t>
            </a:r>
            <a:r>
              <a:rPr lang="en-US" i="0" smtClean="0">
                <a:solidFill>
                  <a:srgbClr val="0000FF"/>
                </a:solidFill>
              </a:rPr>
              <a:t>88</a:t>
            </a:r>
            <a:r>
              <a:rPr lang="en-US" i="0" smtClean="0">
                <a:solidFill>
                  <a:schemeClr val="tx1"/>
                </a:solidFill>
              </a:rPr>
              <a:t>. What was the mean score for this group of students?</a:t>
            </a:r>
            <a:r>
              <a:rPr lang="en-US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74212" name="Text Box 4"/>
          <p:cNvSpPr txBox="1">
            <a:spLocks noChangeArrowheads="1"/>
          </p:cNvSpPr>
          <p:nvPr/>
        </p:nvSpPr>
        <p:spPr bwMode="auto">
          <a:xfrm>
            <a:off x="455613" y="4038600"/>
            <a:ext cx="8226425" cy="16764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Solution: </a:t>
            </a:r>
          </a:p>
          <a:p>
            <a:pPr>
              <a:tabLst>
                <a:tab pos="457200" algn="l"/>
              </a:tabLst>
            </a:pPr>
            <a:r>
              <a:rPr lang="en-US" sz="2800" dirty="0"/>
              <a:t>To find the total of all the scores, we multiply and then add. This is more efficient than adding all ten scores.</a:t>
            </a:r>
            <a:r>
              <a:rPr lang="en-US" sz="2800" i="1" dirty="0"/>
              <a:t> </a:t>
            </a:r>
          </a:p>
          <a:p>
            <a:pPr>
              <a:tabLst>
                <a:tab pos="457200" algn="l"/>
              </a:tabLst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Average (cont.)</a:t>
            </a:r>
          </a:p>
        </p:txBody>
      </p:sp>
      <p:sp>
        <p:nvSpPr>
          <p:cNvPr id="1375235" name="Rectangle 3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954107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mean score on the placement test for this group of students was </a:t>
            </a:r>
            <a:r>
              <a:rPr lang="en-US" i="0" dirty="0" smtClean="0">
                <a:solidFill>
                  <a:srgbClr val="FF0000"/>
                </a:solidFill>
              </a:rPr>
              <a:t>81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101725" y="1295400"/>
          <a:ext cx="461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4609800" imgH="330120" progId="Equation.DSMT4">
                  <p:embed/>
                </p:oleObj>
              </mc:Choice>
              <mc:Fallback>
                <p:oleObj name="Equation" r:id="rId3" imgW="460980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1295400"/>
                        <a:ext cx="4610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01725" y="186055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574640" imgH="291960" progId="Equation.DSMT4">
                  <p:embed/>
                </p:oleObj>
              </mc:Choice>
              <mc:Fallback>
                <p:oleObj name="Equation" r:id="rId5" imgW="1574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1860550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01725" y="23876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384200" imgH="291960" progId="Equation.DSMT4">
                  <p:embed/>
                </p:oleObj>
              </mc:Choice>
              <mc:Fallback>
                <p:oleObj name="Equation" r:id="rId7" imgW="1384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23876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01725" y="291465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291465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101725" y="34417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1396800" imgH="291960" progId="Equation.DSMT4">
                  <p:embed/>
                </p:oleObj>
              </mc:Choice>
              <mc:Fallback>
                <p:oleObj name="Equation" r:id="rId11" imgW="1396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34417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0352" y="3968750"/>
          <a:ext cx="532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5321160" imgH="291960" progId="Equation.DSMT4">
                  <p:embed/>
                </p:oleObj>
              </mc:Choice>
              <mc:Fallback>
                <p:oleObj name="Equation" r:id="rId13" imgW="5321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8750"/>
                        <a:ext cx="532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30352" y="4495800"/>
          <a:ext cx="810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5" imgW="8102520" imgH="330120" progId="Equation.DSMT4">
                  <p:embed/>
                </p:oleObj>
              </mc:Choice>
              <mc:Fallback>
                <p:oleObj name="Equation" r:id="rId15" imgW="81025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95800"/>
                        <a:ext cx="810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52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2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Average (cont.)</a:t>
            </a:r>
          </a:p>
        </p:txBody>
      </p:sp>
      <p:sp>
        <p:nvSpPr>
          <p:cNvPr id="1377285" name="Rectangle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smtClean="0">
                <a:solidFill>
                  <a:schemeClr val="tx1"/>
                </a:solidFill>
              </a:rPr>
              <a:t>c.	</a:t>
            </a:r>
            <a:r>
              <a:rPr lang="en-US" i="0" smtClean="0">
                <a:solidFill>
                  <a:schemeClr val="tx1"/>
                </a:solidFill>
              </a:rPr>
              <a:t>The following speeds (in miles per hour) of fifteen 	cars were recorded at a certain point on a freeway. 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smtClean="0">
                <a:solidFill>
                  <a:srgbClr val="0000FF"/>
                </a:solidFill>
              </a:rPr>
              <a:t>70   75   65   60   61 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smtClean="0">
                <a:solidFill>
                  <a:srgbClr val="0000FF"/>
                </a:solidFill>
              </a:rPr>
              <a:t>64   68   72   59   68 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smtClean="0">
                <a:solidFill>
                  <a:srgbClr val="0000FF"/>
                </a:solidFill>
              </a:rPr>
              <a:t>82   76   70   68   50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smtClean="0">
                <a:solidFill>
                  <a:schemeClr val="tx1"/>
                </a:solidFill>
              </a:rPr>
              <a:t>Find the average speed of these cars. (One car received a speeding ticket, while another had a broken muffler.)</a:t>
            </a:r>
            <a:r>
              <a:rPr lang="en-US" sz="2000" i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3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Average (cont.)</a:t>
            </a:r>
          </a:p>
        </p:txBody>
      </p:sp>
      <p:sp>
        <p:nvSpPr>
          <p:cNvPr id="13783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Using a calculator, the sum of the speeds is </a:t>
            </a:r>
            <a:r>
              <a:rPr lang="en-US" i="0" dirty="0" smtClean="0">
                <a:solidFill>
                  <a:srgbClr val="00007F"/>
                </a:solidFill>
              </a:rPr>
              <a:t>1008</a:t>
            </a:r>
            <a:r>
              <a:rPr lang="en-US" i="0" dirty="0" smtClean="0">
                <a:solidFill>
                  <a:schemeClr val="tx1"/>
                </a:solidFill>
              </a:rPr>
              <a:t> mph.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Dividing by </a:t>
            </a:r>
            <a:r>
              <a:rPr lang="en-US" i="0" dirty="0" smtClean="0">
                <a:solidFill>
                  <a:srgbClr val="FF00FF"/>
                </a:solidFill>
              </a:rPr>
              <a:t>15</a:t>
            </a:r>
            <a:r>
              <a:rPr lang="en-US" i="0" dirty="0" smtClean="0">
                <a:solidFill>
                  <a:schemeClr val="tx1"/>
                </a:solidFill>
              </a:rPr>
              <a:t> gives the average speed: </a:t>
            </a:r>
          </a:p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F"/>
                </a:solidFill>
              </a:rPr>
              <a:t>1008</a:t>
            </a:r>
            <a:r>
              <a:rPr lang="en-US" i="0" dirty="0" smtClean="0">
                <a:solidFill>
                  <a:schemeClr val="tx1"/>
                </a:solidFill>
              </a:rPr>
              <a:t> ÷ </a:t>
            </a:r>
            <a:r>
              <a:rPr lang="en-US" i="0" dirty="0" smtClean="0">
                <a:solidFill>
                  <a:srgbClr val="FF00FF"/>
                </a:solidFill>
              </a:rPr>
              <a:t>15</a:t>
            </a:r>
            <a:r>
              <a:rPr lang="en-US" i="0" dirty="0" smtClean="0">
                <a:solidFill>
                  <a:schemeClr val="tx1"/>
                </a:solidFill>
              </a:rPr>
              <a:t> = </a:t>
            </a:r>
            <a:r>
              <a:rPr lang="en-US" i="0" dirty="0" smtClean="0">
                <a:solidFill>
                  <a:srgbClr val="FF0000"/>
                </a:solidFill>
              </a:rPr>
              <a:t>67.2 mph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Multiplication with Real Numbers</a:t>
            </a:r>
          </a:p>
        </p:txBody>
      </p:sp>
      <p:sp>
        <p:nvSpPr>
          <p:cNvPr id="1177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Multiplication can be represented by a raised dot, as in 5 ∙ 7, or by a number next to a parenthesis as in 3( −6 ) or ( 3 )( −6 ).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4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Products of Positive and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Negative Integers</a:t>
            </a:r>
          </a:p>
        </p:txBody>
      </p:sp>
      <p:sp>
        <p:nvSpPr>
          <p:cNvPr id="13434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5( −3 )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7( −10 )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42( −1 )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rgbClr val="0000FF"/>
                </a:solidFill>
              </a:rPr>
              <a:t>3( −5 )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200" y="1282700"/>
            <a:ext cx="5537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( −3 ) + ( −3 ) + ( −3 ) + ( −3 ) + ( −3 )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391400" y="12827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−15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057400" y="21463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−70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057400" y="30099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−42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930400" y="38481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−15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Products of Negative Integers</a:t>
            </a:r>
          </a:p>
        </p:txBody>
      </p:sp>
      <p:sp>
        <p:nvSpPr>
          <p:cNvPr id="13568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( −4 )( −9 )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−7( −5 )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−2( −6 )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rgbClr val="0000FF"/>
                </a:solidFill>
              </a:rPr>
              <a:t>( −1 )( −5 )( −3 )( −2 )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4600" y="12954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+36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133600" y="21463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+35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133600" y="30099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+12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62400" y="3873500"/>
            <a:ext cx="3748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F"/>
                </a:solidFill>
              </a:rPr>
              <a:t>= 5( −3 )( −2 ) = −15( −2 )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696200" y="38735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+30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Multiplication by 0</a:t>
            </a:r>
          </a:p>
        </p:txBody>
      </p:sp>
      <p:sp>
        <p:nvSpPr>
          <p:cNvPr id="13578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6 ⋅ 0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−13 ⋅ 0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126748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981200" y="21209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8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Operating with Real Numbers</a:t>
            </a:r>
          </a:p>
        </p:txBody>
      </p:sp>
      <p:sp>
        <p:nvSpPr>
          <p:cNvPr id="13588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( −46 ) + ( −52 )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17.1 − ( −4.2 )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−5.2 ( −4 )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rgbClr val="0000FF"/>
                </a:solidFill>
              </a:rPr>
              <a:t>3( −3.5 )</a:t>
            </a:r>
            <a:endParaRPr lang="en-US" i="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7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4178300"/>
          <a:ext cx="1955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1955520" imgH="927000" progId="Equation.DSMT4">
                  <p:embed/>
                </p:oleObj>
              </mc:Choice>
              <mc:Fallback>
                <p:oleObj name="Equation" r:id="rId3" imgW="195552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78300"/>
                        <a:ext cx="1955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571750" y="420211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914400" imgH="838080" progId="Equation.DSMT4">
                  <p:embed/>
                </p:oleObj>
              </mc:Choice>
              <mc:Fallback>
                <p:oleObj name="Equation" r:id="rId5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02113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200400" y="1295400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−98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997200" y="20193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17.1 + ( +4.2 )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315246" y="2019300"/>
            <a:ext cx="1085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21.3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476500" y="2743200"/>
            <a:ext cx="1346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+ 20.8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184400" y="3467100"/>
            <a:ext cx="12650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−10.5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8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Multiplication with Real Numbers</a:t>
            </a:r>
          </a:p>
        </p:txBody>
      </p:sp>
      <p:sp>
        <p:nvSpPr>
          <p:cNvPr id="1359876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Rules for Multiplication with Real Numbers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 are positive real numbers, then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The product of two positive numbers is positive:     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∙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 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The product of two negative numbers is positive: </a:t>
            </a:r>
            <a:r>
              <a:rPr lang="en-US" i="0" dirty="0" smtClean="0">
                <a:solidFill>
                  <a:srgbClr val="0000FF"/>
                </a:solidFill>
              </a:rPr>
              <a:t>(−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0" dirty="0" smtClean="0">
                <a:solidFill>
                  <a:srgbClr val="0000FF"/>
                </a:solidFill>
              </a:rPr>
              <a:t>)(−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i="0" dirty="0" smtClean="0">
                <a:solidFill>
                  <a:srgbClr val="0000FF"/>
                </a:solidFill>
              </a:rPr>
              <a:t>) = 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The product of a positive number and a negative number is negative: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(−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i="0" dirty="0" smtClean="0">
                <a:solidFill>
                  <a:srgbClr val="0000FF"/>
                </a:solidFill>
              </a:rPr>
              <a:t>) = −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4.	</a:t>
            </a:r>
            <a:r>
              <a:rPr lang="en-US" i="0" dirty="0" smtClean="0">
                <a:solidFill>
                  <a:srgbClr val="000000"/>
                </a:solidFill>
              </a:rPr>
              <a:t>The product of 0 and any number is 0: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∙ </a:t>
            </a:r>
            <a:r>
              <a:rPr lang="en-US" i="0" dirty="0" smtClean="0">
                <a:solidFill>
                  <a:srgbClr val="0000FF"/>
                </a:solidFill>
              </a:rPr>
              <a:t>0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(−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0" dirty="0" smtClean="0">
                <a:solidFill>
                  <a:srgbClr val="0000FF"/>
                </a:solidFill>
              </a:rPr>
              <a:t>) ∙ 0 = 0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3608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Find the following products.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5( −3 ) 	</a:t>
            </a: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−6( −4 )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−8( 4 ) 	</a:t>
            </a:r>
            <a:r>
              <a:rPr lang="en-US" b="1" i="0" dirty="0" smtClean="0">
                <a:solidFill>
                  <a:srgbClr val="000000"/>
                </a:solidFill>
              </a:rPr>
              <a:t>4.	</a:t>
            </a:r>
            <a:r>
              <a:rPr lang="en-US" i="0" dirty="0" smtClean="0">
                <a:solidFill>
                  <a:srgbClr val="000000"/>
                </a:solidFill>
              </a:rPr>
              <a:t>−12( 0 )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5.	</a:t>
            </a:r>
            <a:r>
              <a:rPr lang="en-US" i="0" dirty="0" smtClean="0">
                <a:solidFill>
                  <a:srgbClr val="000000"/>
                </a:solidFill>
              </a:rPr>
              <a:t>−9( −2 )( −1 )	</a:t>
            </a:r>
            <a:r>
              <a:rPr lang="en-US" b="1" i="0" dirty="0" smtClean="0">
                <a:solidFill>
                  <a:srgbClr val="000000"/>
                </a:solidFill>
              </a:rPr>
              <a:t>6.	</a:t>
            </a:r>
            <a:r>
              <a:rPr lang="en-US" i="0" dirty="0" smtClean="0">
                <a:solidFill>
                  <a:srgbClr val="000000"/>
                </a:solidFill>
              </a:rPr>
              <a:t>3( −20 )( 5 )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  <a:tab pos="41148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7.	</a:t>
            </a:r>
            <a:r>
              <a:rPr lang="en-US" i="0" dirty="0" smtClean="0">
                <a:solidFill>
                  <a:srgbClr val="000000"/>
                </a:solidFill>
              </a:rPr>
              <a:t>5( −3.7 ) 	</a:t>
            </a:r>
            <a:r>
              <a:rPr lang="en-US" b="1" i="0" dirty="0" smtClean="0">
                <a:solidFill>
                  <a:srgbClr val="000000"/>
                </a:solidFill>
              </a:rPr>
              <a:t>8.	</a:t>
            </a:r>
            <a:r>
              <a:rPr lang="en-US" i="0" dirty="0" smtClean="0">
                <a:solidFill>
                  <a:srgbClr val="000000"/>
                </a:solidFill>
              </a:rPr>
              <a:t>−4.1( −4.5 )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551</Words>
  <Application>Microsoft Office PowerPoint</Application>
  <PresentationFormat>On-screen Show (4:3)</PresentationFormat>
  <Paragraphs>130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Calibri</vt:lpstr>
      <vt:lpstr>Courier New</vt:lpstr>
      <vt:lpstr>Arial</vt:lpstr>
      <vt:lpstr>Symbol</vt:lpstr>
      <vt:lpstr>Office Theme</vt:lpstr>
      <vt:lpstr>Equation</vt:lpstr>
      <vt:lpstr>Section 1.4</vt:lpstr>
      <vt:lpstr>Objectives</vt:lpstr>
      <vt:lpstr>Multiplication with Real Numbers</vt:lpstr>
      <vt:lpstr>Example 1: Products of Positive and  Negative Integers</vt:lpstr>
      <vt:lpstr>Example 2: Products of Negative Integers</vt:lpstr>
      <vt:lpstr>Example 3: Multiplication by 0</vt:lpstr>
      <vt:lpstr>Example 4: Operating with Real Numbers</vt:lpstr>
      <vt:lpstr>Multiplication with Real Numbers</vt:lpstr>
      <vt:lpstr>Practice Problems</vt:lpstr>
      <vt:lpstr>Practice Problem Answers</vt:lpstr>
      <vt:lpstr>Division with Real Numbers</vt:lpstr>
      <vt:lpstr>Division with Real Numbers</vt:lpstr>
      <vt:lpstr>Division with Real Numbers</vt:lpstr>
      <vt:lpstr>Example 5: Division with Integers</vt:lpstr>
      <vt:lpstr>Division with Real Numbers</vt:lpstr>
      <vt:lpstr>Division with Real Numbers</vt:lpstr>
      <vt:lpstr>Practice Problems</vt:lpstr>
      <vt:lpstr>Practice Problem Answers</vt:lpstr>
      <vt:lpstr>Average (or Mean)</vt:lpstr>
      <vt:lpstr>Example 6: Average</vt:lpstr>
      <vt:lpstr>Example 6: Average (cont.)</vt:lpstr>
      <vt:lpstr>Example 6: Average (cont.)</vt:lpstr>
      <vt:lpstr>Example 6: Average (cont.)</vt:lpstr>
      <vt:lpstr>Example 6: Average (cont.)</vt:lpstr>
      <vt:lpstr>Example 6: Average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37</cp:revision>
  <dcterms:created xsi:type="dcterms:W3CDTF">2013-04-26T14:43:13Z</dcterms:created>
  <dcterms:modified xsi:type="dcterms:W3CDTF">2017-08-02T11:04:59Z</dcterms:modified>
</cp:coreProperties>
</file>