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5"/>
  </p:notesMasterIdLst>
  <p:handoutMasterIdLst>
    <p:handoutMasterId r:id="rId16"/>
  </p:handout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70" r:id="rId14"/>
  </p:sldIdLst>
  <p:sldSz cx="9144000" cy="6858000" type="screen4x3"/>
  <p:notesSz cx="6858000" cy="9144000"/>
  <p:embeddedFontLst>
    <p:embeddedFont>
      <p:font typeface="Calibri" panose="020F0502020204030204" pitchFamily="34" charset="0"/>
      <p:regular r:id="rId17"/>
      <p:bold r:id="rId18"/>
      <p:italic r:id="rId19"/>
      <p:boldItalic r:id="rId2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1F497D"/>
    <a:srgbClr val="000000"/>
    <a:srgbClr val="0000FF"/>
    <a:srgbClr val="008080"/>
    <a:srgbClr val="FFFFCC"/>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60" d="100"/>
          <a:sy n="60" d="100"/>
        </p:scale>
        <p:origin x="546" y="4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 Id="rId4"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image" Target="../media/image8.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image" Target="../media/image10.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8/2/2017</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5726711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F8B926-5D47-4613-8EDC-F68AE954C6B0}" type="datetimeFigureOut">
              <a:rPr lang="en-US" smtClean="0"/>
              <a:pPr/>
              <a:t>8/2/2017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236FDA5-016F-492C-8081-4EEF74C09875}" type="slidenum">
              <a:rPr lang="en-US" smtClean="0"/>
              <a:pPr/>
              <a:t>‹#›</a:t>
            </a:fld>
            <a:endParaRPr lang="en-US" dirty="0"/>
          </a:p>
        </p:txBody>
      </p:sp>
    </p:spTree>
    <p:extLst>
      <p:ext uri="{BB962C8B-B14F-4D97-AF65-F5344CB8AC3E}">
        <p14:creationId xmlns:p14="http://schemas.microsoft.com/office/powerpoint/2010/main" val="28072859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74421" y="6029382"/>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10" Type="http://schemas.openxmlformats.org/officeDocument/2006/relationships/image" Target="../media/image5.wmf"/><Relationship Id="rId4" Type="http://schemas.openxmlformats.org/officeDocument/2006/relationships/image" Target="../media/image2.wmf"/><Relationship Id="rId9" Type="http://schemas.openxmlformats.org/officeDocument/2006/relationships/oleObject" Target="../embeddings/oleObject4.bin"/></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7.wmf"/><Relationship Id="rId5" Type="http://schemas.openxmlformats.org/officeDocument/2006/relationships/oleObject" Target="../embeddings/oleObject6.bin"/><Relationship Id="rId4" Type="http://schemas.openxmlformats.org/officeDocument/2006/relationships/image" Target="../media/image6.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9.wmf"/><Relationship Id="rId5" Type="http://schemas.openxmlformats.org/officeDocument/2006/relationships/oleObject" Target="../embeddings/oleObject8.bin"/><Relationship Id="rId4" Type="http://schemas.openxmlformats.org/officeDocument/2006/relationships/image" Target="../media/image8.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1.wmf"/><Relationship Id="rId5" Type="http://schemas.openxmlformats.org/officeDocument/2006/relationships/oleObject" Target="../embeddings/oleObject10.bin"/><Relationship Id="rId4" Type="http://schemas.openxmlformats.org/officeDocument/2006/relationships/image" Target="../media/image10.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1.5</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pPr>
            <a:r>
              <a:rPr lang="en-US" b="1" i="1" dirty="0" smtClean="0">
                <a:solidFill>
                  <a:srgbClr val="1F497D"/>
                </a:solidFill>
              </a:rPr>
              <a:t>Properties of Real Numbers</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1362" name="Rectangle 2"/>
          <p:cNvSpPr>
            <a:spLocks noGrp="1"/>
          </p:cNvSpPr>
          <p:nvPr>
            <p:ph type="title"/>
          </p:nvPr>
        </p:nvSpPr>
        <p:spPr>
          <a:prstGeom prst="rect">
            <a:avLst/>
          </a:prstGeom>
          <a:noFill/>
        </p:spPr>
        <p:txBody>
          <a:bodyPr/>
          <a:lstStyle/>
          <a:p>
            <a:pPr>
              <a:lnSpc>
                <a:spcPct val="80000"/>
              </a:lnSpc>
            </a:pPr>
            <a:r>
              <a:rPr lang="en-US" sz="3200" dirty="0" smtClean="0">
                <a:solidFill>
                  <a:schemeClr val="accent1"/>
                </a:solidFill>
              </a:rPr>
              <a:t>Example 2:  Properties of Addition and Multiplication (cont.)</a:t>
            </a:r>
          </a:p>
        </p:txBody>
      </p:sp>
      <p:sp>
        <p:nvSpPr>
          <p:cNvPr id="1551363" name="Rectangle 3"/>
          <p:cNvSpPr>
            <a:spLocks noGrp="1"/>
          </p:cNvSpPr>
          <p:nvPr>
            <p:ph idx="1"/>
          </p:nvPr>
        </p:nvSpPr>
        <p:spPr>
          <a:xfrm>
            <a:off x="457200" y="1280160"/>
            <a:ext cx="8229600" cy="4832092"/>
          </a:xfrm>
          <a:prstGeom prst="rect">
            <a:avLst/>
          </a:prstGeom>
        </p:spPr>
        <p:txBody>
          <a:bodyPr>
            <a:spAutoFit/>
          </a:bodyPr>
          <a:lstStyle/>
          <a:p>
            <a:pPr marL="0" indent="0" defTabSz="566738">
              <a:buFont typeface="Courier New" pitchFamily="49" charset="0"/>
              <a:buNone/>
              <a:tabLst>
                <a:tab pos="465138" algn="l"/>
                <a:tab pos="1654175" algn="l"/>
              </a:tabLst>
            </a:pPr>
            <a:r>
              <a:rPr lang="en-US" b="1" i="0" dirty="0" smtClean="0">
                <a:solidFill>
                  <a:schemeClr val="tx1"/>
                </a:solidFill>
              </a:rPr>
              <a:t>e.	</a:t>
            </a:r>
            <a:r>
              <a:rPr lang="en-US" i="0" dirty="0" smtClean="0">
                <a:solidFill>
                  <a:srgbClr val="0000FF"/>
                </a:solidFill>
              </a:rPr>
              <a:t>4( 3 </a:t>
            </a:r>
            <a:r>
              <a:rPr lang="en-US" i="0" dirty="0" smtClean="0">
                <a:solidFill>
                  <a:srgbClr val="0000FF"/>
                </a:solidFill>
                <a:sym typeface="Symbol" pitchFamily="18" charset="2"/>
              </a:rPr>
              <a:t></a:t>
            </a:r>
            <a:r>
              <a:rPr lang="en-US" i="0" dirty="0" smtClean="0">
                <a:solidFill>
                  <a:srgbClr val="0000FF"/>
                </a:solidFill>
              </a:rPr>
              <a:t> 2 ) = ( 4 </a:t>
            </a:r>
            <a:r>
              <a:rPr lang="en-US" i="0" dirty="0" smtClean="0">
                <a:solidFill>
                  <a:srgbClr val="0000FF"/>
                </a:solidFill>
                <a:sym typeface="Symbol" pitchFamily="18" charset="2"/>
              </a:rPr>
              <a:t></a:t>
            </a:r>
            <a:r>
              <a:rPr lang="en-US" i="0" dirty="0" smtClean="0">
                <a:solidFill>
                  <a:srgbClr val="0000FF"/>
                </a:solidFill>
              </a:rPr>
              <a:t> 3 ) </a:t>
            </a:r>
            <a:r>
              <a:rPr lang="en-US" i="0" dirty="0" smtClean="0">
                <a:solidFill>
                  <a:srgbClr val="0000FF"/>
                </a:solidFill>
                <a:sym typeface="Symbol" pitchFamily="18" charset="2"/>
              </a:rPr>
              <a:t></a:t>
            </a:r>
            <a:r>
              <a:rPr lang="en-US" i="0" dirty="0" smtClean="0">
                <a:solidFill>
                  <a:srgbClr val="0000FF"/>
                </a:solidFill>
              </a:rPr>
              <a:t> 2</a:t>
            </a:r>
            <a:r>
              <a:rPr lang="en-US" i="0" dirty="0" smtClean="0">
                <a:solidFill>
                  <a:schemeClr val="tx1"/>
                </a:solidFill>
              </a:rPr>
              <a:t> </a:t>
            </a:r>
          </a:p>
          <a:p>
            <a:pPr marL="0" indent="0" defTabSz="566738">
              <a:buFont typeface="Courier New" pitchFamily="49" charset="0"/>
              <a:buNone/>
              <a:tabLst>
                <a:tab pos="465138" algn="l"/>
                <a:tab pos="1654175" algn="l"/>
              </a:tabLst>
            </a:pPr>
            <a:r>
              <a:rPr lang="en-US" b="1" i="0" dirty="0" smtClean="0">
                <a:solidFill>
                  <a:schemeClr val="tx1"/>
                </a:solidFill>
              </a:rPr>
              <a:t>Solution: </a:t>
            </a:r>
            <a:r>
              <a:rPr lang="en-US" i="0" dirty="0" smtClean="0">
                <a:solidFill>
                  <a:srgbClr val="FF0000"/>
                </a:solidFill>
              </a:rPr>
              <a:t>Associative Property of Multiplication</a:t>
            </a:r>
          </a:p>
          <a:p>
            <a:pPr marL="0" indent="0" defTabSz="566738">
              <a:buFont typeface="Courier New" pitchFamily="49" charset="0"/>
              <a:buNone/>
              <a:tabLst>
                <a:tab pos="465138" algn="l"/>
                <a:tab pos="1654175" algn="l"/>
              </a:tabLst>
            </a:pPr>
            <a:r>
              <a:rPr lang="en-US" i="0" dirty="0" smtClean="0">
                <a:solidFill>
                  <a:schemeClr val="tx1"/>
                </a:solidFill>
              </a:rPr>
              <a:t>In each of the following equations, state the property illustrated and show that the statement is true for the value given for the variable by substituting the value in the equation and evaluating.</a:t>
            </a:r>
          </a:p>
          <a:p>
            <a:pPr marL="0" indent="0" defTabSz="566738">
              <a:buFont typeface="Courier New" pitchFamily="49" charset="0"/>
              <a:buNone/>
              <a:tabLst>
                <a:tab pos="465138" algn="l"/>
                <a:tab pos="1654175" algn="l"/>
              </a:tabLst>
            </a:pPr>
            <a:r>
              <a:rPr lang="en-US" b="1" i="0" dirty="0" smtClean="0">
                <a:solidFill>
                  <a:schemeClr val="tx1"/>
                </a:solidFill>
              </a:rPr>
              <a:t>f.	</a:t>
            </a:r>
            <a:r>
              <a:rPr lang="en-US" i="1" dirty="0" smtClean="0">
                <a:solidFill>
                  <a:srgbClr val="0000FF"/>
                </a:solidFill>
              </a:rPr>
              <a:t>x</a:t>
            </a:r>
            <a:r>
              <a:rPr lang="en-US" dirty="0" smtClean="0">
                <a:solidFill>
                  <a:srgbClr val="0000FF"/>
                </a:solidFill>
              </a:rPr>
              <a:t> </a:t>
            </a:r>
            <a:r>
              <a:rPr lang="en-US" i="0" dirty="0" smtClean="0">
                <a:solidFill>
                  <a:srgbClr val="0000FF"/>
                </a:solidFill>
              </a:rPr>
              <a:t>+ 14 = 14 + </a:t>
            </a:r>
            <a:r>
              <a:rPr lang="en-US" i="1" dirty="0" smtClean="0">
                <a:solidFill>
                  <a:srgbClr val="0000FF"/>
                </a:solidFill>
              </a:rPr>
              <a:t>x</a:t>
            </a:r>
            <a:r>
              <a:rPr lang="en-US" dirty="0" smtClean="0">
                <a:solidFill>
                  <a:schemeClr val="tx1"/>
                </a:solidFill>
              </a:rPr>
              <a:t> </a:t>
            </a:r>
            <a:r>
              <a:rPr lang="en-US" i="0" dirty="0" smtClean="0">
                <a:solidFill>
                  <a:schemeClr val="tx1"/>
                </a:solidFill>
              </a:rPr>
              <a:t>given that </a:t>
            </a:r>
            <a:r>
              <a:rPr lang="en-US" i="1" dirty="0" smtClean="0">
                <a:solidFill>
                  <a:srgbClr val="0000FF"/>
                </a:solidFill>
              </a:rPr>
              <a:t>x</a:t>
            </a:r>
            <a:r>
              <a:rPr lang="en-US" dirty="0" smtClean="0">
                <a:solidFill>
                  <a:srgbClr val="0000FF"/>
                </a:solidFill>
              </a:rPr>
              <a:t> </a:t>
            </a:r>
            <a:r>
              <a:rPr lang="en-US" i="0" dirty="0" smtClean="0">
                <a:solidFill>
                  <a:srgbClr val="0000FF"/>
                </a:solidFill>
              </a:rPr>
              <a:t>= −4</a:t>
            </a:r>
            <a:r>
              <a:rPr lang="en-US" i="0" dirty="0" smtClean="0">
                <a:solidFill>
                  <a:schemeClr val="tx1"/>
                </a:solidFill>
              </a:rPr>
              <a:t> </a:t>
            </a:r>
          </a:p>
          <a:p>
            <a:pPr marL="0" indent="0" defTabSz="566738">
              <a:buFont typeface="Courier New" pitchFamily="49" charset="0"/>
              <a:buNone/>
              <a:tabLst>
                <a:tab pos="465138" algn="l"/>
                <a:tab pos="1654175" algn="l"/>
              </a:tabLst>
            </a:pPr>
            <a:r>
              <a:rPr lang="en-US" b="1" i="0" dirty="0" smtClean="0">
                <a:solidFill>
                  <a:schemeClr val="tx1"/>
                </a:solidFill>
              </a:rPr>
              <a:t>Solution:	</a:t>
            </a:r>
            <a:r>
              <a:rPr lang="en-US" i="0" dirty="0" smtClean="0">
                <a:solidFill>
                  <a:schemeClr val="tx1"/>
                </a:solidFill>
              </a:rPr>
              <a:t>The commutative property of addition is 			illustrated. </a:t>
            </a:r>
          </a:p>
          <a:p>
            <a:pPr marL="0" indent="0" defTabSz="566738">
              <a:buFont typeface="Courier New" pitchFamily="49" charset="0"/>
              <a:buNone/>
              <a:tabLst>
                <a:tab pos="465138" algn="l"/>
                <a:tab pos="1654175" algn="l"/>
              </a:tabLst>
            </a:pPr>
            <a:r>
              <a:rPr lang="en-US" i="0" dirty="0" smtClean="0">
                <a:solidFill>
                  <a:schemeClr val="tx1"/>
                </a:solidFill>
              </a:rPr>
              <a:t>		</a:t>
            </a:r>
            <a:r>
              <a:rPr lang="en-US" i="0" dirty="0" smtClean="0">
                <a:solidFill>
                  <a:srgbClr val="000099"/>
                </a:solidFill>
              </a:rPr>
              <a:t>( </a:t>
            </a:r>
            <a:r>
              <a:rPr lang="en-US" i="0" dirty="0" smtClean="0">
                <a:solidFill>
                  <a:srgbClr val="FF00FF"/>
                </a:solidFill>
              </a:rPr>
              <a:t>−4</a:t>
            </a:r>
            <a:r>
              <a:rPr lang="en-US" i="0" dirty="0" smtClean="0">
                <a:solidFill>
                  <a:srgbClr val="000099"/>
                </a:solidFill>
              </a:rPr>
              <a:t> ) + 14 = 14 + ( </a:t>
            </a:r>
            <a:r>
              <a:rPr lang="en-US" i="0" dirty="0" smtClean="0">
                <a:solidFill>
                  <a:srgbClr val="FF00FF"/>
                </a:solidFill>
              </a:rPr>
              <a:t>−4</a:t>
            </a:r>
            <a:r>
              <a:rPr lang="en-US" i="0" dirty="0" smtClean="0">
                <a:solidFill>
                  <a:srgbClr val="000099"/>
                </a:solidFill>
              </a:rPr>
              <a:t> ) =</a:t>
            </a:r>
            <a:r>
              <a:rPr lang="en-US" i="0" dirty="0" smtClean="0">
                <a:solidFill>
                  <a:srgbClr val="FF0000"/>
                </a:solidFill>
              </a:rPr>
              <a:t> 10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5136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5136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5136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5136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5136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2386" name="Rectangle 2"/>
          <p:cNvSpPr>
            <a:spLocks noGrp="1"/>
          </p:cNvSpPr>
          <p:nvPr>
            <p:ph type="title"/>
          </p:nvPr>
        </p:nvSpPr>
        <p:spPr>
          <a:prstGeom prst="rect">
            <a:avLst/>
          </a:prstGeom>
          <a:noFill/>
        </p:spPr>
        <p:txBody>
          <a:bodyPr/>
          <a:lstStyle/>
          <a:p>
            <a:pPr>
              <a:lnSpc>
                <a:spcPct val="80000"/>
              </a:lnSpc>
            </a:pPr>
            <a:r>
              <a:rPr lang="en-US" sz="3200" dirty="0" smtClean="0">
                <a:solidFill>
                  <a:schemeClr val="accent1"/>
                </a:solidFill>
              </a:rPr>
              <a:t>Example 2:  Properties of Addition and Multiplication 10 (cont.)</a:t>
            </a:r>
          </a:p>
        </p:txBody>
      </p:sp>
      <p:sp>
        <p:nvSpPr>
          <p:cNvPr id="1552387" name="Rectangle 3"/>
          <p:cNvSpPr>
            <a:spLocks noGrp="1"/>
          </p:cNvSpPr>
          <p:nvPr>
            <p:ph idx="1"/>
          </p:nvPr>
        </p:nvSpPr>
        <p:spPr>
          <a:xfrm>
            <a:off x="457200" y="1280160"/>
            <a:ext cx="8229600" cy="4056495"/>
          </a:xfrm>
          <a:prstGeom prst="rect">
            <a:avLst/>
          </a:prstGeom>
        </p:spPr>
        <p:txBody>
          <a:bodyPr>
            <a:spAutoFit/>
          </a:bodyPr>
          <a:lstStyle/>
          <a:p>
            <a:pPr marL="0" indent="0">
              <a:buFont typeface="Courier New" pitchFamily="49" charset="0"/>
              <a:buNone/>
              <a:tabLst>
                <a:tab pos="465138" algn="l"/>
                <a:tab pos="1597025" algn="l"/>
              </a:tabLst>
            </a:pPr>
            <a:r>
              <a:rPr lang="en-US" b="1" i="0" dirty="0" smtClean="0">
                <a:solidFill>
                  <a:schemeClr val="tx1"/>
                </a:solidFill>
              </a:rPr>
              <a:t>g.	</a:t>
            </a:r>
            <a:r>
              <a:rPr lang="en-US" i="0" dirty="0" smtClean="0">
                <a:solidFill>
                  <a:srgbClr val="0000FF"/>
                </a:solidFill>
              </a:rPr>
              <a:t>2</a:t>
            </a:r>
            <a:r>
              <a:rPr lang="en-US" i="1" dirty="0" smtClean="0">
                <a:solidFill>
                  <a:srgbClr val="0000FF"/>
                </a:solidFill>
              </a:rPr>
              <a:t>x</a:t>
            </a:r>
            <a:r>
              <a:rPr lang="en-US" dirty="0" smtClean="0">
                <a:solidFill>
                  <a:srgbClr val="0000FF"/>
                </a:solidFill>
              </a:rPr>
              <a:t> </a:t>
            </a:r>
            <a:r>
              <a:rPr lang="en-US" i="0" dirty="0" smtClean="0">
                <a:solidFill>
                  <a:srgbClr val="0000FF"/>
                </a:solidFill>
              </a:rPr>
              <a:t>+ 5 = 5 + 2</a:t>
            </a:r>
            <a:r>
              <a:rPr lang="en-US" i="1" dirty="0" smtClean="0">
                <a:solidFill>
                  <a:srgbClr val="0000FF"/>
                </a:solidFill>
              </a:rPr>
              <a:t>x</a:t>
            </a:r>
            <a:r>
              <a:rPr lang="en-US" dirty="0" smtClean="0">
                <a:solidFill>
                  <a:schemeClr val="tx1"/>
                </a:solidFill>
              </a:rPr>
              <a:t> </a:t>
            </a:r>
            <a:r>
              <a:rPr lang="en-US" i="0" dirty="0" smtClean="0">
                <a:solidFill>
                  <a:schemeClr val="tx1"/>
                </a:solidFill>
              </a:rPr>
              <a:t>given that </a:t>
            </a:r>
            <a:r>
              <a:rPr lang="en-US" i="1" dirty="0" smtClean="0">
                <a:solidFill>
                  <a:srgbClr val="0000FF"/>
                </a:solidFill>
              </a:rPr>
              <a:t>x</a:t>
            </a:r>
            <a:r>
              <a:rPr lang="en-US" dirty="0" smtClean="0">
                <a:solidFill>
                  <a:srgbClr val="0000FF"/>
                </a:solidFill>
              </a:rPr>
              <a:t> </a:t>
            </a:r>
            <a:r>
              <a:rPr lang="en-US" i="0" dirty="0" smtClean="0">
                <a:solidFill>
                  <a:srgbClr val="0000FF"/>
                </a:solidFill>
              </a:rPr>
              <a:t>= 10</a:t>
            </a:r>
            <a:r>
              <a:rPr lang="en-US" i="0" dirty="0" smtClean="0">
                <a:solidFill>
                  <a:schemeClr val="tx1"/>
                </a:solidFill>
              </a:rPr>
              <a:t> </a:t>
            </a:r>
          </a:p>
          <a:p>
            <a:pPr marL="0" indent="0">
              <a:buFont typeface="Courier New" pitchFamily="49" charset="0"/>
              <a:buNone/>
              <a:tabLst>
                <a:tab pos="465138" algn="l"/>
                <a:tab pos="1597025" algn="l"/>
              </a:tabLst>
            </a:pPr>
            <a:r>
              <a:rPr lang="en-US" b="1" i="0" dirty="0" smtClean="0">
                <a:solidFill>
                  <a:schemeClr val="tx1"/>
                </a:solidFill>
              </a:rPr>
              <a:t>Solution:	</a:t>
            </a:r>
            <a:r>
              <a:rPr lang="en-US" i="0" dirty="0" smtClean="0">
                <a:solidFill>
                  <a:schemeClr val="tx1"/>
                </a:solidFill>
              </a:rPr>
              <a:t>The commutative property of addition is 		illustrated. </a:t>
            </a:r>
          </a:p>
          <a:p>
            <a:pPr marL="0" indent="0">
              <a:buFont typeface="Courier New" pitchFamily="49" charset="0"/>
              <a:buNone/>
              <a:tabLst>
                <a:tab pos="465138" algn="l"/>
                <a:tab pos="1597025" algn="l"/>
              </a:tabLst>
            </a:pPr>
            <a:r>
              <a:rPr lang="en-US" i="0" dirty="0" smtClean="0">
                <a:solidFill>
                  <a:schemeClr val="tx1"/>
                </a:solidFill>
              </a:rPr>
              <a:t>		</a:t>
            </a:r>
            <a:r>
              <a:rPr lang="en-US" i="0" dirty="0" smtClean="0">
                <a:solidFill>
                  <a:srgbClr val="000099"/>
                </a:solidFill>
              </a:rPr>
              <a:t>2 </a:t>
            </a:r>
            <a:r>
              <a:rPr lang="en-US" i="0" dirty="0" smtClean="0">
                <a:solidFill>
                  <a:srgbClr val="0000FF"/>
                </a:solidFill>
                <a:sym typeface="Symbol" pitchFamily="18" charset="2"/>
              </a:rPr>
              <a:t></a:t>
            </a:r>
            <a:r>
              <a:rPr lang="en-US" i="0" dirty="0" smtClean="0">
                <a:solidFill>
                  <a:srgbClr val="000099"/>
                </a:solidFill>
              </a:rPr>
              <a:t> </a:t>
            </a:r>
            <a:r>
              <a:rPr lang="en-US" i="0" dirty="0" smtClean="0">
                <a:solidFill>
                  <a:srgbClr val="FF0000"/>
                </a:solidFill>
              </a:rPr>
              <a:t>10</a:t>
            </a:r>
            <a:r>
              <a:rPr lang="en-US" i="0" dirty="0" smtClean="0">
                <a:solidFill>
                  <a:srgbClr val="000099"/>
                </a:solidFill>
              </a:rPr>
              <a:t> + 5 = 5 + 2 </a:t>
            </a:r>
            <a:r>
              <a:rPr lang="en-US" i="0" dirty="0" smtClean="0">
                <a:solidFill>
                  <a:srgbClr val="0000FF"/>
                </a:solidFill>
                <a:sym typeface="Symbol" pitchFamily="18" charset="2"/>
              </a:rPr>
              <a:t></a:t>
            </a:r>
            <a:r>
              <a:rPr lang="en-US" i="0" dirty="0" smtClean="0">
                <a:solidFill>
                  <a:srgbClr val="FF0000"/>
                </a:solidFill>
              </a:rPr>
              <a:t> 10</a:t>
            </a:r>
            <a:r>
              <a:rPr lang="en-US" i="0" dirty="0" smtClean="0">
                <a:solidFill>
                  <a:srgbClr val="000099"/>
                </a:solidFill>
              </a:rPr>
              <a:t> =</a:t>
            </a:r>
            <a:r>
              <a:rPr lang="en-US" i="0" dirty="0" smtClean="0">
                <a:solidFill>
                  <a:schemeClr val="tx1"/>
                </a:solidFill>
              </a:rPr>
              <a:t> </a:t>
            </a:r>
            <a:r>
              <a:rPr lang="en-US" i="0" dirty="0" smtClean="0">
                <a:solidFill>
                  <a:srgbClr val="FF0000"/>
                </a:solidFill>
              </a:rPr>
              <a:t>25</a:t>
            </a:r>
          </a:p>
          <a:p>
            <a:pPr marL="0" indent="0">
              <a:buFont typeface="Courier New" pitchFamily="49" charset="0"/>
              <a:buNone/>
              <a:tabLst>
                <a:tab pos="465138" algn="l"/>
                <a:tab pos="1597025" algn="l"/>
              </a:tabLst>
            </a:pPr>
            <a:r>
              <a:rPr lang="en-US" b="1" i="0" dirty="0" smtClean="0">
                <a:solidFill>
                  <a:schemeClr val="tx1"/>
                </a:solidFill>
              </a:rPr>
              <a:t>h.	</a:t>
            </a:r>
            <a:r>
              <a:rPr lang="en-US" i="0" dirty="0" smtClean="0">
                <a:solidFill>
                  <a:srgbClr val="0000FF"/>
                </a:solidFill>
              </a:rPr>
              <a:t>12( </a:t>
            </a:r>
            <a:r>
              <a:rPr lang="en-US" i="1" dirty="0" smtClean="0">
                <a:solidFill>
                  <a:srgbClr val="0000FF"/>
                </a:solidFill>
              </a:rPr>
              <a:t>y</a:t>
            </a:r>
            <a:r>
              <a:rPr lang="en-US" dirty="0" smtClean="0">
                <a:solidFill>
                  <a:srgbClr val="0000FF"/>
                </a:solidFill>
              </a:rPr>
              <a:t> </a:t>
            </a:r>
            <a:r>
              <a:rPr lang="en-US" i="0" dirty="0" smtClean="0">
                <a:solidFill>
                  <a:srgbClr val="0000FF"/>
                </a:solidFill>
              </a:rPr>
              <a:t>+ 3 ) = 12</a:t>
            </a:r>
            <a:r>
              <a:rPr lang="en-US" i="1" dirty="0" smtClean="0">
                <a:solidFill>
                  <a:srgbClr val="0000FF"/>
                </a:solidFill>
              </a:rPr>
              <a:t>y</a:t>
            </a:r>
            <a:r>
              <a:rPr lang="en-US" dirty="0" smtClean="0">
                <a:solidFill>
                  <a:srgbClr val="0000FF"/>
                </a:solidFill>
              </a:rPr>
              <a:t> </a:t>
            </a:r>
            <a:r>
              <a:rPr lang="en-US" i="0" dirty="0" smtClean="0">
                <a:solidFill>
                  <a:srgbClr val="0000FF"/>
                </a:solidFill>
              </a:rPr>
              <a:t>+ 36</a:t>
            </a:r>
            <a:r>
              <a:rPr lang="en-US" i="0" dirty="0" smtClean="0">
                <a:solidFill>
                  <a:schemeClr val="tx1"/>
                </a:solidFill>
              </a:rPr>
              <a:t> given that </a:t>
            </a:r>
            <a:r>
              <a:rPr lang="en-US" i="1" dirty="0" smtClean="0">
                <a:solidFill>
                  <a:srgbClr val="0000FF"/>
                </a:solidFill>
              </a:rPr>
              <a:t>y</a:t>
            </a:r>
            <a:r>
              <a:rPr lang="en-US" dirty="0" smtClean="0">
                <a:solidFill>
                  <a:srgbClr val="0000FF"/>
                </a:solidFill>
              </a:rPr>
              <a:t> </a:t>
            </a:r>
            <a:r>
              <a:rPr lang="en-US" i="0" dirty="0" smtClean="0">
                <a:solidFill>
                  <a:srgbClr val="0000FF"/>
                </a:solidFill>
              </a:rPr>
              <a:t>= −2</a:t>
            </a:r>
            <a:r>
              <a:rPr lang="en-US" i="0" dirty="0" smtClean="0">
                <a:solidFill>
                  <a:schemeClr val="tx1"/>
                </a:solidFill>
              </a:rPr>
              <a:t> </a:t>
            </a:r>
          </a:p>
          <a:p>
            <a:pPr marL="0" indent="0">
              <a:buFont typeface="Courier New" pitchFamily="49" charset="0"/>
              <a:buNone/>
              <a:tabLst>
                <a:tab pos="465138" algn="l"/>
                <a:tab pos="1597025" algn="l"/>
              </a:tabLst>
            </a:pPr>
            <a:r>
              <a:rPr lang="en-US" b="1" i="0" dirty="0" smtClean="0">
                <a:solidFill>
                  <a:schemeClr val="tx1"/>
                </a:solidFill>
              </a:rPr>
              <a:t>Solution:	</a:t>
            </a:r>
            <a:r>
              <a:rPr lang="en-US" i="0" dirty="0" smtClean="0">
                <a:solidFill>
                  <a:schemeClr val="tx1"/>
                </a:solidFill>
              </a:rPr>
              <a:t>The distributive property is illustrated. </a:t>
            </a:r>
          </a:p>
          <a:p>
            <a:pPr marL="0" indent="0">
              <a:buFont typeface="Courier New" pitchFamily="49" charset="0"/>
              <a:buNone/>
              <a:tabLst>
                <a:tab pos="465138" algn="l"/>
                <a:tab pos="1597025" algn="l"/>
              </a:tabLst>
            </a:pPr>
            <a:r>
              <a:rPr lang="en-US" i="0" dirty="0" smtClean="0">
                <a:solidFill>
                  <a:schemeClr val="tx1"/>
                </a:solidFill>
              </a:rPr>
              <a:t>		</a:t>
            </a:r>
            <a:r>
              <a:rPr lang="en-US" i="0" dirty="0" smtClean="0">
                <a:solidFill>
                  <a:srgbClr val="000099"/>
                </a:solidFill>
              </a:rPr>
              <a:t>12( </a:t>
            </a:r>
            <a:r>
              <a:rPr lang="en-US" i="0" dirty="0" smtClean="0">
                <a:solidFill>
                  <a:srgbClr val="FF00FF"/>
                </a:solidFill>
              </a:rPr>
              <a:t>−2</a:t>
            </a:r>
            <a:r>
              <a:rPr lang="en-US" i="0" dirty="0" smtClean="0">
                <a:solidFill>
                  <a:srgbClr val="000099"/>
                </a:solidFill>
              </a:rPr>
              <a:t> + 3 ) = 12( 1 ) =</a:t>
            </a:r>
            <a:r>
              <a:rPr lang="en-US" i="0" dirty="0" smtClean="0">
                <a:solidFill>
                  <a:schemeClr val="tx1"/>
                </a:solidFill>
              </a:rPr>
              <a:t> </a:t>
            </a:r>
            <a:r>
              <a:rPr lang="en-US" i="0" dirty="0" smtClean="0">
                <a:solidFill>
                  <a:srgbClr val="FF0000"/>
                </a:solidFill>
              </a:rPr>
              <a:t>12</a:t>
            </a:r>
            <a:r>
              <a:rPr lang="en-US" i="0" dirty="0" smtClean="0">
                <a:solidFill>
                  <a:schemeClr val="tx1"/>
                </a:solidFill>
              </a:rPr>
              <a:t> and </a:t>
            </a:r>
          </a:p>
          <a:p>
            <a:pPr marL="0" indent="0">
              <a:buFont typeface="Courier New" pitchFamily="49" charset="0"/>
              <a:buNone/>
              <a:tabLst>
                <a:tab pos="465138" algn="l"/>
                <a:tab pos="1597025" algn="l"/>
              </a:tabLst>
            </a:pPr>
            <a:r>
              <a:rPr lang="en-US" i="0" dirty="0" smtClean="0">
                <a:solidFill>
                  <a:schemeClr val="tx1"/>
                </a:solidFill>
              </a:rPr>
              <a:t>		</a:t>
            </a:r>
            <a:r>
              <a:rPr lang="en-US" i="0" dirty="0" smtClean="0">
                <a:solidFill>
                  <a:srgbClr val="000099"/>
                </a:solidFill>
              </a:rPr>
              <a:t>12( </a:t>
            </a:r>
            <a:r>
              <a:rPr lang="en-US" i="0" dirty="0" smtClean="0">
                <a:solidFill>
                  <a:srgbClr val="FF00FF"/>
                </a:solidFill>
              </a:rPr>
              <a:t>−2</a:t>
            </a:r>
            <a:r>
              <a:rPr lang="en-US" i="0" dirty="0" smtClean="0">
                <a:solidFill>
                  <a:srgbClr val="000099"/>
                </a:solidFill>
              </a:rPr>
              <a:t> ) + 36 = −24 + 36 =</a:t>
            </a:r>
            <a:r>
              <a:rPr lang="en-US" i="0" dirty="0" smtClean="0">
                <a:solidFill>
                  <a:srgbClr val="FF0000"/>
                </a:solidFill>
              </a:rPr>
              <a:t> 12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5238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5238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52387">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52387">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52387">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5238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3410" name="Rectangle 2"/>
          <p:cNvSpPr>
            <a:spLocks noGrp="1"/>
          </p:cNvSpPr>
          <p:nvPr>
            <p:ph type="title"/>
          </p:nvPr>
        </p:nvSpPr>
        <p:spPr>
          <a:prstGeom prst="rect">
            <a:avLst/>
          </a:prstGeom>
        </p:spPr>
        <p:txBody>
          <a:bodyPr/>
          <a:lstStyle/>
          <a:p>
            <a:pPr>
              <a:lnSpc>
                <a:spcPct val="80000"/>
              </a:lnSpc>
            </a:pPr>
            <a:r>
              <a:rPr lang="en-US" sz="3200" dirty="0" smtClean="0">
                <a:solidFill>
                  <a:schemeClr val="accent1"/>
                </a:solidFill>
              </a:rPr>
              <a:t>Practice Problems</a:t>
            </a:r>
          </a:p>
        </p:txBody>
      </p:sp>
      <p:sp>
        <p:nvSpPr>
          <p:cNvPr id="1553411" name="Rectangle 3"/>
          <p:cNvSpPr>
            <a:spLocks noGrp="1"/>
          </p:cNvSpPr>
          <p:nvPr>
            <p:ph idx="1"/>
          </p:nvPr>
        </p:nvSpPr>
        <p:spPr>
          <a:xfrm>
            <a:off x="457200" y="1280160"/>
            <a:ext cx="8229600" cy="1649682"/>
          </a:xfrm>
          <a:prstGeom prst="rect">
            <a:avLst/>
          </a:prstGeom>
          <a:solidFill>
            <a:srgbClr val="FFFFCC"/>
          </a:solidFill>
          <a:ln w="28575">
            <a:solidFill>
              <a:srgbClr val="000000"/>
            </a:solidFill>
          </a:ln>
        </p:spPr>
        <p:txBody>
          <a:bodyPr bIns="137160">
            <a:spAutoFit/>
          </a:bodyPr>
          <a:lstStyle/>
          <a:p>
            <a:pPr marL="0" indent="0">
              <a:buFont typeface="Courier New" pitchFamily="49" charset="0"/>
              <a:buNone/>
              <a:tabLst>
                <a:tab pos="465138" algn="l"/>
                <a:tab pos="4572000" algn="l"/>
                <a:tab pos="5037138" algn="l"/>
              </a:tabLst>
            </a:pPr>
            <a:r>
              <a:rPr lang="en-US" i="0" dirty="0" smtClean="0">
                <a:solidFill>
                  <a:srgbClr val="000000"/>
                </a:solidFill>
              </a:rPr>
              <a:t>Determine the property being illustrated. </a:t>
            </a:r>
          </a:p>
          <a:p>
            <a:pPr marL="0" indent="0">
              <a:buFont typeface="Courier New" pitchFamily="49" charset="0"/>
              <a:buNone/>
              <a:tabLst>
                <a:tab pos="465138" algn="l"/>
                <a:tab pos="4572000" algn="l"/>
                <a:tab pos="5037138" algn="l"/>
              </a:tabLst>
            </a:pPr>
            <a:r>
              <a:rPr lang="en-US" b="1" i="0" dirty="0" smtClean="0">
                <a:solidFill>
                  <a:srgbClr val="000000"/>
                </a:solidFill>
              </a:rPr>
              <a:t>1.	</a:t>
            </a:r>
            <a:r>
              <a:rPr lang="en-US" i="0" dirty="0" smtClean="0">
                <a:solidFill>
                  <a:srgbClr val="000000"/>
                </a:solidFill>
              </a:rPr>
              <a:t>( −2 </a:t>
            </a:r>
            <a:r>
              <a:rPr lang="en-US" i="0" dirty="0" smtClean="0">
                <a:solidFill>
                  <a:srgbClr val="000000"/>
                </a:solidFill>
                <a:sym typeface="Symbol" pitchFamily="18" charset="2"/>
              </a:rPr>
              <a:t></a:t>
            </a:r>
            <a:r>
              <a:rPr lang="en-US" i="0" dirty="0" smtClean="0">
                <a:solidFill>
                  <a:srgbClr val="000000"/>
                </a:solidFill>
              </a:rPr>
              <a:t> 5 ) </a:t>
            </a:r>
            <a:r>
              <a:rPr lang="en-US" i="0" dirty="0" smtClean="0">
                <a:solidFill>
                  <a:srgbClr val="000000"/>
                </a:solidFill>
                <a:sym typeface="Symbol" pitchFamily="18" charset="2"/>
              </a:rPr>
              <a:t></a:t>
            </a:r>
            <a:r>
              <a:rPr lang="en-US" i="0" dirty="0" smtClean="0">
                <a:solidFill>
                  <a:srgbClr val="000000"/>
                </a:solidFill>
              </a:rPr>
              <a:t> 2 = −2 </a:t>
            </a:r>
            <a:r>
              <a:rPr lang="en-US" i="0" dirty="0" smtClean="0">
                <a:solidFill>
                  <a:srgbClr val="000000"/>
                </a:solidFill>
                <a:sym typeface="Symbol" pitchFamily="18" charset="2"/>
              </a:rPr>
              <a:t></a:t>
            </a:r>
            <a:r>
              <a:rPr lang="en-US" i="0" dirty="0" smtClean="0">
                <a:solidFill>
                  <a:srgbClr val="000000"/>
                </a:solidFill>
              </a:rPr>
              <a:t> ( 5 </a:t>
            </a:r>
            <a:r>
              <a:rPr lang="en-US" i="0" dirty="0" smtClean="0">
                <a:solidFill>
                  <a:srgbClr val="000000"/>
                </a:solidFill>
                <a:sym typeface="Symbol" pitchFamily="18" charset="2"/>
              </a:rPr>
              <a:t></a:t>
            </a:r>
            <a:r>
              <a:rPr lang="en-US" i="0" dirty="0" smtClean="0">
                <a:solidFill>
                  <a:srgbClr val="000000"/>
                </a:solidFill>
              </a:rPr>
              <a:t> 2 )	</a:t>
            </a:r>
            <a:r>
              <a:rPr lang="en-US" b="1" i="0" dirty="0" smtClean="0">
                <a:solidFill>
                  <a:srgbClr val="000000"/>
                </a:solidFill>
              </a:rPr>
              <a:t>2.	</a:t>
            </a:r>
            <a:r>
              <a:rPr lang="en-US" i="0" dirty="0" smtClean="0">
                <a:solidFill>
                  <a:srgbClr val="000000"/>
                </a:solidFill>
              </a:rPr>
              <a:t>15 </a:t>
            </a:r>
            <a:r>
              <a:rPr lang="en-US" i="0" dirty="0" smtClean="0">
                <a:solidFill>
                  <a:srgbClr val="000000"/>
                </a:solidFill>
                <a:sym typeface="Symbol" pitchFamily="18" charset="2"/>
              </a:rPr>
              <a:t></a:t>
            </a:r>
            <a:r>
              <a:rPr lang="en-US" i="0" dirty="0" smtClean="0">
                <a:solidFill>
                  <a:srgbClr val="000000"/>
                </a:solidFill>
              </a:rPr>
              <a:t> 0 = 0 </a:t>
            </a:r>
            <a:r>
              <a:rPr lang="en-US" i="0" dirty="0" smtClean="0">
                <a:solidFill>
                  <a:srgbClr val="000000"/>
                </a:solidFill>
                <a:sym typeface="Symbol" pitchFamily="18" charset="2"/>
              </a:rPr>
              <a:t></a:t>
            </a:r>
            <a:r>
              <a:rPr lang="en-US" i="0" dirty="0" smtClean="0">
                <a:solidFill>
                  <a:srgbClr val="000000"/>
                </a:solidFill>
              </a:rPr>
              <a:t> 15 = 0 </a:t>
            </a:r>
          </a:p>
          <a:p>
            <a:pPr marL="0" indent="0">
              <a:buFont typeface="Courier New" pitchFamily="49" charset="0"/>
              <a:buNone/>
              <a:tabLst>
                <a:tab pos="465138" algn="l"/>
                <a:tab pos="4572000" algn="l"/>
                <a:tab pos="5037138" algn="l"/>
              </a:tabLst>
            </a:pPr>
            <a:r>
              <a:rPr lang="en-US" b="1" i="0" dirty="0" smtClean="0">
                <a:solidFill>
                  <a:srgbClr val="000000"/>
                </a:solidFill>
              </a:rPr>
              <a:t>3.	</a:t>
            </a:r>
            <a:r>
              <a:rPr lang="en-US" i="0" dirty="0" smtClean="0">
                <a:solidFill>
                  <a:srgbClr val="000000"/>
                </a:solidFill>
              </a:rPr>
              <a:t>2 + 7 = 7 + 2 	</a:t>
            </a:r>
            <a:r>
              <a:rPr lang="en-US" b="1" i="0" dirty="0" smtClean="0">
                <a:solidFill>
                  <a:srgbClr val="000000"/>
                </a:solidFill>
              </a:rPr>
              <a:t>4.	</a:t>
            </a:r>
            <a:r>
              <a:rPr lang="en-US" i="0" dirty="0" smtClean="0">
                <a:solidFill>
                  <a:srgbClr val="000000"/>
                </a:solidFill>
              </a:rPr>
              <a:t>2( </a:t>
            </a:r>
            <a:r>
              <a:rPr lang="en-US" i="1" dirty="0" smtClean="0">
                <a:solidFill>
                  <a:srgbClr val="000000"/>
                </a:solidFill>
              </a:rPr>
              <a:t>y</a:t>
            </a:r>
            <a:r>
              <a:rPr lang="en-US" i="0" dirty="0" smtClean="0">
                <a:solidFill>
                  <a:srgbClr val="000000"/>
                </a:solidFill>
              </a:rPr>
              <a:t> + 5 ) = 2</a:t>
            </a:r>
            <a:r>
              <a:rPr lang="en-US" i="1" dirty="0" smtClean="0">
                <a:solidFill>
                  <a:srgbClr val="000000"/>
                </a:solidFill>
              </a:rPr>
              <a:t>y</a:t>
            </a:r>
            <a:r>
              <a:rPr lang="en-US" i="0" dirty="0" smtClean="0">
                <a:solidFill>
                  <a:srgbClr val="000000"/>
                </a:solidFill>
              </a:rPr>
              <a:t> + 10</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4434" name="Rectangle 2"/>
          <p:cNvSpPr>
            <a:spLocks noGrp="1"/>
          </p:cNvSpPr>
          <p:nvPr>
            <p:ph type="title"/>
          </p:nvPr>
        </p:nvSpPr>
        <p:spPr>
          <a:prstGeom prst="rect">
            <a:avLst/>
          </a:prstGeom>
        </p:spPr>
        <p:txBody>
          <a:bodyPr/>
          <a:lstStyle/>
          <a:p>
            <a:pPr>
              <a:lnSpc>
                <a:spcPct val="80000"/>
              </a:lnSpc>
            </a:pPr>
            <a:r>
              <a:rPr lang="en-US" sz="3200" dirty="0" smtClean="0">
                <a:solidFill>
                  <a:schemeClr val="accent1"/>
                </a:solidFill>
              </a:rPr>
              <a:t>Practice Problem Answers</a:t>
            </a:r>
          </a:p>
        </p:txBody>
      </p:sp>
      <p:sp>
        <p:nvSpPr>
          <p:cNvPr id="1554435" name="Rectangle 3"/>
          <p:cNvSpPr>
            <a:spLocks noGrp="1"/>
          </p:cNvSpPr>
          <p:nvPr>
            <p:ph idx="1"/>
          </p:nvPr>
        </p:nvSpPr>
        <p:spPr>
          <a:prstGeom prst="rect">
            <a:avLst/>
          </a:prstGeom>
        </p:spPr>
        <p:txBody>
          <a:bodyPr>
            <a:spAutoFit/>
          </a:bodyPr>
          <a:lstStyle/>
          <a:p>
            <a:pPr marL="465138" indent="-465138">
              <a:buFont typeface="Courier New" pitchFamily="49" charset="0"/>
              <a:buNone/>
            </a:pPr>
            <a:r>
              <a:rPr lang="en-US" b="1" i="0" dirty="0" smtClean="0">
                <a:solidFill>
                  <a:schemeClr val="tx1"/>
                </a:solidFill>
              </a:rPr>
              <a:t>1.	</a:t>
            </a:r>
            <a:r>
              <a:rPr lang="en-US" i="0" dirty="0" smtClean="0">
                <a:solidFill>
                  <a:srgbClr val="FF0000"/>
                </a:solidFill>
              </a:rPr>
              <a:t>Associative Property of Multiplication</a:t>
            </a:r>
            <a:r>
              <a:rPr lang="en-US" i="0" dirty="0" smtClean="0">
                <a:solidFill>
                  <a:schemeClr val="tx1"/>
                </a:solidFill>
              </a:rPr>
              <a:t> </a:t>
            </a:r>
          </a:p>
          <a:p>
            <a:pPr marL="465138" indent="-465138">
              <a:buFont typeface="Courier New" pitchFamily="49" charset="0"/>
              <a:buNone/>
            </a:pPr>
            <a:r>
              <a:rPr lang="en-US" b="1" i="0" dirty="0" smtClean="0">
                <a:solidFill>
                  <a:schemeClr val="tx1"/>
                </a:solidFill>
              </a:rPr>
              <a:t>2.	</a:t>
            </a:r>
            <a:r>
              <a:rPr lang="en-US" i="0" dirty="0" smtClean="0">
                <a:solidFill>
                  <a:srgbClr val="FF0000"/>
                </a:solidFill>
              </a:rPr>
              <a:t>Zero Factor Law</a:t>
            </a:r>
            <a:r>
              <a:rPr lang="en-US" i="0" dirty="0" smtClean="0">
                <a:solidFill>
                  <a:schemeClr val="tx1"/>
                </a:solidFill>
              </a:rPr>
              <a:t> </a:t>
            </a:r>
          </a:p>
          <a:p>
            <a:pPr marL="465138" indent="-465138">
              <a:buFont typeface="Courier New" pitchFamily="49" charset="0"/>
              <a:buNone/>
            </a:pPr>
            <a:r>
              <a:rPr lang="en-US" b="1" i="0" dirty="0" smtClean="0">
                <a:solidFill>
                  <a:schemeClr val="tx1"/>
                </a:solidFill>
              </a:rPr>
              <a:t>3.	</a:t>
            </a:r>
            <a:r>
              <a:rPr lang="en-US" i="0" dirty="0" smtClean="0">
                <a:solidFill>
                  <a:srgbClr val="FF0000"/>
                </a:solidFill>
              </a:rPr>
              <a:t>Commutative Property of Addition</a:t>
            </a:r>
            <a:r>
              <a:rPr lang="en-US" i="0" dirty="0" smtClean="0">
                <a:solidFill>
                  <a:schemeClr val="tx1"/>
                </a:solidFill>
              </a:rPr>
              <a:t> </a:t>
            </a:r>
          </a:p>
          <a:p>
            <a:pPr marL="465138" indent="-465138">
              <a:buFont typeface="Courier New" pitchFamily="49" charset="0"/>
              <a:buNone/>
            </a:pPr>
            <a:r>
              <a:rPr lang="en-US" b="1" i="0" dirty="0" smtClean="0">
                <a:solidFill>
                  <a:schemeClr val="tx1"/>
                </a:solidFill>
              </a:rPr>
              <a:t>4.</a:t>
            </a:r>
            <a:r>
              <a:rPr lang="en-US" b="1" i="0" dirty="0" smtClean="0">
                <a:solidFill>
                  <a:srgbClr val="FF0000"/>
                </a:solidFill>
              </a:rPr>
              <a:t>	</a:t>
            </a:r>
            <a:r>
              <a:rPr lang="en-US" i="0" dirty="0" smtClean="0">
                <a:solidFill>
                  <a:srgbClr val="FF0000"/>
                </a:solidFill>
              </a:rPr>
              <a:t>Distributive Property</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lnSpc>
                <a:spcPct val="80000"/>
              </a:lnSpc>
            </a:pPr>
            <a:r>
              <a:rPr lang="en-US" sz="3200" dirty="0" smtClean="0">
                <a:solidFill>
                  <a:schemeClr val="accent1"/>
                </a:solidFill>
              </a:rPr>
              <a:t>Objectives</a:t>
            </a:r>
          </a:p>
        </p:txBody>
      </p:sp>
      <p:sp>
        <p:nvSpPr>
          <p:cNvPr id="5123" name="Content Placeholder 2"/>
          <p:cNvSpPr>
            <a:spLocks noGrp="1"/>
          </p:cNvSpPr>
          <p:nvPr>
            <p:ph idx="1"/>
          </p:nvPr>
        </p:nvSpPr>
        <p:spPr>
          <a:xfrm>
            <a:off x="457200" y="1280160"/>
            <a:ext cx="8229600" cy="1902059"/>
          </a:xfrm>
          <a:noFill/>
        </p:spPr>
        <p:txBody>
          <a:bodyPr>
            <a:spAutoFit/>
          </a:bodyPr>
          <a:lstStyle/>
          <a:p>
            <a:pPr marL="457200" indent="-457200">
              <a:buFont typeface="Courier New" pitchFamily="49" charset="0"/>
              <a:buChar char="o"/>
            </a:pPr>
            <a:r>
              <a:rPr lang="en-US" i="0" dirty="0" smtClean="0">
                <a:solidFill>
                  <a:schemeClr val="tx1"/>
                </a:solidFill>
              </a:rPr>
              <a:t>Apply the properties of real numbers to complete statements.</a:t>
            </a:r>
          </a:p>
          <a:p>
            <a:pPr marL="457200" indent="-457200">
              <a:buFont typeface="Courier New" pitchFamily="49" charset="0"/>
              <a:buChar char="o"/>
            </a:pPr>
            <a:r>
              <a:rPr lang="en-US" i="0" dirty="0" smtClean="0">
                <a:solidFill>
                  <a:schemeClr val="tx1"/>
                </a:solidFill>
              </a:rPr>
              <a:t>Name the real number properties that justify given statements.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1122" name="Rectangle 2"/>
          <p:cNvSpPr>
            <a:spLocks noGrp="1"/>
          </p:cNvSpPr>
          <p:nvPr>
            <p:ph type="title"/>
          </p:nvPr>
        </p:nvSpPr>
        <p:spPr>
          <a:prstGeom prst="rect">
            <a:avLst/>
          </a:prstGeom>
        </p:spPr>
        <p:txBody>
          <a:bodyPr/>
          <a:lstStyle/>
          <a:p>
            <a:pPr>
              <a:lnSpc>
                <a:spcPct val="80000"/>
              </a:lnSpc>
            </a:pPr>
            <a:r>
              <a:rPr lang="en-US" sz="3200" dirty="0" smtClean="0">
                <a:solidFill>
                  <a:schemeClr val="accent1"/>
                </a:solidFill>
              </a:rPr>
              <a:t>Example 1: Types of Numbers</a:t>
            </a:r>
          </a:p>
        </p:txBody>
      </p:sp>
      <p:sp>
        <p:nvSpPr>
          <p:cNvPr id="1541123" name="Rectangle 3"/>
          <p:cNvSpPr>
            <a:spLocks noGrp="1"/>
          </p:cNvSpPr>
          <p:nvPr>
            <p:ph idx="1"/>
          </p:nvPr>
        </p:nvSpPr>
        <p:spPr>
          <a:xfrm>
            <a:off x="457200" y="1280160"/>
            <a:ext cx="8229600" cy="4185761"/>
          </a:xfrm>
          <a:prstGeom prst="rect">
            <a:avLst/>
          </a:prstGeom>
        </p:spPr>
        <p:txBody>
          <a:bodyPr>
            <a:spAutoFit/>
          </a:bodyPr>
          <a:lstStyle/>
          <a:p>
            <a:pPr marL="0" indent="0">
              <a:buFont typeface="Courier New" pitchFamily="49" charset="0"/>
              <a:buNone/>
              <a:tabLst>
                <a:tab pos="465138" algn="l"/>
                <a:tab pos="4572000" algn="l"/>
                <a:tab pos="5037138" algn="l"/>
              </a:tabLst>
            </a:pPr>
            <a:r>
              <a:rPr lang="en-US" i="0" dirty="0" smtClean="0">
                <a:solidFill>
                  <a:schemeClr val="tx1"/>
                </a:solidFill>
              </a:rPr>
              <a:t>Given the set of numbers </a:t>
            </a:r>
            <a:r>
              <a:rPr lang="en-US" i="0" dirty="0" smtClean="0">
                <a:solidFill>
                  <a:srgbClr val="0000FF"/>
                </a:solidFill>
              </a:rPr>
              <a:t>{ −43.2,              −2,          0, </a:t>
            </a:r>
          </a:p>
          <a:p>
            <a:pPr marL="0" indent="0">
              <a:spcBef>
                <a:spcPct val="50000"/>
              </a:spcBef>
              <a:buFont typeface="Courier New" pitchFamily="49" charset="0"/>
              <a:buNone/>
              <a:tabLst>
                <a:tab pos="465138" algn="l"/>
                <a:tab pos="4572000" algn="l"/>
                <a:tab pos="5037138" algn="l"/>
              </a:tabLst>
            </a:pPr>
            <a:r>
              <a:rPr lang="en-US" i="0" dirty="0" smtClean="0">
                <a:solidFill>
                  <a:srgbClr val="0000FF"/>
                </a:solidFill>
              </a:rPr>
              <a:t>0.58, </a:t>
            </a:r>
            <a:r>
              <a:rPr lang="en-US" i="0" dirty="0" smtClean="0">
                <a:solidFill>
                  <a:srgbClr val="0000FF"/>
                </a:solidFill>
                <a:sym typeface="Symbol"/>
              </a:rPr>
              <a:t></a:t>
            </a:r>
            <a:r>
              <a:rPr lang="en-US" i="0" dirty="0" smtClean="0">
                <a:solidFill>
                  <a:srgbClr val="0000FF"/>
                </a:solidFill>
              </a:rPr>
              <a:t>,            6, 13.5555… }</a:t>
            </a:r>
            <a:r>
              <a:rPr lang="en-US" i="0" dirty="0" smtClean="0">
                <a:solidFill>
                  <a:schemeClr val="tx1"/>
                </a:solidFill>
              </a:rPr>
              <a:t>, tell which numbers are </a:t>
            </a:r>
          </a:p>
          <a:p>
            <a:pPr marL="0" indent="0">
              <a:buFont typeface="Courier New" pitchFamily="49" charset="0"/>
              <a:buNone/>
              <a:tabLst>
                <a:tab pos="465138" algn="l"/>
                <a:tab pos="4572000" algn="l"/>
                <a:tab pos="5037138" algn="l"/>
              </a:tabLst>
            </a:pPr>
            <a:r>
              <a:rPr lang="en-US" b="1" i="0" dirty="0" smtClean="0">
                <a:solidFill>
                  <a:schemeClr val="tx1"/>
                </a:solidFill>
              </a:rPr>
              <a:t>a.	</a:t>
            </a:r>
            <a:r>
              <a:rPr lang="en-US" i="0" dirty="0" smtClean="0">
                <a:solidFill>
                  <a:schemeClr val="tx1"/>
                </a:solidFill>
              </a:rPr>
              <a:t>Integers 	</a:t>
            </a:r>
            <a:r>
              <a:rPr lang="en-US" b="1" i="0" dirty="0" smtClean="0">
                <a:solidFill>
                  <a:schemeClr val="tx1"/>
                </a:solidFill>
              </a:rPr>
              <a:t>b.	</a:t>
            </a:r>
            <a:r>
              <a:rPr lang="en-US" i="0" dirty="0" smtClean="0">
                <a:solidFill>
                  <a:schemeClr val="tx1"/>
                </a:solidFill>
              </a:rPr>
              <a:t>Rational numbers</a:t>
            </a:r>
          </a:p>
          <a:p>
            <a:pPr marL="0" indent="0">
              <a:buFont typeface="Courier New" pitchFamily="49" charset="0"/>
              <a:buNone/>
              <a:tabLst>
                <a:tab pos="465138" algn="l"/>
                <a:tab pos="4572000" algn="l"/>
                <a:tab pos="5037138" algn="l"/>
              </a:tabLst>
            </a:pPr>
            <a:r>
              <a:rPr lang="en-US" b="1" i="0" dirty="0" smtClean="0">
                <a:solidFill>
                  <a:schemeClr val="tx1"/>
                </a:solidFill>
              </a:rPr>
              <a:t>c.	</a:t>
            </a:r>
            <a:r>
              <a:rPr lang="en-US" i="0" dirty="0" smtClean="0">
                <a:solidFill>
                  <a:schemeClr val="tx1"/>
                </a:solidFill>
              </a:rPr>
              <a:t>Irrational numbers	</a:t>
            </a:r>
            <a:r>
              <a:rPr lang="en-US" b="1" i="0" dirty="0" smtClean="0">
                <a:solidFill>
                  <a:schemeClr val="tx1"/>
                </a:solidFill>
              </a:rPr>
              <a:t>d.	</a:t>
            </a:r>
            <a:r>
              <a:rPr lang="en-US" i="0" dirty="0" smtClean="0">
                <a:solidFill>
                  <a:schemeClr val="tx1"/>
                </a:solidFill>
              </a:rPr>
              <a:t>Real numbers.</a:t>
            </a:r>
          </a:p>
          <a:p>
            <a:pPr marL="0" indent="0">
              <a:buFont typeface="Courier New" pitchFamily="49" charset="0"/>
              <a:buNone/>
              <a:tabLst>
                <a:tab pos="465138" algn="l"/>
                <a:tab pos="4572000" algn="l"/>
                <a:tab pos="5037138" algn="l"/>
              </a:tabLst>
            </a:pPr>
            <a:r>
              <a:rPr lang="en-US" b="1" i="0" dirty="0" smtClean="0">
                <a:solidFill>
                  <a:schemeClr val="tx1"/>
                </a:solidFill>
              </a:rPr>
              <a:t>Solutions:</a:t>
            </a:r>
            <a:endParaRPr lang="en-US" i="0" dirty="0" smtClean="0">
              <a:solidFill>
                <a:schemeClr val="tx1"/>
              </a:solidFill>
            </a:endParaRPr>
          </a:p>
          <a:p>
            <a:pPr marL="0" indent="0">
              <a:buFont typeface="Courier New" pitchFamily="49" charset="0"/>
              <a:buNone/>
              <a:tabLst>
                <a:tab pos="465138" algn="l"/>
                <a:tab pos="4572000" algn="l"/>
                <a:tab pos="5037138" algn="l"/>
              </a:tabLst>
            </a:pPr>
            <a:r>
              <a:rPr lang="en-US" b="1" i="0" dirty="0" smtClean="0">
                <a:solidFill>
                  <a:schemeClr val="tx1"/>
                </a:solidFill>
              </a:rPr>
              <a:t>a.	</a:t>
            </a:r>
            <a:r>
              <a:rPr lang="en-US" i="0" dirty="0" smtClean="0">
                <a:solidFill>
                  <a:schemeClr val="tx1"/>
                </a:solidFill>
              </a:rPr>
              <a:t>The integers are </a:t>
            </a:r>
            <a:r>
              <a:rPr lang="en-US" i="0" dirty="0" smtClean="0">
                <a:solidFill>
                  <a:srgbClr val="FF0000"/>
                </a:solidFill>
              </a:rPr>
              <a:t>−2, 0, and 6.</a:t>
            </a:r>
          </a:p>
          <a:p>
            <a:pPr marL="0" indent="0">
              <a:buFont typeface="Courier New" pitchFamily="49" charset="0"/>
              <a:buNone/>
              <a:tabLst>
                <a:tab pos="465138" algn="l"/>
                <a:tab pos="4572000" algn="l"/>
                <a:tab pos="5037138" algn="l"/>
              </a:tabLst>
            </a:pPr>
            <a:r>
              <a:rPr lang="en-US" b="1" i="0" dirty="0" smtClean="0">
                <a:solidFill>
                  <a:schemeClr val="tx1"/>
                </a:solidFill>
              </a:rPr>
              <a:t>b.	</a:t>
            </a:r>
            <a:r>
              <a:rPr lang="en-US" i="0" dirty="0" smtClean="0">
                <a:solidFill>
                  <a:schemeClr val="tx1"/>
                </a:solidFill>
              </a:rPr>
              <a:t>The rational numbers are </a:t>
            </a:r>
            <a:r>
              <a:rPr lang="en-US" i="0" dirty="0" smtClean="0">
                <a:solidFill>
                  <a:srgbClr val="FF0000"/>
                </a:solidFill>
              </a:rPr>
              <a:t>−43.2, −2,          0, 0.58, 6, 	and 13.5555…</a:t>
            </a:r>
          </a:p>
        </p:txBody>
      </p:sp>
      <p:graphicFrame>
        <p:nvGraphicFramePr>
          <p:cNvPr id="1541124" name="Object 4"/>
          <p:cNvGraphicFramePr>
            <a:graphicFrameLocks noChangeAspect="1"/>
          </p:cNvGraphicFramePr>
          <p:nvPr/>
        </p:nvGraphicFramePr>
        <p:xfrm>
          <a:off x="5441950" y="1301772"/>
          <a:ext cx="952500" cy="457200"/>
        </p:xfrm>
        <a:graphic>
          <a:graphicData uri="http://schemas.openxmlformats.org/presentationml/2006/ole">
            <mc:AlternateContent xmlns:mc="http://schemas.openxmlformats.org/markup-compatibility/2006">
              <mc:Choice xmlns:v="urn:schemas-microsoft-com:vml" Requires="v">
                <p:oleObj spid="_x0000_s1038" name="Equation" r:id="rId3" imgW="952200" imgH="457200" progId="Equation.DSMT4">
                  <p:embed/>
                </p:oleObj>
              </mc:Choice>
              <mc:Fallback>
                <p:oleObj name="Equation" r:id="rId3" imgW="952200" imgH="4572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41950" y="1301772"/>
                        <a:ext cx="952500" cy="45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41125" name="Object 5"/>
          <p:cNvGraphicFramePr>
            <a:graphicFrameLocks noChangeAspect="1"/>
          </p:cNvGraphicFramePr>
          <p:nvPr/>
        </p:nvGraphicFramePr>
        <p:xfrm>
          <a:off x="7086600" y="1150960"/>
          <a:ext cx="622300" cy="838200"/>
        </p:xfrm>
        <a:graphic>
          <a:graphicData uri="http://schemas.openxmlformats.org/presentationml/2006/ole">
            <mc:AlternateContent xmlns:mc="http://schemas.openxmlformats.org/markup-compatibility/2006">
              <mc:Choice xmlns:v="urn:schemas-microsoft-com:vml" Requires="v">
                <p:oleObj spid="_x0000_s1039" name="Equation" r:id="rId5" imgW="622080" imgH="838080" progId="Equation.DSMT4">
                  <p:embed/>
                </p:oleObj>
              </mc:Choice>
              <mc:Fallback>
                <p:oleObj name="Equation" r:id="rId5" imgW="622080" imgH="83808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086600" y="1150960"/>
                        <a:ext cx="622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41126" name="Object 6"/>
          <p:cNvGraphicFramePr>
            <a:graphicFrameLocks noChangeAspect="1"/>
          </p:cNvGraphicFramePr>
          <p:nvPr/>
        </p:nvGraphicFramePr>
        <p:xfrm>
          <a:off x="1711325" y="1924072"/>
          <a:ext cx="736600" cy="457200"/>
        </p:xfrm>
        <a:graphic>
          <a:graphicData uri="http://schemas.openxmlformats.org/presentationml/2006/ole">
            <mc:AlternateContent xmlns:mc="http://schemas.openxmlformats.org/markup-compatibility/2006">
              <mc:Choice xmlns:v="urn:schemas-microsoft-com:vml" Requires="v">
                <p:oleObj spid="_x0000_s1040" name="Equation" r:id="rId7" imgW="736560" imgH="457200" progId="Equation.DSMT4">
                  <p:embed/>
                </p:oleObj>
              </mc:Choice>
              <mc:Fallback>
                <p:oleObj name="Equation" r:id="rId7" imgW="736560" imgH="457200" progId="Equation.DSMT4">
                  <p:embed/>
                  <p:pic>
                    <p:nvPicPr>
                      <p:cNvPr id="0"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11325" y="1924072"/>
                        <a:ext cx="736600" cy="45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41129" name="Object 9"/>
          <p:cNvGraphicFramePr>
            <a:graphicFrameLocks noChangeAspect="1"/>
          </p:cNvGraphicFramePr>
          <p:nvPr/>
        </p:nvGraphicFramePr>
        <p:xfrm>
          <a:off x="6243638" y="4335485"/>
          <a:ext cx="622300" cy="838200"/>
        </p:xfrm>
        <a:graphic>
          <a:graphicData uri="http://schemas.openxmlformats.org/presentationml/2006/ole">
            <mc:AlternateContent xmlns:mc="http://schemas.openxmlformats.org/markup-compatibility/2006">
              <mc:Choice xmlns:v="urn:schemas-microsoft-com:vml" Requires="v">
                <p:oleObj spid="_x0000_s1041" name="Equation" r:id="rId9" imgW="622080" imgH="838080" progId="Equation.DSMT4">
                  <p:embed/>
                </p:oleObj>
              </mc:Choice>
              <mc:Fallback>
                <p:oleObj name="Equation" r:id="rId9" imgW="622080" imgH="838080" progId="Equation.DSMT4">
                  <p:embed/>
                  <p:pic>
                    <p:nvPicPr>
                      <p:cNvPr id="0" name="Object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243638" y="4335485"/>
                        <a:ext cx="622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4112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4112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4112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5411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2146" name="Rectangle 2"/>
          <p:cNvSpPr>
            <a:spLocks noGrp="1"/>
          </p:cNvSpPr>
          <p:nvPr>
            <p:ph type="title"/>
          </p:nvPr>
        </p:nvSpPr>
        <p:spPr>
          <a:prstGeom prst="rect">
            <a:avLst/>
          </a:prstGeom>
        </p:spPr>
        <p:txBody>
          <a:bodyPr/>
          <a:lstStyle/>
          <a:p>
            <a:pPr>
              <a:lnSpc>
                <a:spcPct val="80000"/>
              </a:lnSpc>
            </a:pPr>
            <a:r>
              <a:rPr lang="en-US" sz="3200" dirty="0" smtClean="0">
                <a:solidFill>
                  <a:schemeClr val="accent1"/>
                </a:solidFill>
              </a:rPr>
              <a:t>Example 1: Types of Numbers (cont.)</a:t>
            </a:r>
          </a:p>
        </p:txBody>
      </p:sp>
      <p:sp>
        <p:nvSpPr>
          <p:cNvPr id="1542147" name="Rectangle 3"/>
          <p:cNvSpPr>
            <a:spLocks noGrp="1"/>
          </p:cNvSpPr>
          <p:nvPr>
            <p:ph idx="1"/>
          </p:nvPr>
        </p:nvSpPr>
        <p:spPr>
          <a:xfrm>
            <a:off x="457200" y="1280160"/>
            <a:ext cx="8229600" cy="1169551"/>
          </a:xfrm>
          <a:prstGeom prst="rect">
            <a:avLst/>
          </a:prstGeom>
        </p:spPr>
        <p:txBody>
          <a:bodyPr>
            <a:spAutoFit/>
          </a:bodyPr>
          <a:lstStyle/>
          <a:p>
            <a:pPr marL="465138" indent="-465138">
              <a:buFont typeface="Courier New" pitchFamily="49" charset="0"/>
              <a:buNone/>
            </a:pPr>
            <a:r>
              <a:rPr lang="en-US" b="1" i="0" dirty="0" smtClean="0">
                <a:solidFill>
                  <a:schemeClr val="tx1"/>
                </a:solidFill>
              </a:rPr>
              <a:t>c.	</a:t>
            </a:r>
            <a:r>
              <a:rPr lang="en-US" i="0" dirty="0" smtClean="0">
                <a:solidFill>
                  <a:schemeClr val="tx1"/>
                </a:solidFill>
              </a:rPr>
              <a:t>The irrational numbers are              </a:t>
            </a:r>
            <a:r>
              <a:rPr lang="en-US" i="0" dirty="0" smtClean="0">
                <a:solidFill>
                  <a:srgbClr val="FF0000"/>
                </a:solidFill>
                <a:sym typeface="Symbol"/>
              </a:rPr>
              <a:t></a:t>
            </a:r>
            <a:r>
              <a:rPr lang="en-US" i="0" dirty="0" smtClean="0">
                <a:solidFill>
                  <a:srgbClr val="FF0000"/>
                </a:solidFill>
              </a:rPr>
              <a:t>, and  </a:t>
            </a:r>
          </a:p>
          <a:p>
            <a:pPr marL="465138" indent="-465138">
              <a:spcBef>
                <a:spcPct val="50000"/>
              </a:spcBef>
              <a:buFont typeface="Courier New" pitchFamily="49" charset="0"/>
              <a:buNone/>
            </a:pPr>
            <a:r>
              <a:rPr lang="en-US" b="1" i="0" dirty="0" smtClean="0">
                <a:solidFill>
                  <a:schemeClr val="tx1"/>
                </a:solidFill>
              </a:rPr>
              <a:t>d.	</a:t>
            </a:r>
            <a:r>
              <a:rPr lang="en-US" i="0" dirty="0" smtClean="0">
                <a:solidFill>
                  <a:srgbClr val="FF0000"/>
                </a:solidFill>
              </a:rPr>
              <a:t>All of the numbers</a:t>
            </a:r>
            <a:r>
              <a:rPr lang="en-US" i="0" dirty="0" smtClean="0">
                <a:solidFill>
                  <a:schemeClr val="tx1"/>
                </a:solidFill>
              </a:rPr>
              <a:t> are real numbers.</a:t>
            </a:r>
          </a:p>
        </p:txBody>
      </p:sp>
      <p:graphicFrame>
        <p:nvGraphicFramePr>
          <p:cNvPr id="1542148" name="Object 4"/>
          <p:cNvGraphicFramePr>
            <a:graphicFrameLocks noChangeAspect="1"/>
          </p:cNvGraphicFramePr>
          <p:nvPr/>
        </p:nvGraphicFramePr>
        <p:xfrm>
          <a:off x="4970463" y="1281752"/>
          <a:ext cx="952500" cy="457200"/>
        </p:xfrm>
        <a:graphic>
          <a:graphicData uri="http://schemas.openxmlformats.org/presentationml/2006/ole">
            <mc:AlternateContent xmlns:mc="http://schemas.openxmlformats.org/markup-compatibility/2006">
              <mc:Choice xmlns:v="urn:schemas-microsoft-com:vml" Requires="v">
                <p:oleObj spid="_x0000_s2056" name="Equation" r:id="rId3" imgW="952200" imgH="457200" progId="Equation.DSMT4">
                  <p:embed/>
                </p:oleObj>
              </mc:Choice>
              <mc:Fallback>
                <p:oleObj name="Equation" r:id="rId3" imgW="952200" imgH="4572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70463" y="1281752"/>
                        <a:ext cx="952500" cy="45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42149" name="Object 5"/>
          <p:cNvGraphicFramePr>
            <a:graphicFrameLocks noChangeAspect="1"/>
          </p:cNvGraphicFramePr>
          <p:nvPr/>
        </p:nvGraphicFramePr>
        <p:xfrm>
          <a:off x="6989763" y="1296040"/>
          <a:ext cx="711200" cy="444500"/>
        </p:xfrm>
        <a:graphic>
          <a:graphicData uri="http://schemas.openxmlformats.org/presentationml/2006/ole">
            <mc:AlternateContent xmlns:mc="http://schemas.openxmlformats.org/markup-compatibility/2006">
              <mc:Choice xmlns:v="urn:schemas-microsoft-com:vml" Requires="v">
                <p:oleObj spid="_x0000_s2057" name="Equation" r:id="rId5" imgW="711000" imgH="444240" progId="Equation.DSMT4">
                  <p:embed/>
                </p:oleObj>
              </mc:Choice>
              <mc:Fallback>
                <p:oleObj name="Equation" r:id="rId5" imgW="711000" imgH="44424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989763" y="1296040"/>
                        <a:ext cx="7112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4214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4194" name="Rectangle 2"/>
          <p:cNvSpPr>
            <a:spLocks noGrp="1"/>
          </p:cNvSpPr>
          <p:nvPr>
            <p:ph type="title"/>
          </p:nvPr>
        </p:nvSpPr>
        <p:spPr>
          <a:prstGeom prst="rect">
            <a:avLst/>
          </a:prstGeom>
        </p:spPr>
        <p:txBody>
          <a:bodyPr/>
          <a:lstStyle/>
          <a:p>
            <a:pPr>
              <a:lnSpc>
                <a:spcPct val="80000"/>
              </a:lnSpc>
            </a:pPr>
            <a:r>
              <a:rPr lang="en-US" sz="3200" dirty="0" smtClean="0">
                <a:solidFill>
                  <a:schemeClr val="accent1"/>
                </a:solidFill>
              </a:rPr>
              <a:t>Recognizing Types of Numbers</a:t>
            </a:r>
          </a:p>
        </p:txBody>
      </p:sp>
      <p:graphicFrame>
        <p:nvGraphicFramePr>
          <p:cNvPr id="1544267" name="Group 75"/>
          <p:cNvGraphicFramePr>
            <a:graphicFrameLocks noGrp="1"/>
          </p:cNvGraphicFramePr>
          <p:nvPr>
            <p:ph idx="1"/>
            <p:extLst>
              <p:ext uri="{D42A27DB-BD31-4B8C-83A1-F6EECF244321}">
                <p14:modId xmlns:p14="http://schemas.microsoft.com/office/powerpoint/2010/main" val="2005851057"/>
              </p:ext>
            </p:extLst>
          </p:nvPr>
        </p:nvGraphicFramePr>
        <p:xfrm>
          <a:off x="457200" y="1279525"/>
          <a:ext cx="8229600" cy="4632960"/>
        </p:xfrm>
        <a:graphic>
          <a:graphicData uri="http://schemas.openxmlformats.org/drawingml/2006/table">
            <a:tbl>
              <a:tblPr/>
              <a:tblGrid>
                <a:gridCol w="2667000"/>
                <a:gridCol w="2590800"/>
                <a:gridCol w="2971800"/>
              </a:tblGrid>
              <a:tr h="512763">
                <a:tc gridSpan="3">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b="1" i="0" u="none" strike="noStrike" cap="none" normalizeH="0" baseline="0" dirty="0" smtClean="0">
                          <a:ln>
                            <a:noFill/>
                          </a:ln>
                          <a:solidFill>
                            <a:srgbClr val="000000"/>
                          </a:solidFill>
                          <a:effectLst/>
                          <a:latin typeface="Calibri" pitchFamily="34" charset="0"/>
                        </a:rPr>
                        <a:t>Properties of Addition and Multiplication</a:t>
                      </a:r>
                    </a:p>
                  </a:txBody>
                  <a:tcPr anchor="ctr" anchorCtr="1" horzOverflow="overflow">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lnTlToBr>
                      <a:noFill/>
                    </a:lnTlToBr>
                    <a:lnBlToTr>
                      <a:noFill/>
                    </a:lnBlToTr>
                    <a:solidFill>
                      <a:srgbClr val="FFFFCC"/>
                    </a:solidFill>
                  </a:tcPr>
                </a:tc>
                <a:tc hMerge="1">
                  <a:txBody>
                    <a:bodyPr/>
                    <a:lstStyle/>
                    <a:p>
                      <a:endParaRPr lang="en-US"/>
                    </a:p>
                  </a:txBody>
                  <a:tcPr/>
                </a:tc>
                <a:tc hMerge="1">
                  <a:txBody>
                    <a:bodyPr/>
                    <a:lstStyle/>
                    <a:p>
                      <a:endParaRPr lang="en-US"/>
                    </a:p>
                  </a:txBody>
                  <a:tcPr/>
                </a:tc>
              </a:tr>
              <a:tr h="514350">
                <a:tc gridSpan="3">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b="1" i="0" u="none" strike="noStrike" cap="none" normalizeH="0" baseline="0" dirty="0" smtClean="0">
                          <a:ln>
                            <a:noFill/>
                          </a:ln>
                          <a:solidFill>
                            <a:srgbClr val="000000"/>
                          </a:solidFill>
                          <a:effectLst/>
                          <a:latin typeface="Calibri" pitchFamily="34" charset="0"/>
                        </a:rPr>
                        <a:t>Name of Property</a:t>
                      </a:r>
                    </a:p>
                  </a:txBody>
                  <a:tcPr anchor="ctr" anchorCtr="1" horzOverflow="overflow">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a:noFill/>
                    </a:lnT>
                    <a:lnB>
                      <a:noFill/>
                    </a:lnB>
                    <a:lnTlToBr>
                      <a:noFill/>
                    </a:lnTlToBr>
                    <a:lnBlToTr>
                      <a:noFill/>
                    </a:lnBlToTr>
                    <a:solidFill>
                      <a:srgbClr val="FFFFCC"/>
                    </a:solidFill>
                  </a:tcPr>
                </a:tc>
                <a:tc hMerge="1">
                  <a:txBody>
                    <a:bodyPr/>
                    <a:lstStyle/>
                    <a:p>
                      <a:endParaRPr lang="en-US"/>
                    </a:p>
                  </a:txBody>
                  <a:tcPr/>
                </a:tc>
                <a:tc hMerge="1">
                  <a:txBody>
                    <a:bodyPr/>
                    <a:lstStyle/>
                    <a:p>
                      <a:endParaRPr lang="en-US"/>
                    </a:p>
                  </a:txBody>
                  <a:tcPr/>
                </a:tc>
              </a:tr>
              <a:tr h="512763">
                <a:tc>
                  <a:txBody>
                    <a:bodyPr/>
                    <a:lstStyle/>
                    <a:p>
                      <a:pPr marL="0" marR="0" lvl="0" indent="0" algn="l"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b="1" i="0" u="none" strike="noStrike" cap="none" normalizeH="0" baseline="0" dirty="0" smtClean="0">
                          <a:ln>
                            <a:noFill/>
                          </a:ln>
                          <a:solidFill>
                            <a:srgbClr val="A50021"/>
                          </a:solidFill>
                          <a:effectLst/>
                          <a:latin typeface="Calibri" pitchFamily="34" charset="0"/>
                        </a:rPr>
                        <a:t>For Addition</a:t>
                      </a:r>
                      <a:endParaRPr kumimoji="0" lang="en-US" sz="2800" b="0" i="0" u="none" strike="noStrike" cap="none" normalizeH="0" baseline="0" dirty="0" smtClean="0">
                        <a:ln>
                          <a:noFill/>
                        </a:ln>
                        <a:solidFill>
                          <a:srgbClr val="A50021"/>
                        </a:solidFill>
                        <a:effectLst/>
                        <a:latin typeface="Calibri" pitchFamily="34" charset="0"/>
                      </a:endParaRPr>
                    </a:p>
                    <a:p>
                      <a:pPr marL="0" marR="0" lvl="0" indent="0" algn="l"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b="1" i="1" u="none" strike="noStrike" cap="none" normalizeH="0" baseline="0" dirty="0" smtClean="0">
                          <a:ln>
                            <a:noFill/>
                          </a:ln>
                          <a:solidFill>
                            <a:srgbClr val="0000FF"/>
                          </a:solidFill>
                          <a:effectLst/>
                          <a:latin typeface="Calibri" pitchFamily="34" charset="0"/>
                        </a:rPr>
                        <a:t>a </a:t>
                      </a:r>
                      <a:r>
                        <a:rPr kumimoji="0" lang="en-US" sz="2800" b="0" i="0" u="none" strike="noStrike" cap="none" normalizeH="0" baseline="0" dirty="0" smtClean="0">
                          <a:ln>
                            <a:noFill/>
                          </a:ln>
                          <a:solidFill>
                            <a:srgbClr val="0000FF"/>
                          </a:solidFill>
                          <a:effectLst/>
                          <a:latin typeface="Calibri" pitchFamily="34" charset="0"/>
                        </a:rPr>
                        <a:t>+ </a:t>
                      </a:r>
                      <a:r>
                        <a:rPr kumimoji="0" lang="en-US" sz="2800" b="1" i="1" u="none" strike="noStrike" cap="none" normalizeH="0" baseline="0" dirty="0" smtClean="0">
                          <a:ln>
                            <a:noFill/>
                          </a:ln>
                          <a:solidFill>
                            <a:srgbClr val="0000FF"/>
                          </a:solidFill>
                          <a:effectLst/>
                          <a:latin typeface="Calibri" pitchFamily="34" charset="0"/>
                        </a:rPr>
                        <a:t>b </a:t>
                      </a:r>
                      <a:r>
                        <a:rPr kumimoji="0" lang="en-US" sz="2800" b="0" i="0" u="none" strike="noStrike" cap="none" normalizeH="0" baseline="0" dirty="0" smtClean="0">
                          <a:ln>
                            <a:noFill/>
                          </a:ln>
                          <a:solidFill>
                            <a:srgbClr val="0000FF"/>
                          </a:solidFill>
                          <a:effectLst/>
                          <a:latin typeface="Symbol" pitchFamily="18" charset="2"/>
                        </a:rPr>
                        <a:t>=</a:t>
                      </a:r>
                      <a:r>
                        <a:rPr kumimoji="0" lang="en-US" sz="2800" b="0" i="0" u="none" strike="noStrike" cap="none" normalizeH="0" baseline="0" dirty="0" smtClean="0">
                          <a:ln>
                            <a:noFill/>
                          </a:ln>
                          <a:solidFill>
                            <a:srgbClr val="0000FF"/>
                          </a:solidFill>
                          <a:effectLst/>
                          <a:latin typeface="Calibri" pitchFamily="34" charset="0"/>
                        </a:rPr>
                        <a:t> </a:t>
                      </a:r>
                      <a:r>
                        <a:rPr kumimoji="0" lang="en-US" sz="2800" b="1" i="1" u="none" strike="noStrike" cap="none" normalizeH="0" baseline="0" dirty="0" smtClean="0">
                          <a:ln>
                            <a:noFill/>
                          </a:ln>
                          <a:solidFill>
                            <a:srgbClr val="0000FF"/>
                          </a:solidFill>
                          <a:effectLst/>
                          <a:latin typeface="Calibri" pitchFamily="34" charset="0"/>
                        </a:rPr>
                        <a:t>b </a:t>
                      </a:r>
                      <a:r>
                        <a:rPr kumimoji="0" lang="en-US" sz="2800" b="0" i="0" u="none" strike="noStrike" cap="none" normalizeH="0" baseline="0" dirty="0" smtClean="0">
                          <a:ln>
                            <a:noFill/>
                          </a:ln>
                          <a:solidFill>
                            <a:srgbClr val="0000FF"/>
                          </a:solidFill>
                          <a:effectLst/>
                          <a:latin typeface="Calibri" pitchFamily="34" charset="0"/>
                        </a:rPr>
                        <a:t>+ </a:t>
                      </a:r>
                      <a:r>
                        <a:rPr kumimoji="0" lang="en-US" sz="2800" b="1" i="1" u="none" strike="noStrike" cap="none" normalizeH="0" baseline="0" dirty="0" smtClean="0">
                          <a:ln>
                            <a:noFill/>
                          </a:ln>
                          <a:solidFill>
                            <a:srgbClr val="0000FF"/>
                          </a:solidFill>
                          <a:effectLst/>
                          <a:latin typeface="Calibri" pitchFamily="34" charset="0"/>
                        </a:rPr>
                        <a:t>a</a:t>
                      </a:r>
                      <a:r>
                        <a:rPr kumimoji="0" lang="en-US" sz="2800" b="1" i="1" u="none" strike="noStrike" cap="none" normalizeH="0" baseline="0" dirty="0" smtClean="0">
                          <a:ln>
                            <a:noFill/>
                          </a:ln>
                          <a:solidFill>
                            <a:srgbClr val="000000"/>
                          </a:solidFill>
                          <a:effectLst/>
                          <a:latin typeface="Calibri" pitchFamily="34" charset="0"/>
                        </a:rPr>
                        <a:t> </a:t>
                      </a:r>
                      <a:endParaRPr kumimoji="0" lang="en-US" sz="2800" b="0" i="0" u="none" strike="noStrike" cap="none" normalizeH="0" baseline="0" dirty="0" smtClean="0">
                        <a:ln>
                          <a:noFill/>
                        </a:ln>
                        <a:solidFill>
                          <a:srgbClr val="000000"/>
                        </a:solidFill>
                        <a:effectLst/>
                        <a:latin typeface="Calibri" pitchFamily="34" charset="0"/>
                      </a:endParaRPr>
                    </a:p>
                    <a:p>
                      <a:pPr marL="0" marR="0" lvl="0" indent="0" algn="l"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b="0" i="0" u="none" strike="noStrike" cap="none" normalizeH="0" baseline="0" dirty="0" smtClean="0">
                          <a:ln>
                            <a:noFill/>
                          </a:ln>
                          <a:solidFill>
                            <a:srgbClr val="000000"/>
                          </a:solidFill>
                          <a:effectLst/>
                          <a:latin typeface="Calibri" pitchFamily="34" charset="0"/>
                        </a:rPr>
                        <a:t>3 + 6 = 6 + 3</a:t>
                      </a:r>
                    </a:p>
                  </a:txBody>
                  <a:tcPr anchor="ctr" anchorCtr="1" horzOverflow="overflow">
                    <a:lnL w="28575" cap="flat" cmpd="sng" algn="ctr">
                      <a:solidFill>
                        <a:srgbClr val="000000"/>
                      </a:solidFill>
                      <a:prstDash val="solid"/>
                      <a:round/>
                      <a:headEnd type="none" w="med" len="med"/>
                      <a:tailEnd type="none" w="med" len="med"/>
                    </a:lnL>
                    <a:lnR>
                      <a:noFill/>
                    </a:lnR>
                    <a:lnT>
                      <a:noFill/>
                    </a:lnT>
                    <a:lnB>
                      <a:noFill/>
                    </a:lnB>
                    <a:lnTlToBr>
                      <a:noFill/>
                    </a:lnTlToBr>
                    <a:lnBlToTr>
                      <a:noFill/>
                    </a:lnBlToTr>
                    <a:solidFill>
                      <a:srgbClr val="FFFFCC"/>
                    </a:solidFill>
                  </a:tcPr>
                </a:tc>
                <a:tc>
                  <a:txBody>
                    <a:bodyPr/>
                    <a:lstStyle/>
                    <a:p>
                      <a:pPr marL="0" marR="0" lvl="0" indent="0" algn="ctr" defTabSz="914400" rtl="0" eaLnBrk="0" fontAlgn="base" latinLnBrk="0" hangingPunct="0">
                        <a:lnSpc>
                          <a:spcPct val="100000"/>
                        </a:lnSpc>
                        <a:spcBef>
                          <a:spcPts val="600"/>
                        </a:spcBef>
                        <a:spcAft>
                          <a:spcPct val="0"/>
                        </a:spcAft>
                        <a:buClrTx/>
                        <a:buSzTx/>
                        <a:buFont typeface="Courier New" pitchFamily="49" charset="0"/>
                        <a:buNone/>
                        <a:tabLst/>
                      </a:pPr>
                      <a:endParaRPr kumimoji="0" lang="en-US" sz="2800" b="0" i="0" u="none" strike="noStrike" cap="none" normalizeH="0" baseline="0" dirty="0" smtClean="0">
                        <a:ln>
                          <a:noFill/>
                        </a:ln>
                        <a:solidFill>
                          <a:srgbClr val="000000"/>
                        </a:solidFill>
                        <a:effectLst/>
                        <a:latin typeface="Calibri" pitchFamily="34" charset="0"/>
                      </a:endParaRPr>
                    </a:p>
                    <a:p>
                      <a:pPr marL="0" marR="0" lvl="0" indent="0" algn="ctr" defTabSz="914400" rtl="0" eaLnBrk="0" fontAlgn="base" latinLnBrk="0" hangingPunct="0">
                        <a:lnSpc>
                          <a:spcPct val="100000"/>
                        </a:lnSpc>
                        <a:spcBef>
                          <a:spcPts val="600"/>
                        </a:spcBef>
                        <a:spcAft>
                          <a:spcPct val="0"/>
                        </a:spcAft>
                        <a:buClrTx/>
                        <a:buSzTx/>
                        <a:buFont typeface="Courier New" pitchFamily="49" charset="0"/>
                        <a:buNone/>
                        <a:tabLst/>
                      </a:pPr>
                      <a:r>
                        <a:rPr kumimoji="0" lang="en-US" sz="2800" b="0" i="0" u="none" strike="noStrike" cap="none" normalizeH="0" baseline="0" dirty="0" smtClean="0">
                          <a:ln>
                            <a:noFill/>
                          </a:ln>
                          <a:solidFill>
                            <a:srgbClr val="000000"/>
                          </a:solidFill>
                          <a:effectLst/>
                          <a:latin typeface="Calibri" pitchFamily="34" charset="0"/>
                        </a:rPr>
                        <a:t>Commutative Property</a:t>
                      </a:r>
                    </a:p>
                  </a:txBody>
                  <a:tcPr anchorCtr="1" horzOverflow="overflow">
                    <a:lnL>
                      <a:noFill/>
                    </a:lnL>
                    <a:lnR>
                      <a:noFill/>
                    </a:lnR>
                    <a:lnT>
                      <a:noFill/>
                    </a:lnT>
                    <a:lnB>
                      <a:noFill/>
                    </a:lnB>
                    <a:lnTlToBr>
                      <a:noFill/>
                    </a:lnTlToBr>
                    <a:lnBlToTr>
                      <a:noFill/>
                    </a:lnBlToTr>
                    <a:solidFill>
                      <a:srgbClr val="FFFFCC"/>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b="1" i="0" u="none" strike="noStrike" cap="none" normalizeH="0" baseline="0" dirty="0" smtClean="0">
                          <a:ln>
                            <a:noFill/>
                          </a:ln>
                          <a:solidFill>
                            <a:srgbClr val="A50021"/>
                          </a:solidFill>
                          <a:effectLst/>
                          <a:latin typeface="Calibri" pitchFamily="34" charset="0"/>
                        </a:rPr>
                        <a:t>For Multiplication</a:t>
                      </a:r>
                      <a:endParaRPr kumimoji="0" lang="en-US" sz="2800" b="0" i="0" u="none" strike="noStrike" cap="none" normalizeH="0" baseline="0" dirty="0" smtClean="0">
                        <a:ln>
                          <a:noFill/>
                        </a:ln>
                        <a:solidFill>
                          <a:srgbClr val="A50021"/>
                        </a:solidFill>
                        <a:effectLst/>
                        <a:latin typeface="Calibri" pitchFamily="34" charset="0"/>
                      </a:endParaRPr>
                    </a:p>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b="1" i="1" u="none" strike="noStrike" cap="none" normalizeH="0" baseline="0" dirty="0" smtClean="0">
                          <a:ln>
                            <a:noFill/>
                          </a:ln>
                          <a:solidFill>
                            <a:srgbClr val="0000FF"/>
                          </a:solidFill>
                          <a:effectLst/>
                          <a:latin typeface="Calibri" pitchFamily="34" charset="0"/>
                        </a:rPr>
                        <a:t>a </a:t>
                      </a:r>
                      <a:r>
                        <a:rPr kumimoji="0" lang="en-US" sz="2800" b="1" i="1" u="none" strike="noStrike" cap="none" normalizeH="0" baseline="0" dirty="0" smtClean="0">
                          <a:ln>
                            <a:noFill/>
                          </a:ln>
                          <a:solidFill>
                            <a:srgbClr val="0000FF"/>
                          </a:solidFill>
                          <a:effectLst/>
                          <a:latin typeface="Calibri" pitchFamily="34" charset="0"/>
                          <a:sym typeface="Symbol" pitchFamily="18" charset="2"/>
                        </a:rPr>
                        <a:t></a:t>
                      </a:r>
                      <a:r>
                        <a:rPr kumimoji="0" lang="en-US" sz="2800" b="1" i="1" u="none" strike="noStrike" cap="none" normalizeH="0" baseline="0" dirty="0" smtClean="0">
                          <a:ln>
                            <a:noFill/>
                          </a:ln>
                          <a:solidFill>
                            <a:srgbClr val="0000FF"/>
                          </a:solidFill>
                          <a:effectLst/>
                          <a:latin typeface="Calibri" pitchFamily="34" charset="0"/>
                        </a:rPr>
                        <a:t> b </a:t>
                      </a:r>
                      <a:r>
                        <a:rPr kumimoji="0" lang="en-US" sz="2800" b="0" i="0" u="none" strike="noStrike" cap="none" normalizeH="0" baseline="0" dirty="0" smtClean="0">
                          <a:ln>
                            <a:noFill/>
                          </a:ln>
                          <a:solidFill>
                            <a:srgbClr val="0000FF"/>
                          </a:solidFill>
                          <a:effectLst/>
                          <a:latin typeface="Symbol" pitchFamily="18" charset="2"/>
                        </a:rPr>
                        <a:t>=</a:t>
                      </a:r>
                      <a:r>
                        <a:rPr kumimoji="0" lang="en-US" sz="2800" b="1" i="1" u="none" strike="noStrike" cap="none" normalizeH="0" baseline="0" dirty="0" smtClean="0">
                          <a:ln>
                            <a:noFill/>
                          </a:ln>
                          <a:solidFill>
                            <a:srgbClr val="0000FF"/>
                          </a:solidFill>
                          <a:effectLst/>
                          <a:latin typeface="Calibri" pitchFamily="34" charset="0"/>
                        </a:rPr>
                        <a:t> b </a:t>
                      </a:r>
                      <a:r>
                        <a:rPr kumimoji="0" lang="en-US" sz="2800" b="1" i="1" u="none" strike="noStrike" cap="none" normalizeH="0" baseline="0" dirty="0" smtClean="0">
                          <a:ln>
                            <a:noFill/>
                          </a:ln>
                          <a:solidFill>
                            <a:srgbClr val="0000FF"/>
                          </a:solidFill>
                          <a:effectLst/>
                          <a:latin typeface="Calibri" pitchFamily="34" charset="0"/>
                          <a:sym typeface="Symbol" pitchFamily="18" charset="2"/>
                        </a:rPr>
                        <a:t></a:t>
                      </a:r>
                      <a:r>
                        <a:rPr kumimoji="0" lang="en-US" sz="2800" b="1" i="1" u="none" strike="noStrike" cap="none" normalizeH="0" baseline="0" dirty="0" smtClean="0">
                          <a:ln>
                            <a:noFill/>
                          </a:ln>
                          <a:solidFill>
                            <a:srgbClr val="0000FF"/>
                          </a:solidFill>
                          <a:effectLst/>
                          <a:latin typeface="Calibri" pitchFamily="34" charset="0"/>
                        </a:rPr>
                        <a:t> a</a:t>
                      </a:r>
                      <a:endParaRPr kumimoji="0" lang="en-US" sz="2800" b="0" i="0" u="none" strike="noStrike" cap="none" normalizeH="0" baseline="0" dirty="0" smtClean="0">
                        <a:ln>
                          <a:noFill/>
                        </a:ln>
                        <a:solidFill>
                          <a:srgbClr val="0000FF"/>
                        </a:solidFill>
                        <a:effectLst/>
                        <a:latin typeface="Calibri" pitchFamily="34" charset="0"/>
                      </a:endParaRPr>
                    </a:p>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b="0" i="0" u="none" strike="noStrike" cap="none" normalizeH="0" baseline="0" dirty="0" smtClean="0">
                          <a:ln>
                            <a:noFill/>
                          </a:ln>
                          <a:solidFill>
                            <a:srgbClr val="000000"/>
                          </a:solidFill>
                          <a:effectLst/>
                          <a:latin typeface="Calibri" pitchFamily="34" charset="0"/>
                        </a:rPr>
                        <a:t>4 </a:t>
                      </a:r>
                      <a:r>
                        <a:rPr kumimoji="0" lang="en-US" sz="2800" b="1" i="0" u="none" strike="noStrike" cap="none" normalizeH="0" baseline="0" dirty="0" smtClean="0">
                          <a:ln>
                            <a:noFill/>
                          </a:ln>
                          <a:solidFill>
                            <a:srgbClr val="000000"/>
                          </a:solidFill>
                          <a:effectLst/>
                          <a:latin typeface="Calibri" pitchFamily="34" charset="0"/>
                          <a:sym typeface="Symbol" pitchFamily="18" charset="2"/>
                        </a:rPr>
                        <a:t></a:t>
                      </a:r>
                      <a:r>
                        <a:rPr kumimoji="0" lang="en-US" sz="2800" b="0" i="0" u="none" strike="noStrike" cap="none" normalizeH="0" baseline="0" dirty="0" smtClean="0">
                          <a:ln>
                            <a:noFill/>
                          </a:ln>
                          <a:solidFill>
                            <a:srgbClr val="000000"/>
                          </a:solidFill>
                          <a:effectLst/>
                          <a:latin typeface="Calibri" pitchFamily="34" charset="0"/>
                        </a:rPr>
                        <a:t> 9 = 9 </a:t>
                      </a:r>
                      <a:r>
                        <a:rPr kumimoji="0" lang="en-US" sz="2800" b="1" i="0" u="none" strike="noStrike" cap="none" normalizeH="0" baseline="0" dirty="0" smtClean="0">
                          <a:ln>
                            <a:noFill/>
                          </a:ln>
                          <a:solidFill>
                            <a:srgbClr val="000000"/>
                          </a:solidFill>
                          <a:effectLst/>
                          <a:latin typeface="Calibri" pitchFamily="34" charset="0"/>
                          <a:sym typeface="Symbol" pitchFamily="18" charset="2"/>
                        </a:rPr>
                        <a:t></a:t>
                      </a:r>
                      <a:r>
                        <a:rPr kumimoji="0" lang="en-US" sz="2800" b="0" i="0" u="none" strike="noStrike" cap="none" normalizeH="0" baseline="0" dirty="0" smtClean="0">
                          <a:ln>
                            <a:noFill/>
                          </a:ln>
                          <a:solidFill>
                            <a:srgbClr val="000000"/>
                          </a:solidFill>
                          <a:effectLst/>
                          <a:latin typeface="Calibri" pitchFamily="34" charset="0"/>
                        </a:rPr>
                        <a:t> 4</a:t>
                      </a:r>
                    </a:p>
                  </a:txBody>
                  <a:tcPr anchor="ctr" anchorCtr="1" horzOverflow="overflow">
                    <a:lnL>
                      <a:noFill/>
                    </a:lnL>
                    <a:lnR w="28575" cap="flat" cmpd="sng" algn="ctr">
                      <a:solidFill>
                        <a:srgbClr val="000000"/>
                      </a:solidFill>
                      <a:prstDash val="solid"/>
                      <a:round/>
                      <a:headEnd type="none" w="med" len="med"/>
                      <a:tailEnd type="none" w="med" len="med"/>
                    </a:lnR>
                    <a:lnT>
                      <a:noFill/>
                    </a:lnT>
                    <a:lnB>
                      <a:noFill/>
                    </a:lnB>
                    <a:lnTlToBr>
                      <a:noFill/>
                    </a:lnTlToBr>
                    <a:lnBlToTr>
                      <a:noFill/>
                    </a:lnBlToTr>
                    <a:solidFill>
                      <a:srgbClr val="FFFFCC"/>
                    </a:solidFill>
                  </a:tcPr>
                </a:tc>
              </a:tr>
              <a:tr h="512763">
                <a:tc>
                  <a:txBody>
                    <a:bodyPr/>
                    <a:lstStyle/>
                    <a:p>
                      <a:pPr marL="0" marR="0" lvl="0" indent="0" algn="l" defTabSz="914400" rtl="0" eaLnBrk="0" fontAlgn="base" latinLnBrk="0" hangingPunct="0">
                        <a:lnSpc>
                          <a:spcPct val="100000"/>
                        </a:lnSpc>
                        <a:spcBef>
                          <a:spcPct val="20000"/>
                        </a:spcBef>
                        <a:spcAft>
                          <a:spcPct val="0"/>
                        </a:spcAft>
                        <a:buClrTx/>
                        <a:buSzTx/>
                        <a:buFont typeface="Courier New" pitchFamily="49" charset="0"/>
                        <a:buNone/>
                        <a:tabLst/>
                        <a:defRPr/>
                      </a:pPr>
                      <a:r>
                        <a:rPr kumimoji="0" lang="en-US" sz="2800" b="0" i="0" u="none" strike="noStrike" cap="none" normalizeH="0" baseline="0" dirty="0" smtClean="0">
                          <a:ln>
                            <a:noFill/>
                          </a:ln>
                          <a:solidFill>
                            <a:srgbClr val="0000FF"/>
                          </a:solidFill>
                          <a:effectLst/>
                          <a:latin typeface="Calibri" pitchFamily="34" charset="0"/>
                        </a:rPr>
                        <a:t>(</a:t>
                      </a:r>
                      <a:r>
                        <a:rPr kumimoji="0" lang="en-US" sz="2800" b="1" i="1" u="none" strike="noStrike" cap="none" normalizeH="0" baseline="0" dirty="0" smtClean="0">
                          <a:ln>
                            <a:noFill/>
                          </a:ln>
                          <a:solidFill>
                            <a:srgbClr val="0000FF"/>
                          </a:solidFill>
                          <a:effectLst/>
                          <a:latin typeface="Calibri" pitchFamily="34" charset="0"/>
                        </a:rPr>
                        <a:t> a </a:t>
                      </a:r>
                      <a:r>
                        <a:rPr kumimoji="0" lang="en-US" sz="2800" b="0" i="0" u="none" strike="noStrike" cap="none" normalizeH="0" baseline="0" dirty="0" smtClean="0">
                          <a:ln>
                            <a:noFill/>
                          </a:ln>
                          <a:solidFill>
                            <a:srgbClr val="0000FF"/>
                          </a:solidFill>
                          <a:effectLst/>
                          <a:latin typeface="Calibri" pitchFamily="34" charset="0"/>
                        </a:rPr>
                        <a:t>+ </a:t>
                      </a:r>
                      <a:r>
                        <a:rPr kumimoji="0" lang="en-US" sz="2800" b="1" i="1" u="none" strike="noStrike" cap="none" normalizeH="0" baseline="0" dirty="0" smtClean="0">
                          <a:ln>
                            <a:noFill/>
                          </a:ln>
                          <a:solidFill>
                            <a:srgbClr val="0000FF"/>
                          </a:solidFill>
                          <a:effectLst/>
                          <a:latin typeface="Calibri" pitchFamily="34" charset="0"/>
                        </a:rPr>
                        <a:t>b </a:t>
                      </a:r>
                      <a:r>
                        <a:rPr kumimoji="0" lang="en-US" sz="2800" b="0" i="0" u="none" strike="noStrike" cap="none" normalizeH="0" baseline="0" dirty="0" smtClean="0">
                          <a:ln>
                            <a:noFill/>
                          </a:ln>
                          <a:solidFill>
                            <a:srgbClr val="0000FF"/>
                          </a:solidFill>
                          <a:effectLst/>
                          <a:latin typeface="Calibri" pitchFamily="34" charset="0"/>
                        </a:rPr>
                        <a:t>)</a:t>
                      </a:r>
                      <a:r>
                        <a:rPr kumimoji="0" lang="en-US" sz="2800" b="1" i="1" u="none" strike="noStrike" cap="none" normalizeH="0" baseline="0" dirty="0" smtClean="0">
                          <a:ln>
                            <a:noFill/>
                          </a:ln>
                          <a:solidFill>
                            <a:srgbClr val="0000FF"/>
                          </a:solidFill>
                          <a:effectLst/>
                          <a:latin typeface="Calibri" pitchFamily="34" charset="0"/>
                        </a:rPr>
                        <a:t> </a:t>
                      </a:r>
                      <a:r>
                        <a:rPr kumimoji="0" lang="en-US" sz="2800" b="0" i="0" u="none" strike="noStrike" cap="none" normalizeH="0" baseline="0" dirty="0" smtClean="0">
                          <a:ln>
                            <a:noFill/>
                          </a:ln>
                          <a:solidFill>
                            <a:srgbClr val="0000FF"/>
                          </a:solidFill>
                          <a:effectLst/>
                          <a:latin typeface="Calibri" pitchFamily="34" charset="0"/>
                        </a:rPr>
                        <a:t>+ </a:t>
                      </a:r>
                      <a:r>
                        <a:rPr kumimoji="0" lang="en-US" sz="2800" b="1" i="1" u="none" strike="noStrike" cap="none" normalizeH="0" baseline="0" dirty="0" smtClean="0">
                          <a:ln>
                            <a:noFill/>
                          </a:ln>
                          <a:solidFill>
                            <a:srgbClr val="0000FF"/>
                          </a:solidFill>
                          <a:effectLst/>
                          <a:latin typeface="Calibri" pitchFamily="34" charset="0"/>
                        </a:rPr>
                        <a:t>c</a:t>
                      </a:r>
                    </a:p>
                    <a:p>
                      <a:pPr marL="0" marR="0" lvl="0" indent="0" algn="l" defTabSz="914400" rtl="0" eaLnBrk="0" fontAlgn="base" latinLnBrk="0" hangingPunct="0">
                        <a:lnSpc>
                          <a:spcPct val="100000"/>
                        </a:lnSpc>
                        <a:spcBef>
                          <a:spcPct val="20000"/>
                        </a:spcBef>
                        <a:spcAft>
                          <a:spcPct val="0"/>
                        </a:spcAft>
                        <a:buClrTx/>
                        <a:buSzTx/>
                        <a:buFont typeface="Courier New" pitchFamily="49" charset="0"/>
                        <a:buNone/>
                        <a:tabLst/>
                        <a:defRPr/>
                      </a:pPr>
                      <a:r>
                        <a:rPr kumimoji="0" lang="en-US" sz="2800" b="1" i="1" u="none" strike="noStrike" cap="none" normalizeH="0" baseline="0" dirty="0" smtClean="0">
                          <a:ln>
                            <a:noFill/>
                          </a:ln>
                          <a:solidFill>
                            <a:srgbClr val="0000FF"/>
                          </a:solidFill>
                          <a:effectLst/>
                          <a:latin typeface="Calibri" pitchFamily="34" charset="0"/>
                        </a:rPr>
                        <a:t> </a:t>
                      </a:r>
                      <a:r>
                        <a:rPr kumimoji="0" lang="en-US" sz="2800" b="0" i="0" u="none" strike="noStrike" cap="none" normalizeH="0" baseline="0" dirty="0" smtClean="0">
                          <a:ln>
                            <a:noFill/>
                          </a:ln>
                          <a:solidFill>
                            <a:srgbClr val="0000FF"/>
                          </a:solidFill>
                          <a:effectLst/>
                          <a:latin typeface="Symbol" pitchFamily="18" charset="2"/>
                        </a:rPr>
                        <a:t>=</a:t>
                      </a:r>
                      <a:r>
                        <a:rPr kumimoji="0" lang="en-US" sz="2800" b="0" i="0" u="none" strike="noStrike" cap="none" normalizeH="0" baseline="0" dirty="0" smtClean="0">
                          <a:ln>
                            <a:noFill/>
                          </a:ln>
                          <a:solidFill>
                            <a:srgbClr val="0000FF"/>
                          </a:solidFill>
                          <a:effectLst/>
                          <a:latin typeface="Calibri" pitchFamily="34" charset="0"/>
                        </a:rPr>
                        <a:t> </a:t>
                      </a:r>
                      <a:r>
                        <a:rPr kumimoji="0" lang="en-US" sz="2800" b="1" i="1" u="none" strike="noStrike" cap="none" normalizeH="0" baseline="0" dirty="0" smtClean="0">
                          <a:ln>
                            <a:noFill/>
                          </a:ln>
                          <a:solidFill>
                            <a:srgbClr val="0000FF"/>
                          </a:solidFill>
                          <a:effectLst/>
                          <a:latin typeface="Calibri" pitchFamily="34" charset="0"/>
                        </a:rPr>
                        <a:t>a </a:t>
                      </a:r>
                      <a:r>
                        <a:rPr kumimoji="0" lang="en-US" sz="2800" b="0" i="0" u="none" strike="noStrike" cap="none" normalizeH="0" baseline="0" dirty="0" smtClean="0">
                          <a:ln>
                            <a:noFill/>
                          </a:ln>
                          <a:solidFill>
                            <a:srgbClr val="0000FF"/>
                          </a:solidFill>
                          <a:effectLst/>
                          <a:latin typeface="Calibri" pitchFamily="34" charset="0"/>
                        </a:rPr>
                        <a:t>+ (</a:t>
                      </a:r>
                      <a:r>
                        <a:rPr kumimoji="0" lang="en-US" sz="2800" b="1" i="1" u="none" strike="noStrike" cap="none" normalizeH="0" baseline="0" dirty="0" smtClean="0">
                          <a:ln>
                            <a:noFill/>
                          </a:ln>
                          <a:solidFill>
                            <a:srgbClr val="0000FF"/>
                          </a:solidFill>
                          <a:effectLst/>
                          <a:latin typeface="Calibri" pitchFamily="34" charset="0"/>
                        </a:rPr>
                        <a:t> b </a:t>
                      </a:r>
                      <a:r>
                        <a:rPr kumimoji="0" lang="en-US" sz="2800" b="0" i="0" u="none" strike="noStrike" cap="none" normalizeH="0" baseline="0" dirty="0" smtClean="0">
                          <a:ln>
                            <a:noFill/>
                          </a:ln>
                          <a:solidFill>
                            <a:srgbClr val="0000FF"/>
                          </a:solidFill>
                          <a:effectLst/>
                          <a:latin typeface="Calibri" pitchFamily="34" charset="0"/>
                        </a:rPr>
                        <a:t>+ </a:t>
                      </a:r>
                      <a:r>
                        <a:rPr kumimoji="0" lang="en-US" sz="2800" b="1" i="1" u="none" strike="noStrike" cap="none" normalizeH="0" baseline="0" dirty="0" smtClean="0">
                          <a:ln>
                            <a:noFill/>
                          </a:ln>
                          <a:solidFill>
                            <a:srgbClr val="0000FF"/>
                          </a:solidFill>
                          <a:effectLst/>
                          <a:latin typeface="Calibri" pitchFamily="34" charset="0"/>
                        </a:rPr>
                        <a:t>c </a:t>
                      </a:r>
                      <a:r>
                        <a:rPr kumimoji="0" lang="en-US" sz="2800" b="0" i="0" u="none" strike="noStrike" cap="none" normalizeH="0" baseline="0" dirty="0" smtClean="0">
                          <a:ln>
                            <a:noFill/>
                          </a:ln>
                          <a:solidFill>
                            <a:srgbClr val="0000FF"/>
                          </a:solidFill>
                          <a:effectLst/>
                          <a:latin typeface="Calibri" pitchFamily="34" charset="0"/>
                        </a:rPr>
                        <a:t>)</a:t>
                      </a:r>
                    </a:p>
                    <a:p>
                      <a:pPr marL="0" marR="0" lvl="0" indent="0" algn="l"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b="0" i="0" u="none" strike="noStrike" cap="none" normalizeH="0" baseline="0" dirty="0" smtClean="0">
                          <a:ln>
                            <a:noFill/>
                          </a:ln>
                          <a:solidFill>
                            <a:srgbClr val="000000"/>
                          </a:solidFill>
                          <a:effectLst/>
                          <a:latin typeface="Calibri" pitchFamily="34" charset="0"/>
                        </a:rPr>
                        <a:t>( 2 + 5 ) + 4 </a:t>
                      </a:r>
                    </a:p>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b="0" i="0" u="none" strike="noStrike" cap="none" normalizeH="0" baseline="0" dirty="0" smtClean="0">
                          <a:ln>
                            <a:noFill/>
                          </a:ln>
                          <a:solidFill>
                            <a:srgbClr val="000000"/>
                          </a:solidFill>
                          <a:effectLst/>
                          <a:latin typeface="Calibri" pitchFamily="34" charset="0"/>
                        </a:rPr>
                        <a:t>= 2 + ( 5 + 4 )</a:t>
                      </a:r>
                    </a:p>
                  </a:txBody>
                  <a:tcPr anchorCtr="1" horzOverflow="overflow">
                    <a:lnL w="28575" cap="flat" cmpd="sng" algn="ctr">
                      <a:solidFill>
                        <a:srgbClr val="000000"/>
                      </a:solidFill>
                      <a:prstDash val="solid"/>
                      <a:round/>
                      <a:headEnd type="none" w="med" len="med"/>
                      <a:tailEnd type="none" w="med" len="med"/>
                    </a:lnL>
                    <a:lnR>
                      <a:noFill/>
                    </a:lnR>
                    <a:lnT>
                      <a:noFill/>
                    </a:lnT>
                    <a:lnB w="28575"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marL="0" marR="0" lvl="0" indent="0" algn="ctr" defTabSz="914400" rtl="0" eaLnBrk="0" fontAlgn="base" latinLnBrk="0" hangingPunct="0">
                        <a:lnSpc>
                          <a:spcPct val="100000"/>
                        </a:lnSpc>
                        <a:spcBef>
                          <a:spcPts val="0"/>
                        </a:spcBef>
                        <a:spcAft>
                          <a:spcPct val="0"/>
                        </a:spcAft>
                        <a:buClrTx/>
                        <a:buSzTx/>
                        <a:buFont typeface="Courier New" pitchFamily="49" charset="0"/>
                        <a:buNone/>
                        <a:tabLst/>
                      </a:pPr>
                      <a:endParaRPr kumimoji="0" lang="en-US" sz="2800" b="0" i="0" u="none" strike="noStrike" cap="none" normalizeH="0" baseline="0" dirty="0" smtClean="0">
                        <a:ln>
                          <a:noFill/>
                        </a:ln>
                        <a:solidFill>
                          <a:srgbClr val="000000"/>
                        </a:solidFill>
                        <a:effectLst/>
                        <a:latin typeface="Calibri" pitchFamily="34" charset="0"/>
                      </a:endParaRPr>
                    </a:p>
                    <a:p>
                      <a:pPr marL="0" marR="0" lvl="0" indent="0" algn="ctr" defTabSz="914400" rtl="0" eaLnBrk="0" fontAlgn="base" latinLnBrk="0" hangingPunct="0">
                        <a:lnSpc>
                          <a:spcPct val="100000"/>
                        </a:lnSpc>
                        <a:spcBef>
                          <a:spcPts val="0"/>
                        </a:spcBef>
                        <a:spcAft>
                          <a:spcPct val="0"/>
                        </a:spcAft>
                        <a:buClrTx/>
                        <a:buSzTx/>
                        <a:buFont typeface="Courier New" pitchFamily="49" charset="0"/>
                        <a:buNone/>
                        <a:tabLst/>
                      </a:pPr>
                      <a:r>
                        <a:rPr kumimoji="0" lang="en-US" sz="2800" b="0" i="0" u="none" strike="noStrike" cap="none" normalizeH="0" baseline="0" dirty="0" smtClean="0">
                          <a:ln>
                            <a:noFill/>
                          </a:ln>
                          <a:solidFill>
                            <a:srgbClr val="000000"/>
                          </a:solidFill>
                          <a:effectLst/>
                          <a:latin typeface="Calibri" pitchFamily="34" charset="0"/>
                        </a:rPr>
                        <a:t>Associative Property</a:t>
                      </a:r>
                    </a:p>
                  </a:txBody>
                  <a:tcPr anchorCtr="1" horzOverflow="overflow">
                    <a:lnL>
                      <a:noFill/>
                    </a:lnL>
                    <a:lnR>
                      <a:noFill/>
                    </a:lnR>
                    <a:lnT>
                      <a:noFill/>
                    </a:lnT>
                    <a:lnB w="28575"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b="1" i="1" u="none" strike="noStrike" cap="none" normalizeH="0" baseline="0" dirty="0" smtClean="0">
                          <a:ln>
                            <a:noFill/>
                          </a:ln>
                          <a:solidFill>
                            <a:srgbClr val="0000FF"/>
                          </a:solidFill>
                          <a:effectLst/>
                          <a:latin typeface="Calibri" pitchFamily="34" charset="0"/>
                        </a:rPr>
                        <a:t>a </a:t>
                      </a:r>
                      <a:r>
                        <a:rPr kumimoji="0" lang="en-US" sz="2800" b="0" i="0" u="none" strike="noStrike" cap="none" normalizeH="0" baseline="0" dirty="0" smtClean="0">
                          <a:ln>
                            <a:noFill/>
                          </a:ln>
                          <a:solidFill>
                            <a:srgbClr val="0000FF"/>
                          </a:solidFill>
                          <a:effectLst/>
                          <a:latin typeface="Calibri" pitchFamily="34" charset="0"/>
                        </a:rPr>
                        <a:t>(</a:t>
                      </a:r>
                      <a:r>
                        <a:rPr kumimoji="0" lang="en-US" sz="2800" b="1" i="1" u="none" strike="noStrike" cap="none" normalizeH="0" baseline="0" dirty="0" smtClean="0">
                          <a:ln>
                            <a:noFill/>
                          </a:ln>
                          <a:solidFill>
                            <a:srgbClr val="0000FF"/>
                          </a:solidFill>
                          <a:effectLst/>
                          <a:latin typeface="Calibri" pitchFamily="34" charset="0"/>
                        </a:rPr>
                        <a:t> bc </a:t>
                      </a:r>
                      <a:r>
                        <a:rPr kumimoji="0" lang="en-US" sz="2800" b="0" i="0" u="none" strike="noStrike" cap="none" normalizeH="0" baseline="0" dirty="0" smtClean="0">
                          <a:ln>
                            <a:noFill/>
                          </a:ln>
                          <a:solidFill>
                            <a:srgbClr val="0000FF"/>
                          </a:solidFill>
                          <a:effectLst/>
                          <a:latin typeface="Calibri" pitchFamily="34" charset="0"/>
                        </a:rPr>
                        <a:t>)</a:t>
                      </a:r>
                      <a:r>
                        <a:rPr kumimoji="0" lang="en-US" sz="2800" b="1" i="1" u="none" strike="noStrike" cap="none" normalizeH="0" baseline="0" dirty="0" smtClean="0">
                          <a:ln>
                            <a:noFill/>
                          </a:ln>
                          <a:solidFill>
                            <a:srgbClr val="0000FF"/>
                          </a:solidFill>
                          <a:effectLst/>
                          <a:latin typeface="Calibri" pitchFamily="34" charset="0"/>
                        </a:rPr>
                        <a:t> </a:t>
                      </a:r>
                      <a:r>
                        <a:rPr kumimoji="0" lang="en-US" sz="2800" b="0" i="0" u="none" strike="noStrike" cap="none" normalizeH="0" baseline="0" dirty="0" smtClean="0">
                          <a:ln>
                            <a:noFill/>
                          </a:ln>
                          <a:solidFill>
                            <a:srgbClr val="0000FF"/>
                          </a:solidFill>
                          <a:effectLst/>
                          <a:latin typeface="Symbol" pitchFamily="18" charset="2"/>
                        </a:rPr>
                        <a:t>=</a:t>
                      </a:r>
                      <a:r>
                        <a:rPr kumimoji="0" lang="en-US" sz="2800" b="1" i="1" u="none" strike="noStrike" cap="none" normalizeH="0" baseline="0" dirty="0" smtClean="0">
                          <a:ln>
                            <a:noFill/>
                          </a:ln>
                          <a:solidFill>
                            <a:srgbClr val="0000FF"/>
                          </a:solidFill>
                          <a:effectLst/>
                          <a:latin typeface="Calibri" pitchFamily="34" charset="0"/>
                        </a:rPr>
                        <a:t> </a:t>
                      </a:r>
                      <a:r>
                        <a:rPr kumimoji="0" lang="en-US" sz="2800" b="0" i="0" u="none" strike="noStrike" cap="none" normalizeH="0" baseline="0" dirty="0" smtClean="0">
                          <a:ln>
                            <a:noFill/>
                          </a:ln>
                          <a:solidFill>
                            <a:srgbClr val="0000FF"/>
                          </a:solidFill>
                          <a:effectLst/>
                          <a:latin typeface="Calibri" pitchFamily="34" charset="0"/>
                        </a:rPr>
                        <a:t>(</a:t>
                      </a:r>
                      <a:r>
                        <a:rPr kumimoji="0" lang="en-US" sz="2800" b="1" i="1" u="none" strike="noStrike" cap="none" normalizeH="0" baseline="0" dirty="0" smtClean="0">
                          <a:ln>
                            <a:noFill/>
                          </a:ln>
                          <a:solidFill>
                            <a:srgbClr val="0000FF"/>
                          </a:solidFill>
                          <a:effectLst/>
                          <a:latin typeface="Calibri" pitchFamily="34" charset="0"/>
                        </a:rPr>
                        <a:t> ab </a:t>
                      </a:r>
                      <a:r>
                        <a:rPr kumimoji="0" lang="en-US" sz="2800" b="0" i="0" u="none" strike="noStrike" cap="none" normalizeH="0" baseline="0" dirty="0" smtClean="0">
                          <a:ln>
                            <a:noFill/>
                          </a:ln>
                          <a:solidFill>
                            <a:srgbClr val="0000FF"/>
                          </a:solidFill>
                          <a:effectLst/>
                          <a:latin typeface="Calibri" pitchFamily="34" charset="0"/>
                        </a:rPr>
                        <a:t>)</a:t>
                      </a:r>
                      <a:r>
                        <a:rPr kumimoji="0" lang="en-US" sz="2800" b="1" i="1" u="none" strike="noStrike" cap="none" normalizeH="0" baseline="0" dirty="0" smtClean="0">
                          <a:ln>
                            <a:noFill/>
                          </a:ln>
                          <a:solidFill>
                            <a:srgbClr val="0000FF"/>
                          </a:solidFill>
                          <a:effectLst/>
                          <a:latin typeface="Calibri" pitchFamily="34" charset="0"/>
                        </a:rPr>
                        <a:t> c</a:t>
                      </a:r>
                      <a:endParaRPr kumimoji="0" lang="en-US" sz="2800" b="0" i="0" u="none" strike="noStrike" cap="none" normalizeH="0" baseline="0" dirty="0" smtClean="0">
                        <a:ln>
                          <a:noFill/>
                        </a:ln>
                        <a:solidFill>
                          <a:srgbClr val="0000FF"/>
                        </a:solidFill>
                        <a:effectLst/>
                        <a:latin typeface="Calibri" pitchFamily="34" charset="0"/>
                      </a:endParaRPr>
                    </a:p>
                    <a:p>
                      <a:pPr marL="0" marR="0" lvl="0" indent="0" algn="l"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b="0" i="0" u="none" strike="noStrike" cap="none" normalizeH="0" baseline="0" dirty="0" smtClean="0">
                          <a:ln>
                            <a:noFill/>
                          </a:ln>
                          <a:solidFill>
                            <a:srgbClr val="000000"/>
                          </a:solidFill>
                          <a:effectLst/>
                          <a:latin typeface="Calibri" pitchFamily="34" charset="0"/>
                        </a:rPr>
                        <a:t>   (6 </a:t>
                      </a:r>
                      <a:r>
                        <a:rPr kumimoji="0" lang="en-US" sz="2800" b="1" i="0" u="none" strike="noStrike" cap="none" normalizeH="0" baseline="0" dirty="0" smtClean="0">
                          <a:ln>
                            <a:noFill/>
                          </a:ln>
                          <a:solidFill>
                            <a:srgbClr val="000000"/>
                          </a:solidFill>
                          <a:effectLst/>
                          <a:latin typeface="Calibri" pitchFamily="34" charset="0"/>
                          <a:sym typeface="Symbol" pitchFamily="18" charset="2"/>
                        </a:rPr>
                        <a:t></a:t>
                      </a:r>
                      <a:r>
                        <a:rPr kumimoji="0" lang="en-US" sz="2800" b="0" i="0" u="none" strike="noStrike" cap="none" normalizeH="0" baseline="0" dirty="0" smtClean="0">
                          <a:ln>
                            <a:noFill/>
                          </a:ln>
                          <a:solidFill>
                            <a:srgbClr val="000000"/>
                          </a:solidFill>
                          <a:effectLst/>
                          <a:latin typeface="Calibri" pitchFamily="34" charset="0"/>
                        </a:rPr>
                        <a:t> 2) </a:t>
                      </a:r>
                      <a:r>
                        <a:rPr kumimoji="0" lang="en-US" sz="2800" b="1" i="0" u="none" strike="noStrike" cap="none" normalizeH="0" baseline="0" dirty="0" smtClean="0">
                          <a:ln>
                            <a:noFill/>
                          </a:ln>
                          <a:solidFill>
                            <a:srgbClr val="000000"/>
                          </a:solidFill>
                          <a:effectLst/>
                          <a:latin typeface="Calibri" pitchFamily="34" charset="0"/>
                          <a:sym typeface="Symbol" pitchFamily="18" charset="2"/>
                        </a:rPr>
                        <a:t></a:t>
                      </a:r>
                      <a:r>
                        <a:rPr kumimoji="0" lang="en-US" sz="2800" b="0" i="0" u="none" strike="noStrike" cap="none" normalizeH="0" baseline="0" dirty="0" smtClean="0">
                          <a:ln>
                            <a:noFill/>
                          </a:ln>
                          <a:solidFill>
                            <a:srgbClr val="000000"/>
                          </a:solidFill>
                          <a:effectLst/>
                          <a:latin typeface="Calibri" pitchFamily="34" charset="0"/>
                        </a:rPr>
                        <a:t> 7</a:t>
                      </a:r>
                    </a:p>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b="0" i="0" u="none" strike="noStrike" cap="none" normalizeH="0" baseline="0" dirty="0" smtClean="0">
                          <a:ln>
                            <a:noFill/>
                          </a:ln>
                          <a:solidFill>
                            <a:srgbClr val="000000"/>
                          </a:solidFill>
                          <a:effectLst/>
                          <a:latin typeface="Calibri" pitchFamily="34" charset="0"/>
                        </a:rPr>
                        <a:t>= 6 </a:t>
                      </a:r>
                      <a:r>
                        <a:rPr kumimoji="0" lang="en-US" sz="2800" b="1" i="0" u="none" strike="noStrike" cap="none" normalizeH="0" baseline="0" dirty="0" smtClean="0">
                          <a:ln>
                            <a:noFill/>
                          </a:ln>
                          <a:solidFill>
                            <a:srgbClr val="000000"/>
                          </a:solidFill>
                          <a:effectLst/>
                          <a:latin typeface="Calibri" pitchFamily="34" charset="0"/>
                          <a:sym typeface="Symbol" pitchFamily="18" charset="2"/>
                        </a:rPr>
                        <a:t></a:t>
                      </a:r>
                      <a:r>
                        <a:rPr kumimoji="0" lang="en-US" sz="2800" b="0" i="0" u="none" strike="noStrike" cap="none" normalizeH="0" baseline="0" dirty="0" smtClean="0">
                          <a:ln>
                            <a:noFill/>
                          </a:ln>
                          <a:solidFill>
                            <a:srgbClr val="000000"/>
                          </a:solidFill>
                          <a:effectLst/>
                          <a:latin typeface="Calibri" pitchFamily="34" charset="0"/>
                        </a:rPr>
                        <a:t> (2 </a:t>
                      </a:r>
                      <a:r>
                        <a:rPr kumimoji="0" lang="en-US" sz="2800" b="1" i="0" u="none" strike="noStrike" cap="none" normalizeH="0" baseline="0" dirty="0" smtClean="0">
                          <a:ln>
                            <a:noFill/>
                          </a:ln>
                          <a:solidFill>
                            <a:srgbClr val="000000"/>
                          </a:solidFill>
                          <a:effectLst/>
                          <a:latin typeface="Calibri" pitchFamily="34" charset="0"/>
                          <a:sym typeface="Symbol" pitchFamily="18" charset="2"/>
                        </a:rPr>
                        <a:t></a:t>
                      </a:r>
                      <a:r>
                        <a:rPr kumimoji="0" lang="en-US" sz="2800" b="0" i="0" u="none" strike="noStrike" cap="none" normalizeH="0" baseline="0" dirty="0" smtClean="0">
                          <a:ln>
                            <a:noFill/>
                          </a:ln>
                          <a:solidFill>
                            <a:srgbClr val="000000"/>
                          </a:solidFill>
                          <a:effectLst/>
                          <a:latin typeface="Calibri" pitchFamily="34" charset="0"/>
                        </a:rPr>
                        <a:t>  7)</a:t>
                      </a:r>
                    </a:p>
                  </a:txBody>
                  <a:tcPr anchorCtr="1" horzOverflow="overflow">
                    <a:lnL>
                      <a:noFill/>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lnTlToBr>
                      <a:noFill/>
                    </a:lnTlToBr>
                    <a:lnBlToTr>
                      <a:noFill/>
                    </a:lnBlToTr>
                    <a:solidFill>
                      <a:srgbClr val="FFFFCC"/>
                    </a:solidFill>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42" name="Rectangle 2"/>
          <p:cNvSpPr>
            <a:spLocks noGrp="1"/>
          </p:cNvSpPr>
          <p:nvPr>
            <p:ph type="title"/>
          </p:nvPr>
        </p:nvSpPr>
        <p:spPr>
          <a:prstGeom prst="rect">
            <a:avLst/>
          </a:prstGeom>
        </p:spPr>
        <p:txBody>
          <a:bodyPr/>
          <a:lstStyle/>
          <a:p>
            <a:pPr>
              <a:lnSpc>
                <a:spcPct val="80000"/>
              </a:lnSpc>
            </a:pPr>
            <a:r>
              <a:rPr lang="en-US" sz="3200" dirty="0" smtClean="0">
                <a:solidFill>
                  <a:schemeClr val="accent1"/>
                </a:solidFill>
              </a:rPr>
              <a:t>Recognizing Types of Numbers</a:t>
            </a:r>
          </a:p>
        </p:txBody>
      </p:sp>
      <p:graphicFrame>
        <p:nvGraphicFramePr>
          <p:cNvPr id="1546267" name="Group 27"/>
          <p:cNvGraphicFramePr>
            <a:graphicFrameLocks noGrp="1"/>
          </p:cNvGraphicFramePr>
          <p:nvPr>
            <p:ph idx="1"/>
            <p:extLst>
              <p:ext uri="{D42A27DB-BD31-4B8C-83A1-F6EECF244321}">
                <p14:modId xmlns:p14="http://schemas.microsoft.com/office/powerpoint/2010/main" val="2995852119"/>
              </p:ext>
            </p:extLst>
          </p:nvPr>
        </p:nvGraphicFramePr>
        <p:xfrm>
          <a:off x="457200" y="1279525"/>
          <a:ext cx="8229600" cy="4266438"/>
        </p:xfrm>
        <a:graphic>
          <a:graphicData uri="http://schemas.openxmlformats.org/drawingml/2006/table">
            <a:tbl>
              <a:tblPr/>
              <a:tblGrid>
                <a:gridCol w="2590800"/>
                <a:gridCol w="2286000"/>
                <a:gridCol w="3352800"/>
              </a:tblGrid>
              <a:tr h="685800">
                <a:tc gridSpan="3">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b="1" i="0" u="none" strike="noStrike" cap="none" normalizeH="0" baseline="0" dirty="0" smtClean="0">
                          <a:ln>
                            <a:noFill/>
                          </a:ln>
                          <a:solidFill>
                            <a:srgbClr val="000000"/>
                          </a:solidFill>
                          <a:effectLst/>
                          <a:latin typeface="Calibri" pitchFamily="34" charset="0"/>
                        </a:rPr>
                        <a:t>Properties of Addition and Multiplication (cont.)</a:t>
                      </a:r>
                    </a:p>
                  </a:txBody>
                  <a:tcPr anchor="ctr" anchorCtr="1" horzOverflow="overflow">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a:noFill/>
                    </a:lnB>
                    <a:lnTlToBr>
                      <a:noFill/>
                    </a:lnTlToBr>
                    <a:lnBlToTr>
                      <a:noFill/>
                    </a:lnBlToTr>
                    <a:solidFill>
                      <a:srgbClr val="FFFFCC"/>
                    </a:solidFill>
                  </a:tcPr>
                </a:tc>
                <a:tc hMerge="1">
                  <a:txBody>
                    <a:bodyPr/>
                    <a:lstStyle/>
                    <a:p>
                      <a:endParaRPr lang="en-US"/>
                    </a:p>
                  </a:txBody>
                  <a:tcPr/>
                </a:tc>
                <a:tc hMerge="1">
                  <a:txBody>
                    <a:bodyPr/>
                    <a:lstStyle/>
                    <a:p>
                      <a:endParaRPr lang="en-US"/>
                    </a:p>
                  </a:txBody>
                  <a:tcPr/>
                </a:tc>
              </a:tr>
              <a:tr h="512763">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b="1" i="1" u="none" strike="noStrike" cap="none" normalizeH="0" baseline="0" dirty="0" smtClean="0">
                          <a:ln>
                            <a:noFill/>
                          </a:ln>
                          <a:solidFill>
                            <a:srgbClr val="0000FF"/>
                          </a:solidFill>
                          <a:effectLst/>
                          <a:latin typeface="Calibri" pitchFamily="34" charset="0"/>
                        </a:rPr>
                        <a:t>a </a:t>
                      </a:r>
                      <a:r>
                        <a:rPr kumimoji="0" lang="en-US" sz="2800" b="0" i="0" u="none" strike="noStrike" cap="none" normalizeH="0" baseline="0" dirty="0" smtClean="0">
                          <a:ln>
                            <a:noFill/>
                          </a:ln>
                          <a:solidFill>
                            <a:srgbClr val="0000FF"/>
                          </a:solidFill>
                          <a:effectLst/>
                          <a:latin typeface="Calibri" pitchFamily="34" charset="0"/>
                        </a:rPr>
                        <a:t>+ </a:t>
                      </a:r>
                      <a:r>
                        <a:rPr kumimoji="0" lang="en-US" sz="2800" b="1" i="0" u="none" strike="noStrike" cap="none" normalizeH="0" baseline="0" dirty="0" smtClean="0">
                          <a:ln>
                            <a:noFill/>
                          </a:ln>
                          <a:solidFill>
                            <a:srgbClr val="0000FF"/>
                          </a:solidFill>
                          <a:effectLst/>
                          <a:latin typeface="Calibri" pitchFamily="34" charset="0"/>
                        </a:rPr>
                        <a:t>0 </a:t>
                      </a:r>
                      <a:r>
                        <a:rPr kumimoji="0" lang="en-US" sz="2800" b="0" i="0" u="none" strike="noStrike" cap="none" normalizeH="0" baseline="0" dirty="0" smtClean="0">
                          <a:ln>
                            <a:noFill/>
                          </a:ln>
                          <a:solidFill>
                            <a:srgbClr val="0000FF"/>
                          </a:solidFill>
                          <a:effectLst/>
                          <a:latin typeface="Symbol" pitchFamily="18" charset="2"/>
                        </a:rPr>
                        <a:t>=</a:t>
                      </a:r>
                      <a:r>
                        <a:rPr kumimoji="0" lang="en-US" sz="2800" b="0" i="0" u="none" strike="noStrike" cap="none" normalizeH="0" baseline="0" dirty="0" smtClean="0">
                          <a:ln>
                            <a:noFill/>
                          </a:ln>
                          <a:solidFill>
                            <a:srgbClr val="0000FF"/>
                          </a:solidFill>
                          <a:effectLst/>
                          <a:latin typeface="Calibri" pitchFamily="34" charset="0"/>
                        </a:rPr>
                        <a:t> </a:t>
                      </a:r>
                      <a:r>
                        <a:rPr kumimoji="0" lang="en-US" sz="2800" b="1" i="0" u="none" strike="noStrike" cap="none" normalizeH="0" baseline="0" dirty="0" smtClean="0">
                          <a:ln>
                            <a:noFill/>
                          </a:ln>
                          <a:solidFill>
                            <a:srgbClr val="0000FF"/>
                          </a:solidFill>
                          <a:effectLst/>
                          <a:latin typeface="Calibri" pitchFamily="34" charset="0"/>
                        </a:rPr>
                        <a:t>0 </a:t>
                      </a:r>
                      <a:r>
                        <a:rPr kumimoji="0" lang="en-US" sz="2800" b="0" i="0" u="none" strike="noStrike" cap="none" normalizeH="0" baseline="0" dirty="0" smtClean="0">
                          <a:ln>
                            <a:noFill/>
                          </a:ln>
                          <a:solidFill>
                            <a:srgbClr val="0000FF"/>
                          </a:solidFill>
                          <a:effectLst/>
                          <a:latin typeface="Calibri" pitchFamily="34" charset="0"/>
                        </a:rPr>
                        <a:t>+ </a:t>
                      </a:r>
                      <a:r>
                        <a:rPr kumimoji="0" lang="en-US" sz="2800" b="1" i="1" u="none" strike="noStrike" cap="none" normalizeH="0" baseline="0" dirty="0" smtClean="0">
                          <a:ln>
                            <a:noFill/>
                          </a:ln>
                          <a:solidFill>
                            <a:srgbClr val="0000FF"/>
                          </a:solidFill>
                          <a:effectLst/>
                          <a:latin typeface="Calibri" pitchFamily="34" charset="0"/>
                        </a:rPr>
                        <a:t>a </a:t>
                      </a:r>
                      <a:r>
                        <a:rPr kumimoji="0" lang="en-US" sz="2800" b="0" i="0" u="none" strike="noStrike" cap="none" normalizeH="0" baseline="0" dirty="0" smtClean="0">
                          <a:ln>
                            <a:noFill/>
                          </a:ln>
                          <a:solidFill>
                            <a:srgbClr val="0000FF"/>
                          </a:solidFill>
                          <a:effectLst/>
                          <a:latin typeface="Symbol" pitchFamily="18" charset="2"/>
                        </a:rPr>
                        <a:t>=</a:t>
                      </a:r>
                      <a:r>
                        <a:rPr kumimoji="0" lang="en-US" sz="2800" b="1" i="1" u="none" strike="noStrike" cap="none" normalizeH="0" baseline="0" dirty="0" smtClean="0">
                          <a:ln>
                            <a:noFill/>
                          </a:ln>
                          <a:solidFill>
                            <a:srgbClr val="0000FF"/>
                          </a:solidFill>
                          <a:effectLst/>
                          <a:latin typeface="Calibri" pitchFamily="34" charset="0"/>
                        </a:rPr>
                        <a:t> a</a:t>
                      </a:r>
                      <a:endParaRPr kumimoji="0" lang="en-US" sz="2800" b="0" i="0" u="none" strike="noStrike" cap="none" normalizeH="0" baseline="0" dirty="0" smtClean="0">
                        <a:ln>
                          <a:noFill/>
                        </a:ln>
                        <a:solidFill>
                          <a:srgbClr val="0000FF"/>
                        </a:solidFill>
                        <a:effectLst/>
                        <a:latin typeface="Calibri" pitchFamily="34" charset="0"/>
                      </a:endParaRPr>
                    </a:p>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b="0" i="0" u="none" strike="noStrike" cap="none" normalizeH="0" baseline="0" dirty="0" smtClean="0">
                          <a:ln>
                            <a:noFill/>
                          </a:ln>
                          <a:solidFill>
                            <a:srgbClr val="000000"/>
                          </a:solidFill>
                          <a:effectLst/>
                          <a:latin typeface="Calibri" pitchFamily="34" charset="0"/>
                        </a:rPr>
                        <a:t>20 + 0 = 0 + 20 </a:t>
                      </a:r>
                    </a:p>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b="0" i="0" u="none" strike="noStrike" cap="none" normalizeH="0" baseline="0" dirty="0" smtClean="0">
                          <a:ln>
                            <a:noFill/>
                          </a:ln>
                          <a:solidFill>
                            <a:srgbClr val="000000"/>
                          </a:solidFill>
                          <a:effectLst/>
                          <a:latin typeface="Calibri" pitchFamily="34" charset="0"/>
                        </a:rPr>
                        <a:t>      = 20</a:t>
                      </a:r>
                    </a:p>
                  </a:txBody>
                  <a:tcPr anchorCtr="1" horzOverflow="overflow">
                    <a:lnL w="28575" cap="flat" cmpd="sng" algn="ctr">
                      <a:solidFill>
                        <a:srgbClr val="000000"/>
                      </a:solidFill>
                      <a:prstDash val="solid"/>
                      <a:round/>
                      <a:headEnd type="none" w="med" len="med"/>
                      <a:tailEnd type="none" w="med" len="med"/>
                    </a:lnL>
                    <a:lnR>
                      <a:noFill/>
                    </a:lnR>
                    <a:lnT>
                      <a:noFill/>
                    </a:lnT>
                    <a:lnB>
                      <a:noFill/>
                    </a:lnB>
                    <a:lnTlToBr>
                      <a:noFill/>
                    </a:lnTlToBr>
                    <a:lnBlToTr>
                      <a:noFill/>
                    </a:lnBlToTr>
                    <a:solidFill>
                      <a:srgbClr val="FFFFCC"/>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b="0" i="0" u="none" strike="noStrike" cap="none" normalizeH="0" baseline="0" dirty="0" smtClean="0">
                          <a:ln>
                            <a:noFill/>
                          </a:ln>
                          <a:solidFill>
                            <a:srgbClr val="000000"/>
                          </a:solidFill>
                          <a:effectLst/>
                          <a:latin typeface="Calibri" pitchFamily="34" charset="0"/>
                        </a:rPr>
                        <a:t>Identity</a:t>
                      </a:r>
                    </a:p>
                  </a:txBody>
                  <a:tcPr anchorCtr="1" horzOverflow="overflow">
                    <a:lnL>
                      <a:noFill/>
                    </a:lnL>
                    <a:lnR>
                      <a:noFill/>
                    </a:lnR>
                    <a:lnT>
                      <a:noFill/>
                    </a:lnT>
                    <a:lnB>
                      <a:noFill/>
                    </a:lnB>
                    <a:lnTlToBr>
                      <a:noFill/>
                    </a:lnTlToBr>
                    <a:lnBlToTr>
                      <a:noFill/>
                    </a:lnBlToTr>
                    <a:solidFill>
                      <a:srgbClr val="FFFFCC"/>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800" b="0" i="1" u="none" strike="noStrike" cap="none" normalizeH="0" baseline="0" dirty="0" smtClean="0">
                        <a:ln>
                          <a:noFill/>
                        </a:ln>
                        <a:solidFill>
                          <a:srgbClr val="000000"/>
                        </a:solidFill>
                        <a:effectLst/>
                        <a:latin typeface="Calibri" pitchFamily="34" charset="0"/>
                      </a:endParaRPr>
                    </a:p>
                  </a:txBody>
                  <a:tcPr anchorCtr="1" horzOverflow="overflow">
                    <a:lnL>
                      <a:noFill/>
                    </a:lnL>
                    <a:lnR w="28575" cap="flat" cmpd="sng" algn="ctr">
                      <a:solidFill>
                        <a:srgbClr val="000000"/>
                      </a:solidFill>
                      <a:prstDash val="solid"/>
                      <a:round/>
                      <a:headEnd type="none" w="med" len="med"/>
                      <a:tailEnd type="none" w="med" len="med"/>
                    </a:lnR>
                    <a:lnT>
                      <a:noFill/>
                    </a:lnT>
                    <a:lnB>
                      <a:noFill/>
                    </a:lnB>
                    <a:lnTlToBr>
                      <a:noFill/>
                    </a:lnTlToBr>
                    <a:lnBlToTr>
                      <a:noFill/>
                    </a:lnBlToTr>
                    <a:solidFill>
                      <a:srgbClr val="FFFFCC"/>
                    </a:solidFill>
                  </a:tcPr>
                </a:tc>
              </a:tr>
              <a:tr h="203835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b="1" i="1" u="none" strike="noStrike" cap="none" normalizeH="0" baseline="0" dirty="0" smtClean="0">
                          <a:ln>
                            <a:noFill/>
                          </a:ln>
                          <a:solidFill>
                            <a:srgbClr val="0000FF"/>
                          </a:solidFill>
                          <a:effectLst/>
                          <a:latin typeface="Calibri" pitchFamily="34" charset="0"/>
                        </a:rPr>
                        <a:t>a </a:t>
                      </a:r>
                      <a:r>
                        <a:rPr kumimoji="0" lang="en-US" sz="2800" b="0" i="0" u="none" strike="noStrike" cap="none" normalizeH="0" baseline="0" dirty="0" smtClean="0">
                          <a:ln>
                            <a:noFill/>
                          </a:ln>
                          <a:solidFill>
                            <a:srgbClr val="0000FF"/>
                          </a:solidFill>
                          <a:effectLst/>
                          <a:latin typeface="Calibri" pitchFamily="34" charset="0"/>
                        </a:rPr>
                        <a:t>+ (</a:t>
                      </a:r>
                      <a:r>
                        <a:rPr kumimoji="0" lang="en-US" sz="2800" b="1" i="1" u="none" strike="noStrike" cap="none" normalizeH="0" baseline="0" dirty="0" smtClean="0">
                          <a:ln>
                            <a:noFill/>
                          </a:ln>
                          <a:solidFill>
                            <a:srgbClr val="0000FF"/>
                          </a:solidFill>
                          <a:effectLst/>
                          <a:latin typeface="Calibri" pitchFamily="34" charset="0"/>
                        </a:rPr>
                        <a:t> </a:t>
                      </a:r>
                      <a:r>
                        <a:rPr kumimoji="0" lang="en-US" sz="2800" b="0" i="0" u="none" strike="noStrike" cap="none" normalizeH="0" baseline="0" dirty="0" smtClean="0">
                          <a:ln>
                            <a:noFill/>
                          </a:ln>
                          <a:solidFill>
                            <a:srgbClr val="0000FF"/>
                          </a:solidFill>
                          <a:effectLst/>
                          <a:latin typeface="Symbol" pitchFamily="18" charset="2"/>
                        </a:rPr>
                        <a:t>-</a:t>
                      </a:r>
                      <a:r>
                        <a:rPr kumimoji="0" lang="en-US" sz="2800" b="1" i="1" u="none" strike="noStrike" cap="none" normalizeH="0" baseline="0" dirty="0" smtClean="0">
                          <a:ln>
                            <a:noFill/>
                          </a:ln>
                          <a:solidFill>
                            <a:srgbClr val="0000FF"/>
                          </a:solidFill>
                          <a:effectLst/>
                          <a:latin typeface="Calibri" pitchFamily="34" charset="0"/>
                        </a:rPr>
                        <a:t>a </a:t>
                      </a:r>
                      <a:r>
                        <a:rPr kumimoji="0" lang="en-US" sz="2800" b="0" i="0" u="none" strike="noStrike" cap="none" normalizeH="0" baseline="0" dirty="0" smtClean="0">
                          <a:ln>
                            <a:noFill/>
                          </a:ln>
                          <a:solidFill>
                            <a:srgbClr val="0000FF"/>
                          </a:solidFill>
                          <a:effectLst/>
                          <a:latin typeface="Calibri" pitchFamily="34" charset="0"/>
                        </a:rPr>
                        <a:t>)</a:t>
                      </a:r>
                      <a:r>
                        <a:rPr kumimoji="0" lang="en-US" sz="2800" b="1" i="1" u="none" strike="noStrike" cap="none" normalizeH="0" baseline="0" dirty="0" smtClean="0">
                          <a:ln>
                            <a:noFill/>
                          </a:ln>
                          <a:solidFill>
                            <a:srgbClr val="0000FF"/>
                          </a:solidFill>
                          <a:effectLst/>
                          <a:latin typeface="Calibri" pitchFamily="34" charset="0"/>
                        </a:rPr>
                        <a:t> </a:t>
                      </a:r>
                      <a:r>
                        <a:rPr kumimoji="0" lang="en-US" sz="2800" b="0" i="0" u="none" strike="noStrike" cap="none" normalizeH="0" baseline="0" dirty="0" smtClean="0">
                          <a:ln>
                            <a:noFill/>
                          </a:ln>
                          <a:solidFill>
                            <a:srgbClr val="0000FF"/>
                          </a:solidFill>
                          <a:effectLst/>
                          <a:latin typeface="Symbol" pitchFamily="18" charset="2"/>
                        </a:rPr>
                        <a:t>=</a:t>
                      </a:r>
                      <a:r>
                        <a:rPr kumimoji="0" lang="en-US" sz="2800" b="0" i="0" u="none" strike="noStrike" cap="none" normalizeH="0" baseline="0" dirty="0" smtClean="0">
                          <a:ln>
                            <a:noFill/>
                          </a:ln>
                          <a:solidFill>
                            <a:srgbClr val="0000FF"/>
                          </a:solidFill>
                          <a:effectLst/>
                          <a:latin typeface="Calibri" pitchFamily="34" charset="0"/>
                        </a:rPr>
                        <a:t> </a:t>
                      </a:r>
                      <a:r>
                        <a:rPr kumimoji="0" lang="en-US" sz="2800" b="1" i="0" u="none" strike="noStrike" cap="none" normalizeH="0" baseline="0" dirty="0" smtClean="0">
                          <a:ln>
                            <a:noFill/>
                          </a:ln>
                          <a:solidFill>
                            <a:srgbClr val="0000FF"/>
                          </a:solidFill>
                          <a:effectLst/>
                          <a:latin typeface="Calibri" pitchFamily="34" charset="0"/>
                        </a:rPr>
                        <a:t>0</a:t>
                      </a:r>
                      <a:endParaRPr kumimoji="0" lang="en-US" sz="2800" b="0" i="0" u="none" strike="noStrike" cap="none" normalizeH="0" baseline="0" dirty="0" smtClean="0">
                        <a:ln>
                          <a:noFill/>
                        </a:ln>
                        <a:solidFill>
                          <a:srgbClr val="0000FF"/>
                        </a:solidFill>
                        <a:effectLst/>
                        <a:latin typeface="Calibri" pitchFamily="34" charset="0"/>
                      </a:endParaRPr>
                    </a:p>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b="0" i="0" u="none" strike="noStrike" cap="none" normalizeH="0" baseline="0" dirty="0" smtClean="0">
                          <a:ln>
                            <a:noFill/>
                          </a:ln>
                          <a:solidFill>
                            <a:srgbClr val="000000"/>
                          </a:solidFill>
                          <a:effectLst/>
                          <a:latin typeface="Calibri" pitchFamily="34" charset="0"/>
                        </a:rPr>
                        <a:t>10 + ( −10 ) = 0</a:t>
                      </a:r>
                    </a:p>
                  </a:txBody>
                  <a:tcPr anchorCtr="1" horzOverflow="overflow">
                    <a:lnL w="28575" cap="flat" cmpd="sng" algn="ctr">
                      <a:solidFill>
                        <a:srgbClr val="000000"/>
                      </a:solidFill>
                      <a:prstDash val="solid"/>
                      <a:round/>
                      <a:headEnd type="none" w="med" len="med"/>
                      <a:tailEnd type="none" w="med" len="med"/>
                    </a:lnL>
                    <a:lnR>
                      <a:noFill/>
                    </a:lnR>
                    <a:lnT>
                      <a:noFill/>
                    </a:lnT>
                    <a:lnB w="28575"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b="0" i="0" u="none" strike="noStrike" cap="none" normalizeH="0" baseline="0" dirty="0" smtClean="0">
                          <a:ln>
                            <a:noFill/>
                          </a:ln>
                          <a:solidFill>
                            <a:srgbClr val="000000"/>
                          </a:solidFill>
                          <a:effectLst/>
                          <a:latin typeface="Calibri" pitchFamily="34" charset="0"/>
                        </a:rPr>
                        <a:t>Inverse</a:t>
                      </a:r>
                    </a:p>
                  </a:txBody>
                  <a:tcPr anchorCtr="1" horzOverflow="overflow">
                    <a:lnL>
                      <a:noFill/>
                    </a:lnL>
                    <a:lnR>
                      <a:noFill/>
                    </a:lnR>
                    <a:lnT>
                      <a:noFill/>
                    </a:lnT>
                    <a:lnB w="28575"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800" b="0" i="0" u="none" strike="noStrike" cap="none" normalizeH="0" baseline="0" dirty="0" smtClean="0">
                        <a:ln>
                          <a:noFill/>
                        </a:ln>
                        <a:solidFill>
                          <a:srgbClr val="000000"/>
                        </a:solidFill>
                        <a:effectLst/>
                        <a:latin typeface="Calibri" pitchFamily="34" charset="0"/>
                      </a:endParaRPr>
                    </a:p>
                  </a:txBody>
                  <a:tcPr anchorCtr="1" horzOverflow="overflow">
                    <a:lnL>
                      <a:noFill/>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lnTlToBr>
                      <a:noFill/>
                    </a:lnTlToBr>
                    <a:lnBlToTr>
                      <a:noFill/>
                    </a:lnBlToTr>
                    <a:solidFill>
                      <a:srgbClr val="FFFFCC"/>
                    </a:solidFill>
                  </a:tcPr>
                </a:tc>
              </a:tr>
            </a:tbl>
          </a:graphicData>
        </a:graphic>
      </p:graphicFrame>
      <p:graphicFrame>
        <p:nvGraphicFramePr>
          <p:cNvPr id="1546259" name="Object 19"/>
          <p:cNvGraphicFramePr>
            <a:graphicFrameLocks noChangeAspect="1"/>
          </p:cNvGraphicFramePr>
          <p:nvPr>
            <p:extLst>
              <p:ext uri="{D42A27DB-BD31-4B8C-83A1-F6EECF244321}">
                <p14:modId xmlns:p14="http://schemas.microsoft.com/office/powerpoint/2010/main" val="1542879402"/>
              </p:ext>
            </p:extLst>
          </p:nvPr>
        </p:nvGraphicFramePr>
        <p:xfrm>
          <a:off x="5575300" y="3390900"/>
          <a:ext cx="2781300" cy="1790700"/>
        </p:xfrm>
        <a:graphic>
          <a:graphicData uri="http://schemas.openxmlformats.org/presentationml/2006/ole">
            <mc:AlternateContent xmlns:mc="http://schemas.openxmlformats.org/markup-compatibility/2006">
              <mc:Choice xmlns:v="urn:schemas-microsoft-com:vml" Requires="v">
                <p:oleObj spid="_x0000_s3080" name="Equation" r:id="rId3" imgW="2781000" imgH="1790640" progId="Equation.DSMT4">
                  <p:embed/>
                </p:oleObj>
              </mc:Choice>
              <mc:Fallback>
                <p:oleObj name="Equation" r:id="rId3" imgW="2781000" imgH="1790640" progId="Equation.DSMT4">
                  <p:embed/>
                  <p:pic>
                    <p:nvPicPr>
                      <p:cNvPr id="0" name="Object 1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75300" y="3390900"/>
                        <a:ext cx="2781300" cy="1790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46265" name="Object 25"/>
          <p:cNvGraphicFramePr>
            <a:graphicFrameLocks noChangeAspect="1"/>
          </p:cNvGraphicFramePr>
          <p:nvPr/>
        </p:nvGraphicFramePr>
        <p:xfrm>
          <a:off x="5505450" y="2168856"/>
          <a:ext cx="2705100" cy="952500"/>
        </p:xfrm>
        <a:graphic>
          <a:graphicData uri="http://schemas.openxmlformats.org/presentationml/2006/ole">
            <mc:AlternateContent xmlns:mc="http://schemas.openxmlformats.org/markup-compatibility/2006">
              <mc:Choice xmlns:v="urn:schemas-microsoft-com:vml" Requires="v">
                <p:oleObj spid="_x0000_s3081" name="Equation" r:id="rId5" imgW="2705040" imgH="952200" progId="Equation.DSMT4">
                  <p:embed/>
                </p:oleObj>
              </mc:Choice>
              <mc:Fallback>
                <p:oleObj name="Equation" r:id="rId5" imgW="2705040" imgH="952200" progId="Equation.DSMT4">
                  <p:embed/>
                  <p:pic>
                    <p:nvPicPr>
                      <p:cNvPr id="0" name="Object 2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05450" y="2168856"/>
                        <a:ext cx="2705100" cy="952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7266" name="Rectangle 2"/>
          <p:cNvSpPr>
            <a:spLocks noGrp="1"/>
          </p:cNvSpPr>
          <p:nvPr>
            <p:ph type="title"/>
          </p:nvPr>
        </p:nvSpPr>
        <p:spPr>
          <a:prstGeom prst="rect">
            <a:avLst/>
          </a:prstGeom>
        </p:spPr>
        <p:txBody>
          <a:bodyPr/>
          <a:lstStyle/>
          <a:p>
            <a:pPr>
              <a:lnSpc>
                <a:spcPct val="80000"/>
              </a:lnSpc>
            </a:pPr>
            <a:r>
              <a:rPr lang="en-US" sz="3200" dirty="0" smtClean="0">
                <a:solidFill>
                  <a:schemeClr val="accent1"/>
                </a:solidFill>
              </a:rPr>
              <a:t>Recognizing Types of Numbers</a:t>
            </a:r>
          </a:p>
        </p:txBody>
      </p:sp>
      <p:graphicFrame>
        <p:nvGraphicFramePr>
          <p:cNvPr id="1547283" name="Group 19"/>
          <p:cNvGraphicFramePr>
            <a:graphicFrameLocks noGrp="1"/>
          </p:cNvGraphicFramePr>
          <p:nvPr>
            <p:ph idx="1"/>
          </p:nvPr>
        </p:nvGraphicFramePr>
        <p:xfrm>
          <a:off x="457200" y="1279525"/>
          <a:ext cx="8229600" cy="3236913"/>
        </p:xfrm>
        <a:graphic>
          <a:graphicData uri="http://schemas.openxmlformats.org/drawingml/2006/table">
            <a:tbl>
              <a:tblPr/>
              <a:tblGrid>
                <a:gridCol w="8229600"/>
              </a:tblGrid>
              <a:tr h="3236913">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b="1" i="0" u="none" strike="noStrike" cap="none" normalizeH="0" baseline="0" dirty="0" smtClean="0">
                          <a:ln>
                            <a:noFill/>
                          </a:ln>
                          <a:solidFill>
                            <a:srgbClr val="000000"/>
                          </a:solidFill>
                          <a:effectLst/>
                          <a:latin typeface="Calibri" pitchFamily="34" charset="0"/>
                        </a:rPr>
                        <a:t>Properties of Addition and Multiplication (cont.)</a:t>
                      </a:r>
                    </a:p>
                    <a:p>
                      <a:pPr marL="0" marR="0" lvl="0" indent="0" algn="l" defTabSz="914400" rtl="0" eaLnBrk="0" fontAlgn="base" latinLnBrk="0" hangingPunct="0">
                        <a:lnSpc>
                          <a:spcPct val="100000"/>
                        </a:lnSpc>
                        <a:spcBef>
                          <a:spcPct val="50000"/>
                        </a:spcBef>
                        <a:spcAft>
                          <a:spcPct val="0"/>
                        </a:spcAft>
                        <a:buClrTx/>
                        <a:buSzTx/>
                        <a:buFont typeface="Courier New" pitchFamily="49" charset="0"/>
                        <a:buNone/>
                        <a:tabLst/>
                      </a:pPr>
                      <a:r>
                        <a:rPr kumimoji="0" lang="en-US" sz="2800" b="1" i="0" u="none" strike="noStrike" cap="none" normalizeH="0" baseline="0" dirty="0" smtClean="0">
                          <a:ln>
                            <a:noFill/>
                          </a:ln>
                          <a:solidFill>
                            <a:srgbClr val="000000"/>
                          </a:solidFill>
                          <a:effectLst/>
                          <a:latin typeface="Calibri" pitchFamily="34" charset="0"/>
                        </a:rPr>
                        <a:t>Zero Factor Law </a:t>
                      </a:r>
                      <a:endParaRPr kumimoji="0" lang="en-US" sz="2800" b="0" i="0" u="none" strike="noStrike" cap="none" normalizeH="0" baseline="0" dirty="0" smtClean="0">
                        <a:ln>
                          <a:noFill/>
                        </a:ln>
                        <a:solidFill>
                          <a:srgbClr val="000000"/>
                        </a:solidFill>
                        <a:effectLst/>
                        <a:latin typeface="Calibri" pitchFamily="34" charset="0"/>
                      </a:endParaRPr>
                    </a:p>
                    <a:p>
                      <a:pPr marL="0" marR="0" lvl="0" indent="0" algn="l"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800" b="1" i="0" u="none" strike="noStrike" cap="none" normalizeH="0" baseline="0" dirty="0" smtClean="0">
                        <a:ln>
                          <a:noFill/>
                        </a:ln>
                        <a:solidFill>
                          <a:srgbClr val="000000"/>
                        </a:solidFill>
                        <a:effectLst/>
                        <a:latin typeface="Calibri" pitchFamily="34" charset="0"/>
                      </a:endParaRPr>
                    </a:p>
                    <a:p>
                      <a:pPr marL="0" marR="0" lvl="0" indent="0" algn="l" defTabSz="914400" rtl="0" eaLnBrk="0" fontAlgn="base" latinLnBrk="0" hangingPunct="0">
                        <a:lnSpc>
                          <a:spcPct val="100000"/>
                        </a:lnSpc>
                        <a:spcBef>
                          <a:spcPct val="100000"/>
                        </a:spcBef>
                        <a:spcAft>
                          <a:spcPct val="0"/>
                        </a:spcAft>
                        <a:buClrTx/>
                        <a:buSzTx/>
                        <a:buFont typeface="Courier New" pitchFamily="49" charset="0"/>
                        <a:buNone/>
                        <a:tabLst/>
                      </a:pPr>
                      <a:r>
                        <a:rPr kumimoji="0" lang="en-US" sz="2800" b="1" i="0" u="none" strike="noStrike" cap="none" normalizeH="0" baseline="0" dirty="0" smtClean="0">
                          <a:ln>
                            <a:noFill/>
                          </a:ln>
                          <a:solidFill>
                            <a:srgbClr val="000000"/>
                          </a:solidFill>
                          <a:effectLst/>
                          <a:latin typeface="Calibri" pitchFamily="34" charset="0"/>
                        </a:rPr>
                        <a:t>Distributive Property of Multiplication over Addition: </a:t>
                      </a:r>
                      <a:endParaRPr kumimoji="0" lang="en-US" sz="2800" b="0" i="0" u="none" strike="noStrike" cap="none" normalizeH="0" baseline="0" dirty="0" smtClean="0">
                        <a:ln>
                          <a:noFill/>
                        </a:ln>
                        <a:solidFill>
                          <a:srgbClr val="000000"/>
                        </a:solidFill>
                        <a:effectLst/>
                        <a:latin typeface="Calibri" pitchFamily="34" charset="0"/>
                      </a:endParaRPr>
                    </a:p>
                  </a:txBody>
                  <a:tcPr horzOverflow="overflow">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FFFFCC"/>
                    </a:solidFill>
                  </a:tcPr>
                </a:tc>
              </a:tr>
            </a:tbl>
          </a:graphicData>
        </a:graphic>
      </p:graphicFrame>
      <p:graphicFrame>
        <p:nvGraphicFramePr>
          <p:cNvPr id="1547284" name="Object 20"/>
          <p:cNvGraphicFramePr>
            <a:graphicFrameLocks noChangeAspect="1"/>
          </p:cNvGraphicFramePr>
          <p:nvPr/>
        </p:nvGraphicFramePr>
        <p:xfrm>
          <a:off x="558800" y="2514600"/>
          <a:ext cx="7137400" cy="469900"/>
        </p:xfrm>
        <a:graphic>
          <a:graphicData uri="http://schemas.openxmlformats.org/presentationml/2006/ole">
            <mc:AlternateContent xmlns:mc="http://schemas.openxmlformats.org/markup-compatibility/2006">
              <mc:Choice xmlns:v="urn:schemas-microsoft-com:vml" Requires="v">
                <p:oleObj spid="_x0000_s4104" name="Equation" r:id="rId3" imgW="7137360" imgH="469800" progId="Equation.DSMT4">
                  <p:embed/>
                </p:oleObj>
              </mc:Choice>
              <mc:Fallback>
                <p:oleObj name="Equation" r:id="rId3" imgW="7137360" imgH="469800" progId="Equation.DSMT4">
                  <p:embed/>
                  <p:pic>
                    <p:nvPicPr>
                      <p:cNvPr id="0" name="Object 2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8800" y="2514600"/>
                        <a:ext cx="71374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47285" name="Object 21"/>
          <p:cNvGraphicFramePr>
            <a:graphicFrameLocks noChangeAspect="1"/>
          </p:cNvGraphicFramePr>
          <p:nvPr/>
        </p:nvGraphicFramePr>
        <p:xfrm>
          <a:off x="561975" y="3884613"/>
          <a:ext cx="7366000" cy="469900"/>
        </p:xfrm>
        <a:graphic>
          <a:graphicData uri="http://schemas.openxmlformats.org/presentationml/2006/ole">
            <mc:AlternateContent xmlns:mc="http://schemas.openxmlformats.org/markup-compatibility/2006">
              <mc:Choice xmlns:v="urn:schemas-microsoft-com:vml" Requires="v">
                <p:oleObj spid="_x0000_s4105" name="Equation" r:id="rId5" imgW="7365960" imgH="469800" progId="Equation.DSMT4">
                  <p:embed/>
                </p:oleObj>
              </mc:Choice>
              <mc:Fallback>
                <p:oleObj name="Equation" r:id="rId5" imgW="7365960" imgH="469800" progId="Equation.DSMT4">
                  <p:embed/>
                  <p:pic>
                    <p:nvPicPr>
                      <p:cNvPr id="0" name="Object 2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61975" y="3884613"/>
                        <a:ext cx="73660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8290" name="Rectangle 2"/>
          <p:cNvSpPr>
            <a:spLocks noGrp="1"/>
          </p:cNvSpPr>
          <p:nvPr>
            <p:ph type="title"/>
          </p:nvPr>
        </p:nvSpPr>
        <p:spPr>
          <a:prstGeom prst="rect">
            <a:avLst/>
          </a:prstGeom>
        </p:spPr>
        <p:txBody>
          <a:bodyPr/>
          <a:lstStyle/>
          <a:p>
            <a:pPr>
              <a:lnSpc>
                <a:spcPct val="80000"/>
              </a:lnSpc>
            </a:pPr>
            <a:r>
              <a:rPr lang="en-US" sz="3200" dirty="0" smtClean="0">
                <a:solidFill>
                  <a:schemeClr val="accent1"/>
                </a:solidFill>
              </a:rPr>
              <a:t>Recognizing Types of Numbers</a:t>
            </a:r>
          </a:p>
        </p:txBody>
      </p:sp>
      <p:sp>
        <p:nvSpPr>
          <p:cNvPr id="1548291" name="Rectangle 3"/>
          <p:cNvSpPr>
            <a:spLocks noGrp="1"/>
          </p:cNvSpPr>
          <p:nvPr>
            <p:ph idx="1"/>
          </p:nvPr>
        </p:nvSpPr>
        <p:spPr>
          <a:xfrm>
            <a:off x="457200" y="1280160"/>
            <a:ext cx="8229600" cy="3625608"/>
          </a:xfrm>
          <a:prstGeom prst="rect">
            <a:avLst/>
          </a:prstGeom>
          <a:noFill/>
          <a:ln w="28575">
            <a:solidFill>
              <a:srgbClr val="FF0000"/>
            </a:solidFill>
          </a:ln>
        </p:spPr>
        <p:txBody>
          <a:bodyPr>
            <a:spAutoFit/>
          </a:bodyPr>
          <a:lstStyle/>
          <a:p>
            <a:pPr marL="0" indent="0" algn="ctr">
              <a:buFont typeface="Courier New" pitchFamily="49" charset="0"/>
              <a:buNone/>
            </a:pPr>
            <a:r>
              <a:rPr lang="en-US" b="1" i="0" dirty="0" smtClean="0">
                <a:solidFill>
                  <a:srgbClr val="000000"/>
                </a:solidFill>
              </a:rPr>
              <a:t>Notes</a:t>
            </a:r>
          </a:p>
          <a:p>
            <a:pPr marL="0" indent="0">
              <a:buFont typeface="Courier New" pitchFamily="49" charset="0"/>
              <a:buNone/>
            </a:pPr>
            <a:r>
              <a:rPr lang="en-US" i="0" dirty="0" smtClean="0">
                <a:solidFill>
                  <a:srgbClr val="000000"/>
                </a:solidFill>
              </a:rPr>
              <a:t>The number </a:t>
            </a:r>
            <a:r>
              <a:rPr lang="en-US" b="1" i="0" dirty="0" smtClean="0">
                <a:solidFill>
                  <a:srgbClr val="FF0000"/>
                </a:solidFill>
              </a:rPr>
              <a:t>0</a:t>
            </a:r>
            <a:r>
              <a:rPr lang="en-US" b="1" i="0" dirty="0" smtClean="0">
                <a:solidFill>
                  <a:srgbClr val="000000"/>
                </a:solidFill>
              </a:rPr>
              <a:t> </a:t>
            </a:r>
            <a:r>
              <a:rPr lang="en-US" i="0" dirty="0" smtClean="0">
                <a:solidFill>
                  <a:srgbClr val="000000"/>
                </a:solidFill>
              </a:rPr>
              <a:t>is called the </a:t>
            </a:r>
            <a:r>
              <a:rPr lang="en-US" b="1" i="0" dirty="0" smtClean="0">
                <a:solidFill>
                  <a:srgbClr val="A50021"/>
                </a:solidFill>
              </a:rPr>
              <a:t>additive identity</a:t>
            </a:r>
            <a:r>
              <a:rPr lang="en-US" b="1" i="0" dirty="0" smtClean="0">
                <a:solidFill>
                  <a:srgbClr val="000000"/>
                </a:solidFill>
              </a:rPr>
              <a:t> </a:t>
            </a:r>
            <a:r>
              <a:rPr lang="en-US" i="0" dirty="0" smtClean="0">
                <a:solidFill>
                  <a:srgbClr val="000000"/>
                </a:solidFill>
              </a:rPr>
              <a:t>because when 0 is added to a number the result is the same number. Likewise, the number </a:t>
            </a:r>
            <a:r>
              <a:rPr lang="en-US" b="1" i="0" dirty="0" smtClean="0">
                <a:solidFill>
                  <a:srgbClr val="FF0000"/>
                </a:solidFill>
              </a:rPr>
              <a:t>1</a:t>
            </a:r>
            <a:r>
              <a:rPr lang="en-US" b="1" i="0" dirty="0" smtClean="0">
                <a:solidFill>
                  <a:srgbClr val="000000"/>
                </a:solidFill>
              </a:rPr>
              <a:t> </a:t>
            </a:r>
            <a:r>
              <a:rPr lang="en-US" i="0" dirty="0" smtClean="0">
                <a:solidFill>
                  <a:srgbClr val="000000"/>
                </a:solidFill>
              </a:rPr>
              <a:t>is called the </a:t>
            </a:r>
            <a:r>
              <a:rPr lang="en-US" b="1" i="0" dirty="0" smtClean="0">
                <a:solidFill>
                  <a:srgbClr val="A50021"/>
                </a:solidFill>
              </a:rPr>
              <a:t>multiplicative identity</a:t>
            </a:r>
            <a:r>
              <a:rPr lang="en-US" b="1" i="0" dirty="0" smtClean="0">
                <a:solidFill>
                  <a:srgbClr val="000000"/>
                </a:solidFill>
              </a:rPr>
              <a:t> </a:t>
            </a:r>
            <a:r>
              <a:rPr lang="en-US" i="0" dirty="0" smtClean="0">
                <a:solidFill>
                  <a:srgbClr val="000000"/>
                </a:solidFill>
              </a:rPr>
              <a:t>because when 1 is multiplied by a number the result is the same number. Also, the </a:t>
            </a:r>
            <a:r>
              <a:rPr lang="en-US" b="1" i="0" dirty="0" smtClean="0">
                <a:solidFill>
                  <a:srgbClr val="A50021"/>
                </a:solidFill>
              </a:rPr>
              <a:t>additive inverse</a:t>
            </a:r>
            <a:r>
              <a:rPr lang="en-US" b="1" i="0" dirty="0" smtClean="0">
                <a:solidFill>
                  <a:srgbClr val="000000"/>
                </a:solidFill>
              </a:rPr>
              <a:t> </a:t>
            </a:r>
            <a:r>
              <a:rPr lang="en-US" i="0" dirty="0" smtClean="0">
                <a:solidFill>
                  <a:srgbClr val="000000"/>
                </a:solidFill>
              </a:rPr>
              <a:t>of a number is its</a:t>
            </a:r>
            <a:r>
              <a:rPr lang="en-US" i="0" dirty="0" smtClean="0">
                <a:solidFill>
                  <a:srgbClr val="A50021"/>
                </a:solidFill>
              </a:rPr>
              <a:t> </a:t>
            </a:r>
            <a:r>
              <a:rPr lang="en-US" b="1" i="0" dirty="0" smtClean="0">
                <a:solidFill>
                  <a:srgbClr val="A50021"/>
                </a:solidFill>
              </a:rPr>
              <a:t>opposite</a:t>
            </a:r>
            <a:r>
              <a:rPr lang="en-US" b="1" i="0" dirty="0" smtClean="0">
                <a:solidFill>
                  <a:srgbClr val="000000"/>
                </a:solidFill>
              </a:rPr>
              <a:t> </a:t>
            </a:r>
            <a:r>
              <a:rPr lang="en-US" i="0" dirty="0" smtClean="0">
                <a:solidFill>
                  <a:srgbClr val="000000"/>
                </a:solidFill>
              </a:rPr>
              <a:t>and the </a:t>
            </a:r>
            <a:r>
              <a:rPr lang="en-US" b="1" i="0" dirty="0" smtClean="0">
                <a:solidFill>
                  <a:srgbClr val="A50021"/>
                </a:solidFill>
              </a:rPr>
              <a:t>multiplicative inverse</a:t>
            </a:r>
            <a:r>
              <a:rPr lang="en-US" b="1" i="0" dirty="0" smtClean="0">
                <a:solidFill>
                  <a:srgbClr val="000000"/>
                </a:solidFill>
              </a:rPr>
              <a:t> </a:t>
            </a:r>
            <a:r>
              <a:rPr lang="en-US" i="0" dirty="0" smtClean="0">
                <a:solidFill>
                  <a:srgbClr val="000000"/>
                </a:solidFill>
              </a:rPr>
              <a:t>of a number is its </a:t>
            </a:r>
            <a:r>
              <a:rPr lang="en-US" b="1" i="0" dirty="0" smtClean="0">
                <a:solidFill>
                  <a:srgbClr val="A50021"/>
                </a:solidFill>
              </a:rPr>
              <a:t>reciprocal</a:t>
            </a:r>
            <a:r>
              <a:rPr lang="en-US" dirty="0" smtClean="0">
                <a:solidFill>
                  <a:srgbClr val="000000"/>
                </a:solidFill>
              </a:rPr>
              <a:t>.</a:t>
            </a:r>
            <a:endParaRPr lang="en-US" i="0" dirty="0" smtClean="0">
              <a:solidFill>
                <a:srgbClr val="00000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9314" name="Rectangle 2"/>
          <p:cNvSpPr>
            <a:spLocks noGrp="1"/>
          </p:cNvSpPr>
          <p:nvPr>
            <p:ph type="title"/>
          </p:nvPr>
        </p:nvSpPr>
        <p:spPr>
          <a:prstGeom prst="rect">
            <a:avLst/>
          </a:prstGeom>
          <a:noFill/>
        </p:spPr>
        <p:txBody>
          <a:bodyPr/>
          <a:lstStyle/>
          <a:p>
            <a:pPr>
              <a:lnSpc>
                <a:spcPct val="80000"/>
              </a:lnSpc>
            </a:pPr>
            <a:r>
              <a:rPr lang="en-US" sz="3200" dirty="0" smtClean="0">
                <a:solidFill>
                  <a:schemeClr val="accent1"/>
                </a:solidFill>
              </a:rPr>
              <a:t>Example 2:  Properties of Addition and Multiplication</a:t>
            </a:r>
          </a:p>
        </p:txBody>
      </p:sp>
      <p:sp>
        <p:nvSpPr>
          <p:cNvPr id="1549315" name="Rectangle 3"/>
          <p:cNvSpPr>
            <a:spLocks noGrp="1"/>
          </p:cNvSpPr>
          <p:nvPr>
            <p:ph idx="1"/>
          </p:nvPr>
        </p:nvSpPr>
        <p:spPr>
          <a:xfrm>
            <a:off x="457200" y="1280160"/>
            <a:ext cx="8229600" cy="4659737"/>
          </a:xfrm>
          <a:prstGeom prst="rect">
            <a:avLst/>
          </a:prstGeom>
        </p:spPr>
        <p:txBody>
          <a:bodyPr>
            <a:spAutoFit/>
          </a:bodyPr>
          <a:lstStyle/>
          <a:p>
            <a:pPr marL="0" indent="0">
              <a:buFont typeface="Courier New" pitchFamily="49" charset="0"/>
              <a:buNone/>
              <a:tabLst>
                <a:tab pos="465138" algn="l"/>
              </a:tabLst>
            </a:pPr>
            <a:r>
              <a:rPr lang="en-US" i="0" dirty="0" smtClean="0">
                <a:solidFill>
                  <a:schemeClr val="tx1"/>
                </a:solidFill>
              </a:rPr>
              <a:t>State the name of each property being illustrated.</a:t>
            </a:r>
          </a:p>
          <a:p>
            <a:pPr marL="0" indent="0">
              <a:buFont typeface="Courier New" pitchFamily="49" charset="0"/>
              <a:buNone/>
              <a:tabLst>
                <a:tab pos="465138" algn="l"/>
              </a:tabLst>
            </a:pPr>
            <a:r>
              <a:rPr lang="en-US" b="1" i="0" dirty="0" smtClean="0">
                <a:solidFill>
                  <a:schemeClr val="tx1"/>
                </a:solidFill>
              </a:rPr>
              <a:t>a.	</a:t>
            </a:r>
            <a:r>
              <a:rPr lang="en-US" i="0" dirty="0" smtClean="0">
                <a:solidFill>
                  <a:srgbClr val="0000FF"/>
                </a:solidFill>
              </a:rPr>
              <a:t>( −7 ) + 13 = 13 + ( −7 )</a:t>
            </a:r>
            <a:r>
              <a:rPr lang="en-US" i="0" dirty="0" smtClean="0">
                <a:solidFill>
                  <a:schemeClr val="tx1"/>
                </a:solidFill>
              </a:rPr>
              <a:t> </a:t>
            </a:r>
          </a:p>
          <a:p>
            <a:pPr marL="0" indent="0">
              <a:buFont typeface="Courier New" pitchFamily="49" charset="0"/>
              <a:buNone/>
              <a:tabLst>
                <a:tab pos="465138" algn="l"/>
              </a:tabLst>
            </a:pPr>
            <a:r>
              <a:rPr lang="en-US" b="1" i="0" dirty="0" smtClean="0">
                <a:solidFill>
                  <a:schemeClr val="tx1"/>
                </a:solidFill>
              </a:rPr>
              <a:t>Solution: </a:t>
            </a:r>
            <a:r>
              <a:rPr lang="en-US" i="0" dirty="0" smtClean="0">
                <a:solidFill>
                  <a:srgbClr val="FF0000"/>
                </a:solidFill>
              </a:rPr>
              <a:t>Commutative Property of Addition</a:t>
            </a:r>
          </a:p>
          <a:p>
            <a:pPr marL="0" indent="0">
              <a:buFont typeface="Courier New" pitchFamily="49" charset="0"/>
              <a:buNone/>
              <a:tabLst>
                <a:tab pos="465138" algn="l"/>
              </a:tabLst>
            </a:pPr>
            <a:r>
              <a:rPr lang="en-US" b="1" i="0" dirty="0" smtClean="0">
                <a:solidFill>
                  <a:schemeClr val="tx1"/>
                </a:solidFill>
              </a:rPr>
              <a:t>b.	</a:t>
            </a:r>
            <a:r>
              <a:rPr lang="en-US" i="0" dirty="0" smtClean="0">
                <a:solidFill>
                  <a:srgbClr val="0000FF"/>
                </a:solidFill>
              </a:rPr>
              <a:t>8 + ( 9 + 1 ) = ( 8 + 9 ) + 1</a:t>
            </a:r>
            <a:r>
              <a:rPr lang="en-US" i="0" dirty="0" smtClean="0">
                <a:solidFill>
                  <a:schemeClr val="tx1"/>
                </a:solidFill>
              </a:rPr>
              <a:t> </a:t>
            </a:r>
          </a:p>
          <a:p>
            <a:pPr marL="0" indent="0">
              <a:buFont typeface="Courier New" pitchFamily="49" charset="0"/>
              <a:buNone/>
              <a:tabLst>
                <a:tab pos="465138" algn="l"/>
              </a:tabLst>
            </a:pPr>
            <a:r>
              <a:rPr lang="en-US" b="1" i="0" dirty="0" smtClean="0">
                <a:solidFill>
                  <a:schemeClr val="tx1"/>
                </a:solidFill>
              </a:rPr>
              <a:t>Solution: </a:t>
            </a:r>
            <a:r>
              <a:rPr lang="en-US" i="0" dirty="0" smtClean="0">
                <a:solidFill>
                  <a:srgbClr val="FF0000"/>
                </a:solidFill>
              </a:rPr>
              <a:t>Associative Property of Addition</a:t>
            </a:r>
          </a:p>
          <a:p>
            <a:pPr marL="0" indent="0">
              <a:buFont typeface="Courier New" pitchFamily="49" charset="0"/>
              <a:buNone/>
              <a:tabLst>
                <a:tab pos="465138" algn="l"/>
              </a:tabLst>
            </a:pPr>
            <a:r>
              <a:rPr lang="en-US" b="1" i="0" dirty="0" smtClean="0">
                <a:solidFill>
                  <a:schemeClr val="tx1"/>
                </a:solidFill>
              </a:rPr>
              <a:t>c.	</a:t>
            </a:r>
            <a:r>
              <a:rPr lang="en-US" i="0" dirty="0" smtClean="0">
                <a:solidFill>
                  <a:srgbClr val="0000FF"/>
                </a:solidFill>
              </a:rPr>
              <a:t>( −25 ) </a:t>
            </a:r>
            <a:r>
              <a:rPr lang="en-US" i="0" dirty="0" smtClean="0">
                <a:solidFill>
                  <a:srgbClr val="0000FF"/>
                </a:solidFill>
                <a:sym typeface="Symbol" pitchFamily="18" charset="2"/>
              </a:rPr>
              <a:t></a:t>
            </a:r>
            <a:r>
              <a:rPr lang="en-US" i="0" dirty="0" smtClean="0">
                <a:solidFill>
                  <a:srgbClr val="0000FF"/>
                </a:solidFill>
              </a:rPr>
              <a:t> 1 = −25</a:t>
            </a:r>
            <a:r>
              <a:rPr lang="en-US" i="0" dirty="0" smtClean="0">
                <a:solidFill>
                  <a:schemeClr val="tx1"/>
                </a:solidFill>
              </a:rPr>
              <a:t> </a:t>
            </a:r>
          </a:p>
          <a:p>
            <a:pPr marL="0" indent="0">
              <a:buFont typeface="Courier New" pitchFamily="49" charset="0"/>
              <a:buNone/>
              <a:tabLst>
                <a:tab pos="465138" algn="l"/>
              </a:tabLst>
            </a:pPr>
            <a:r>
              <a:rPr lang="en-US" b="1" i="0" dirty="0" smtClean="0">
                <a:solidFill>
                  <a:schemeClr val="tx1"/>
                </a:solidFill>
              </a:rPr>
              <a:t>Solution: </a:t>
            </a:r>
            <a:r>
              <a:rPr lang="en-US" i="0" dirty="0" smtClean="0">
                <a:solidFill>
                  <a:srgbClr val="FF0000"/>
                </a:solidFill>
              </a:rPr>
              <a:t>Multiplicative Identity</a:t>
            </a:r>
          </a:p>
          <a:p>
            <a:pPr marL="0" indent="0">
              <a:buFont typeface="Courier New" pitchFamily="49" charset="0"/>
              <a:buNone/>
              <a:tabLst>
                <a:tab pos="465138" algn="l"/>
              </a:tabLst>
            </a:pPr>
            <a:r>
              <a:rPr lang="en-US" b="1" i="0" dirty="0" smtClean="0">
                <a:solidFill>
                  <a:schemeClr val="tx1"/>
                </a:solidFill>
              </a:rPr>
              <a:t>d.	</a:t>
            </a:r>
            <a:r>
              <a:rPr lang="en-US" i="0" dirty="0" smtClean="0">
                <a:solidFill>
                  <a:srgbClr val="0000FF"/>
                </a:solidFill>
              </a:rPr>
              <a:t>3( </a:t>
            </a:r>
            <a:r>
              <a:rPr lang="en-US" i="1" dirty="0" smtClean="0">
                <a:solidFill>
                  <a:srgbClr val="0000FF"/>
                </a:solidFill>
              </a:rPr>
              <a:t>x </a:t>
            </a:r>
            <a:r>
              <a:rPr lang="en-US" i="0" dirty="0" smtClean="0">
                <a:solidFill>
                  <a:srgbClr val="0000FF"/>
                </a:solidFill>
              </a:rPr>
              <a:t>+ </a:t>
            </a:r>
            <a:r>
              <a:rPr lang="en-US" i="1" dirty="0" smtClean="0">
                <a:solidFill>
                  <a:srgbClr val="0000FF"/>
                </a:solidFill>
              </a:rPr>
              <a:t>y</a:t>
            </a:r>
            <a:r>
              <a:rPr lang="en-US" dirty="0" smtClean="0">
                <a:solidFill>
                  <a:srgbClr val="0000FF"/>
                </a:solidFill>
              </a:rPr>
              <a:t> </a:t>
            </a:r>
            <a:r>
              <a:rPr lang="en-US" i="0" dirty="0" smtClean="0">
                <a:solidFill>
                  <a:srgbClr val="0000FF"/>
                </a:solidFill>
              </a:rPr>
              <a:t>) = 3</a:t>
            </a:r>
            <a:r>
              <a:rPr lang="en-US" i="1" dirty="0" smtClean="0">
                <a:solidFill>
                  <a:srgbClr val="0000FF"/>
                </a:solidFill>
              </a:rPr>
              <a:t>x</a:t>
            </a:r>
            <a:r>
              <a:rPr lang="en-US" dirty="0" smtClean="0">
                <a:solidFill>
                  <a:srgbClr val="0000FF"/>
                </a:solidFill>
              </a:rPr>
              <a:t> </a:t>
            </a:r>
            <a:r>
              <a:rPr lang="en-US" i="0" dirty="0" smtClean="0">
                <a:solidFill>
                  <a:srgbClr val="0000FF"/>
                </a:solidFill>
              </a:rPr>
              <a:t>+ 3</a:t>
            </a:r>
            <a:r>
              <a:rPr lang="en-US" i="1" dirty="0" smtClean="0">
                <a:solidFill>
                  <a:srgbClr val="0000FF"/>
                </a:solidFill>
              </a:rPr>
              <a:t>y </a:t>
            </a:r>
          </a:p>
          <a:p>
            <a:pPr marL="0" indent="0">
              <a:buFont typeface="Courier New" pitchFamily="49" charset="0"/>
              <a:buNone/>
              <a:tabLst>
                <a:tab pos="465138" algn="l"/>
              </a:tabLst>
            </a:pPr>
            <a:r>
              <a:rPr lang="en-US" b="1" i="0" dirty="0" smtClean="0">
                <a:solidFill>
                  <a:schemeClr val="tx1"/>
                </a:solidFill>
              </a:rPr>
              <a:t>Solution: </a:t>
            </a:r>
            <a:r>
              <a:rPr lang="en-US" i="0" dirty="0" smtClean="0">
                <a:solidFill>
                  <a:srgbClr val="FF0000"/>
                </a:solidFill>
              </a:rPr>
              <a:t>Distributive Property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4931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4931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4931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49315">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49315">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49315">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4931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TotalTime>
  <Words>384</Words>
  <Application>Microsoft Office PowerPoint</Application>
  <PresentationFormat>On-screen Show (4:3)</PresentationFormat>
  <Paragraphs>87</Paragraphs>
  <Slides>13</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19" baseType="lpstr">
      <vt:lpstr>Calibri</vt:lpstr>
      <vt:lpstr>Courier New</vt:lpstr>
      <vt:lpstr>Arial</vt:lpstr>
      <vt:lpstr>Symbol</vt:lpstr>
      <vt:lpstr>Office Theme</vt:lpstr>
      <vt:lpstr>Equation</vt:lpstr>
      <vt:lpstr>Section 1.5</vt:lpstr>
      <vt:lpstr>Objectives</vt:lpstr>
      <vt:lpstr>Example 1: Types of Numbers</vt:lpstr>
      <vt:lpstr>Example 1: Types of Numbers (cont.)</vt:lpstr>
      <vt:lpstr>Recognizing Types of Numbers</vt:lpstr>
      <vt:lpstr>Recognizing Types of Numbers</vt:lpstr>
      <vt:lpstr>Recognizing Types of Numbers</vt:lpstr>
      <vt:lpstr>Recognizing Types of Numbers</vt:lpstr>
      <vt:lpstr>Example 2:  Properties of Addition and Multiplication</vt:lpstr>
      <vt:lpstr>Example 2:  Properties of Addition and Multiplication (cont.)</vt:lpstr>
      <vt:lpstr>Example 2:  Properties of Addition and Multiplication 10 (cont.)</vt:lpstr>
      <vt:lpstr>Practice Problems</vt:lpstr>
      <vt:lpstr>Practice Problem Answers</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Algebra</dc:title>
  <dc:creator>Hawkes Learning Systems</dc:creator>
  <cp:lastModifiedBy>ashish.samudre</cp:lastModifiedBy>
  <cp:revision>33</cp:revision>
  <dcterms:created xsi:type="dcterms:W3CDTF">2013-04-26T14:43:13Z</dcterms:created>
  <dcterms:modified xsi:type="dcterms:W3CDTF">2017-08-02T11:06:17Z</dcterms:modified>
</cp:coreProperties>
</file>