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6"/>
      <p:bold r:id="rId27"/>
      <p:italic r:id="rId28"/>
      <p:boldItalic r:id="rId2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000000"/>
    <a:srgbClr val="0000FF"/>
    <a:srgbClr val="008080"/>
    <a:srgbClr val="FFFFCC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0" d="100"/>
          <a:sy n="60" d="100"/>
        </p:scale>
        <p:origin x="49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6" Type="http://schemas.openxmlformats.org/officeDocument/2006/relationships/image" Target="../media/image58.wmf"/><Relationship Id="rId5" Type="http://schemas.openxmlformats.org/officeDocument/2006/relationships/image" Target="../media/image57.wmf"/><Relationship Id="rId4" Type="http://schemas.openxmlformats.org/officeDocument/2006/relationships/image" Target="../media/image56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0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7" Type="http://schemas.openxmlformats.org/officeDocument/2006/relationships/image" Target="../media/image67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6" Type="http://schemas.openxmlformats.org/officeDocument/2006/relationships/image" Target="../media/image66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9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2.wmf"/><Relationship Id="rId2" Type="http://schemas.openxmlformats.org/officeDocument/2006/relationships/image" Target="../media/image71.wmf"/><Relationship Id="rId1" Type="http://schemas.openxmlformats.org/officeDocument/2006/relationships/image" Target="../media/image70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4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9" Type="http://schemas.openxmlformats.org/officeDocument/2006/relationships/image" Target="../media/image1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6" Type="http://schemas.openxmlformats.org/officeDocument/2006/relationships/image" Target="../media/image43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4" Type="http://schemas.openxmlformats.org/officeDocument/2006/relationships/image" Target="../media/image4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3911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75E9CA-624A-4782-B5E6-BD6A8F5E6C30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C54F9D-E9FD-4A18-B2B8-D640279E7A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1047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421" y="6029382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13" Type="http://schemas.openxmlformats.org/officeDocument/2006/relationships/oleObject" Target="../embeddings/oleObject42.bin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4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9.w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41.wmf"/><Relationship Id="rId4" Type="http://schemas.openxmlformats.org/officeDocument/2006/relationships/image" Target="../media/image38.w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43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44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46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9.wmf"/><Relationship Id="rId5" Type="http://schemas.openxmlformats.org/officeDocument/2006/relationships/oleObject" Target="../embeddings/oleObject48.bin"/><Relationship Id="rId4" Type="http://schemas.openxmlformats.org/officeDocument/2006/relationships/image" Target="../media/image48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52.png"/><Relationship Id="rId4" Type="http://schemas.openxmlformats.org/officeDocument/2006/relationships/image" Target="../media/image51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13" Type="http://schemas.openxmlformats.org/officeDocument/2006/relationships/image" Target="../media/image57.wmf"/><Relationship Id="rId3" Type="http://schemas.openxmlformats.org/officeDocument/2006/relationships/image" Target="../media/image59.png"/><Relationship Id="rId7" Type="http://schemas.openxmlformats.org/officeDocument/2006/relationships/image" Target="../media/image54.wmf"/><Relationship Id="rId12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52.bin"/><Relationship Id="rId11" Type="http://schemas.openxmlformats.org/officeDocument/2006/relationships/image" Target="../media/image56.wmf"/><Relationship Id="rId5" Type="http://schemas.openxmlformats.org/officeDocument/2006/relationships/image" Target="../media/image53.wmf"/><Relationship Id="rId15" Type="http://schemas.openxmlformats.org/officeDocument/2006/relationships/image" Target="../media/image58.wmf"/><Relationship Id="rId10" Type="http://schemas.openxmlformats.org/officeDocument/2006/relationships/oleObject" Target="../embeddings/oleObject54.bin"/><Relationship Id="rId4" Type="http://schemas.openxmlformats.org/officeDocument/2006/relationships/oleObject" Target="../embeddings/oleObject51.bin"/><Relationship Id="rId9" Type="http://schemas.openxmlformats.org/officeDocument/2006/relationships/image" Target="../media/image55.wmf"/><Relationship Id="rId14" Type="http://schemas.openxmlformats.org/officeDocument/2006/relationships/oleObject" Target="../embeddings/oleObject56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60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0.bin"/><Relationship Id="rId13" Type="http://schemas.openxmlformats.org/officeDocument/2006/relationships/image" Target="../media/image65.wmf"/><Relationship Id="rId3" Type="http://schemas.openxmlformats.org/officeDocument/2006/relationships/image" Target="../media/image68.png"/><Relationship Id="rId7" Type="http://schemas.openxmlformats.org/officeDocument/2006/relationships/image" Target="../media/image62.wmf"/><Relationship Id="rId12" Type="http://schemas.openxmlformats.org/officeDocument/2006/relationships/oleObject" Target="../embeddings/oleObject62.bin"/><Relationship Id="rId17" Type="http://schemas.openxmlformats.org/officeDocument/2006/relationships/image" Target="../media/image6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4.bin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59.bin"/><Relationship Id="rId11" Type="http://schemas.openxmlformats.org/officeDocument/2006/relationships/image" Target="../media/image64.wmf"/><Relationship Id="rId5" Type="http://schemas.openxmlformats.org/officeDocument/2006/relationships/image" Target="../media/image61.wmf"/><Relationship Id="rId15" Type="http://schemas.openxmlformats.org/officeDocument/2006/relationships/image" Target="../media/image66.wmf"/><Relationship Id="rId10" Type="http://schemas.openxmlformats.org/officeDocument/2006/relationships/oleObject" Target="../embeddings/oleObject61.bin"/><Relationship Id="rId4" Type="http://schemas.openxmlformats.org/officeDocument/2006/relationships/oleObject" Target="../embeddings/oleObject58.bin"/><Relationship Id="rId9" Type="http://schemas.openxmlformats.org/officeDocument/2006/relationships/image" Target="../media/image63.wmf"/><Relationship Id="rId14" Type="http://schemas.openxmlformats.org/officeDocument/2006/relationships/oleObject" Target="../embeddings/oleObject63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69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8.bin"/><Relationship Id="rId3" Type="http://schemas.openxmlformats.org/officeDocument/2006/relationships/oleObject" Target="../embeddings/oleObject66.bin"/><Relationship Id="rId7" Type="http://schemas.openxmlformats.org/officeDocument/2006/relationships/image" Target="../media/image7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67.bin"/><Relationship Id="rId5" Type="http://schemas.openxmlformats.org/officeDocument/2006/relationships/image" Target="../media/image73.png"/><Relationship Id="rId4" Type="http://schemas.openxmlformats.org/officeDocument/2006/relationships/image" Target="../media/image70.wmf"/><Relationship Id="rId9" Type="http://schemas.openxmlformats.org/officeDocument/2006/relationships/image" Target="../media/image72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74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75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3.bin"/><Relationship Id="rId18" Type="http://schemas.openxmlformats.org/officeDocument/2006/relationships/image" Target="../media/image16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3.wmf"/><Relationship Id="rId1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.wmf"/><Relationship Id="rId20" Type="http://schemas.openxmlformats.org/officeDocument/2006/relationships/image" Target="../media/image17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4.bin"/><Relationship Id="rId10" Type="http://schemas.openxmlformats.org/officeDocument/2006/relationships/image" Target="../media/image12.wmf"/><Relationship Id="rId19" Type="http://schemas.openxmlformats.org/officeDocument/2006/relationships/oleObject" Target="../embeddings/oleObject16.bin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8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25.bin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9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36.bin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4.bin"/><Relationship Id="rId14" Type="http://schemas.openxmlformats.org/officeDocument/2006/relationships/image" Target="../media/image3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10.1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Quadratic Equations: The Square Root Method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2: The Square Root Method (cont.)</a:t>
            </a:r>
          </a:p>
        </p:txBody>
      </p:sp>
      <p:sp>
        <p:nvSpPr>
          <p:cNvPr id="717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endParaRPr lang="en-US" b="1" dirty="0" smtClean="0"/>
          </a:p>
          <a:p>
            <a:pPr marL="0" indent="0">
              <a:buFont typeface="Courier New" pitchFamily="49" charset="0"/>
              <a:buNone/>
            </a:pPr>
            <a:r>
              <a:rPr lang="en-US" b="1" dirty="0" smtClean="0"/>
              <a:t>Solution: </a:t>
            </a:r>
            <a:endParaRPr lang="en-US" dirty="0" smtClean="0"/>
          </a:p>
        </p:txBody>
      </p:sp>
      <p:graphicFrame>
        <p:nvGraphicFramePr>
          <p:cNvPr id="7170" name="Object 4"/>
          <p:cNvGraphicFramePr>
            <a:graphicFrameLocks noChangeAspect="1"/>
          </p:cNvGraphicFramePr>
          <p:nvPr/>
        </p:nvGraphicFramePr>
        <p:xfrm>
          <a:off x="547688" y="1205552"/>
          <a:ext cx="2425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3" imgW="2425680" imgH="533160" progId="Equation.DSMT4">
                  <p:embed/>
                </p:oleObj>
              </mc:Choice>
              <mc:Fallback>
                <p:oleObj name="Equation" r:id="rId3" imgW="2425680" imgH="5331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8" y="1205552"/>
                        <a:ext cx="24257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1031544" y="2389496"/>
          <a:ext cx="1930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5" imgW="1930320" imgH="533160" progId="Equation.DSMT4">
                  <p:embed/>
                </p:oleObj>
              </mc:Choice>
              <mc:Fallback>
                <p:oleObj name="Equation" r:id="rId5" imgW="193032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544" y="2389496"/>
                        <a:ext cx="1930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1412544" y="3048000"/>
          <a:ext cx="2044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7" imgW="2044440" imgH="444240" progId="Equation.DSMT4">
                  <p:embed/>
                </p:oleObj>
              </mc:Choice>
              <mc:Fallback>
                <p:oleObj name="Equation" r:id="rId7" imgW="204444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2544" y="3048000"/>
                        <a:ext cx="2044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1918648" y="3657600"/>
          <a:ext cx="2032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9" imgW="2031840" imgH="444240" progId="Equation.DSMT4">
                  <p:embed/>
                </p:oleObj>
              </mc:Choice>
              <mc:Fallback>
                <p:oleObj name="Equation" r:id="rId9" imgW="203184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8648" y="3657600"/>
                        <a:ext cx="2032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2092656" y="4261512"/>
          <a:ext cx="19177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11" imgW="1917360" imgH="914400" progId="Equation.DSMT4">
                  <p:embed/>
                </p:oleObj>
              </mc:Choice>
              <mc:Fallback>
                <p:oleObj name="Equation" r:id="rId11" imgW="191736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2656" y="4261512"/>
                        <a:ext cx="19177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4218296" y="3720152"/>
          <a:ext cx="44704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13" imgW="4470120" imgH="419040" progId="Equation.DSMT4">
                  <p:embed/>
                </p:oleObj>
              </mc:Choice>
              <mc:Fallback>
                <p:oleObj name="Equation" r:id="rId13" imgW="4470120" imgH="419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8296" y="3720152"/>
                        <a:ext cx="44704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2: The Square Root Method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1932296" y="1485900"/>
          <a:ext cx="23368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3" imgW="2336760" imgH="1041120" progId="Equation.DSMT4">
                  <p:embed/>
                </p:oleObj>
              </mc:Choice>
              <mc:Fallback>
                <p:oleObj name="Equation" r:id="rId3" imgW="2336760" imgH="10411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2296" y="1485900"/>
                        <a:ext cx="23368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932296" y="2661312"/>
          <a:ext cx="1841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5" imgW="1841400" imgH="444240" progId="Equation.DSMT4">
                  <p:embed/>
                </p:oleObj>
              </mc:Choice>
              <mc:Fallback>
                <p:oleObj name="Equation" r:id="rId5" imgW="184140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2296" y="2661312"/>
                        <a:ext cx="1841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4699000" y="1967552"/>
          <a:ext cx="204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7" imgW="2044440" imgH="279360" progId="Equation.DSMT4">
                  <p:embed/>
                </p:oleObj>
              </mc:Choice>
              <mc:Fallback>
                <p:oleObj name="Equation" r:id="rId7" imgW="204444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000" y="1967552"/>
                        <a:ext cx="2044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4699000" y="2833688"/>
          <a:ext cx="26162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9" imgW="2616120" imgH="723600" progId="Equation.DSMT4">
                  <p:embed/>
                </p:oleObj>
              </mc:Choice>
              <mc:Fallback>
                <p:oleObj name="Equation" r:id="rId9" imgW="2616120" imgH="723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000" y="2833688"/>
                        <a:ext cx="26162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5400000" flipH="1" flipV="1">
            <a:off x="2425700" y="1600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 flipH="1" flipV="1">
            <a:off x="3200400" y="22098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2: The Square Root Method (cont.)</a:t>
            </a:r>
          </a:p>
        </p:txBody>
      </p:sp>
      <p:sp>
        <p:nvSpPr>
          <p:cNvPr id="9221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19452"/>
          </a:xfr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endParaRPr lang="en-US" b="1" dirty="0" smtClean="0"/>
          </a:p>
          <a:p>
            <a:pPr marL="0" indent="0">
              <a:buFont typeface="Courier New" pitchFamily="49" charset="0"/>
              <a:buNone/>
            </a:pPr>
            <a:r>
              <a:rPr lang="en-US" b="1" dirty="0" smtClean="0"/>
              <a:t>Solution: </a:t>
            </a:r>
          </a:p>
          <a:p>
            <a:pPr marL="0" indent="0">
              <a:buFont typeface="Courier New" pitchFamily="49" charset="0"/>
              <a:buNone/>
            </a:pPr>
            <a:endParaRPr lang="en-US" dirty="0" smtClean="0"/>
          </a:p>
          <a:p>
            <a:pPr marL="0" indent="0">
              <a:spcBef>
                <a:spcPts val="3000"/>
              </a:spcBef>
              <a:buFont typeface="Courier New" pitchFamily="49" charset="0"/>
              <a:buNone/>
            </a:pPr>
            <a:endParaRPr lang="en-US" dirty="0" smtClean="0"/>
          </a:p>
          <a:p>
            <a:pPr marL="0" indent="0">
              <a:spcBef>
                <a:spcPts val="3000"/>
              </a:spcBef>
              <a:buFont typeface="Courier New" pitchFamily="49" charset="0"/>
              <a:buNone/>
            </a:pPr>
            <a:r>
              <a:rPr lang="en-US" dirty="0" smtClean="0"/>
              <a:t>There is </a:t>
            </a:r>
            <a:r>
              <a:rPr lang="en-US" dirty="0" smtClean="0">
                <a:solidFill>
                  <a:srgbClr val="FF0000"/>
                </a:solidFill>
              </a:rPr>
              <a:t>no real solution</a:t>
            </a:r>
            <a:r>
              <a:rPr lang="en-US" dirty="0" smtClean="0"/>
              <a:t>.  The square of a real number cannot be negative.</a:t>
            </a:r>
          </a:p>
        </p:txBody>
      </p:sp>
      <p:graphicFrame>
        <p:nvGraphicFramePr>
          <p:cNvPr id="9219" name="Object 8"/>
          <p:cNvGraphicFramePr>
            <a:graphicFrameLocks noChangeAspect="1"/>
          </p:cNvGraphicFramePr>
          <p:nvPr/>
        </p:nvGraphicFramePr>
        <p:xfrm>
          <a:off x="547688" y="1219200"/>
          <a:ext cx="2730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3" imgW="2730240" imgH="533160" progId="Equation.DSMT4">
                  <p:embed/>
                </p:oleObj>
              </mc:Choice>
              <mc:Fallback>
                <p:oleObj name="Equation" r:id="rId3" imgW="2730240" imgH="5331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8" y="1219200"/>
                        <a:ext cx="27305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2147248" y="2473656"/>
          <a:ext cx="2222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5" imgW="2222280" imgH="533160" progId="Equation.DSMT4">
                  <p:embed/>
                </p:oleObj>
              </mc:Choice>
              <mc:Fallback>
                <p:oleObj name="Equation" r:id="rId5" imgW="222228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248" y="2473656"/>
                        <a:ext cx="2222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2792104" y="3137848"/>
          <a:ext cx="1790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7" imgW="1790640" imgH="533160" progId="Equation.DSMT4">
                  <p:embed/>
                </p:oleObj>
              </mc:Choice>
              <mc:Fallback>
                <p:oleObj name="Equation" r:id="rId7" imgW="179064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2104" y="3137848"/>
                        <a:ext cx="1790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Pythagorean Theorem</a:t>
            </a:r>
          </a:p>
        </p:txBody>
      </p:sp>
      <p:sp>
        <p:nvSpPr>
          <p:cNvPr id="1024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</a:pPr>
            <a:endParaRPr lang="en-US" smtClean="0"/>
          </a:p>
          <a:p>
            <a:pPr marL="0" indent="0">
              <a:buFont typeface="Courier New" pitchFamily="49" charset="0"/>
              <a:buNone/>
            </a:pPr>
            <a:endParaRPr lang="en-US" smtClean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7200" y="1280160"/>
            <a:ext cx="8229600" cy="426402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lnSpc>
                <a:spcPct val="150000"/>
              </a:lnSpc>
              <a:spcBef>
                <a:spcPct val="20000"/>
              </a:spcBef>
              <a:buFont typeface="Courier New" pitchFamily="49" charset="0"/>
              <a:buNone/>
              <a:defRPr/>
            </a:pPr>
            <a:r>
              <a:rPr lang="en-US" sz="2800" b="1" dirty="0">
                <a:solidFill>
                  <a:srgbClr val="000000"/>
                </a:solidFill>
                <a:latin typeface="+mn-lt"/>
              </a:rPr>
              <a:t>    The Pythagorean Theorem</a:t>
            </a:r>
          </a:p>
          <a:p>
            <a:pPr>
              <a:defRPr/>
            </a:pPr>
            <a:r>
              <a:rPr lang="en-US" sz="2800" dirty="0">
                <a:solidFill>
                  <a:srgbClr val="000000"/>
                </a:solidFill>
              </a:rPr>
              <a:t>In a right triangle, the square of the hypotenuse is equal to the sum of the squares of the two legs.</a:t>
            </a:r>
          </a:p>
          <a:p>
            <a:pPr>
              <a:defRPr/>
            </a:pPr>
            <a:endParaRPr lang="en-US" sz="2800" dirty="0">
              <a:solidFill>
                <a:srgbClr val="000000"/>
              </a:solidFill>
              <a:latin typeface="+mn-lt"/>
            </a:endParaRPr>
          </a:p>
          <a:p>
            <a:pPr>
              <a:defRPr/>
            </a:pPr>
            <a:endParaRPr lang="en-US" sz="2800" dirty="0">
              <a:solidFill>
                <a:srgbClr val="000000"/>
              </a:solidFill>
              <a:latin typeface="+mn-lt"/>
            </a:endParaRPr>
          </a:p>
          <a:p>
            <a:pPr>
              <a:defRPr/>
            </a:pPr>
            <a:endParaRPr lang="en-US" sz="2800" dirty="0">
              <a:solidFill>
                <a:srgbClr val="000000"/>
              </a:solidFill>
              <a:latin typeface="+mn-lt"/>
            </a:endParaRPr>
          </a:p>
        </p:txBody>
      </p:sp>
      <p:graphicFrame>
        <p:nvGraphicFramePr>
          <p:cNvPr id="10242" name="Object 3"/>
          <p:cNvGraphicFramePr>
            <a:graphicFrameLocks noChangeAspect="1"/>
          </p:cNvGraphicFramePr>
          <p:nvPr/>
        </p:nvGraphicFramePr>
        <p:xfrm>
          <a:off x="3581400" y="3124200"/>
          <a:ext cx="1638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Equation" r:id="rId3" imgW="1638000" imgH="380880" progId="Equation.DSMT4">
                  <p:embed/>
                </p:oleObj>
              </mc:Choice>
              <mc:Fallback>
                <p:oleObj name="Equation" r:id="rId3" imgW="1638000" imgH="3808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124200"/>
                        <a:ext cx="16383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6" name="Picture 6" descr="pythag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00400" y="3352800"/>
            <a:ext cx="2776538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3: The Square Root Method</a:t>
            </a:r>
          </a:p>
        </p:txBody>
      </p:sp>
      <p:sp>
        <p:nvSpPr>
          <p:cNvPr id="1126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635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dirty="0" smtClean="0"/>
              <a:t>a.</a:t>
            </a:r>
            <a:r>
              <a:rPr lang="en-US" dirty="0" smtClean="0"/>
              <a:t>	If the hypotenuse of a right triangle is </a:t>
            </a:r>
            <a:r>
              <a:rPr lang="en-US" dirty="0" smtClean="0">
                <a:solidFill>
                  <a:srgbClr val="0000FF"/>
                </a:solidFill>
              </a:rPr>
              <a:t>15 cm</a:t>
            </a:r>
            <a:r>
              <a:rPr lang="en-US" dirty="0" smtClean="0"/>
              <a:t> long 	and one leg is </a:t>
            </a:r>
            <a:r>
              <a:rPr lang="en-US" dirty="0" smtClean="0">
                <a:solidFill>
                  <a:srgbClr val="0000FF"/>
                </a:solidFill>
              </a:rPr>
              <a:t>10 cm </a:t>
            </a:r>
            <a:r>
              <a:rPr lang="en-US" dirty="0" smtClean="0"/>
              <a:t>long, what is the length of the 	other leg? </a:t>
            </a:r>
          </a:p>
          <a:p>
            <a:pPr marL="0" indent="635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dirty="0" smtClean="0"/>
              <a:t>Solution:  </a:t>
            </a:r>
            <a:r>
              <a:rPr lang="en-US" dirty="0" smtClean="0"/>
              <a:t>Using the Pythagorean Theorem, </a:t>
            </a:r>
          </a:p>
          <a:p>
            <a:pPr marL="0" indent="6350">
              <a:buFont typeface="Courier New" pitchFamily="49" charset="0"/>
              <a:buNone/>
              <a:tabLst>
                <a:tab pos="457200" algn="l"/>
              </a:tabLst>
            </a:pPr>
            <a:endParaRPr lang="en-US" dirty="0" smtClean="0"/>
          </a:p>
          <a:p>
            <a:pPr marL="0" indent="6350">
              <a:buFont typeface="Courier New" pitchFamily="49" charset="0"/>
              <a:buNone/>
              <a:tabLst>
                <a:tab pos="457200" algn="l"/>
              </a:tabLst>
            </a:pPr>
            <a:endParaRPr lang="en-US" dirty="0" smtClean="0"/>
          </a:p>
        </p:txBody>
      </p:sp>
      <p:pic>
        <p:nvPicPr>
          <p:cNvPr id="11269" name="Picture 4" descr="CH_10_Ex10_1_2_a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3200400"/>
            <a:ext cx="2808288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2057400" y="3186752"/>
          <a:ext cx="190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Equation" r:id="rId4" imgW="1904760" imgH="380880" progId="Equation.DSMT4">
                  <p:embed/>
                </p:oleObj>
              </mc:Choice>
              <mc:Fallback>
                <p:oleObj name="Equation" r:id="rId4" imgW="190476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186752"/>
                        <a:ext cx="1905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2022144" y="3755408"/>
          <a:ext cx="2019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6" imgW="2019240" imgH="380880" progId="Equation.DSMT4">
                  <p:embed/>
                </p:oleObj>
              </mc:Choice>
              <mc:Fallback>
                <p:oleObj name="Equation" r:id="rId6" imgW="201924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2144" y="3755408"/>
                        <a:ext cx="2019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2860344" y="4343400"/>
          <a:ext cx="1193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8" imgW="1193760" imgH="380880" progId="Equation.DSMT4">
                  <p:embed/>
                </p:oleObj>
              </mc:Choice>
              <mc:Fallback>
                <p:oleObj name="Equation" r:id="rId8" imgW="11937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0344" y="4343400"/>
                        <a:ext cx="1193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993408" y="4912056"/>
          <a:ext cx="1320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2" name="Equation" r:id="rId10" imgW="1320480" imgH="444240" progId="Equation.DSMT4">
                  <p:embed/>
                </p:oleObj>
              </mc:Choice>
              <mc:Fallback>
                <p:oleObj name="Equation" r:id="rId10" imgW="132048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3408" y="4912056"/>
                        <a:ext cx="1320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3238500" y="5538788"/>
          <a:ext cx="1511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3" name="Equation" r:id="rId12" imgW="1511280" imgH="444240" progId="Equation.DSMT4">
                  <p:embed/>
                </p:oleObj>
              </mc:Choice>
              <mc:Fallback>
                <p:oleObj name="Equation" r:id="rId12" imgW="151128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0" y="5538788"/>
                        <a:ext cx="1511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4826000" y="5549900"/>
          <a:ext cx="28702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4" name="Equation" r:id="rId14" imgW="2869920" imgH="520560" progId="Equation.DSMT4">
                  <p:embed/>
                </p:oleObj>
              </mc:Choice>
              <mc:Fallback>
                <p:oleObj name="Equation" r:id="rId14" imgW="2869920" imgH="520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6000" y="5549900"/>
                        <a:ext cx="28702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3: The Square Root Method (cont.)</a:t>
            </a:r>
          </a:p>
        </p:txBody>
      </p:sp>
      <p:sp>
        <p:nvSpPr>
          <p:cNvPr id="1229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382000" cy="4572000"/>
          </a:xfr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dirty="0" smtClean="0"/>
              <a:t>The other leg is                long (or approximately 11.18 cm long). </a:t>
            </a:r>
          </a:p>
          <a:p>
            <a:pPr marL="0" indent="0">
              <a:buFont typeface="Courier New" pitchFamily="49" charset="0"/>
              <a:buNone/>
            </a:pPr>
            <a:r>
              <a:rPr lang="en-US" dirty="0" smtClean="0"/>
              <a:t>(The negative solution to the quadratic equation is not considered because length is not negative.)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b="1" dirty="0" smtClean="0"/>
          </a:p>
          <a:p>
            <a:pPr marL="0" indent="0">
              <a:buFont typeface="Courier New" pitchFamily="49" charset="0"/>
              <a:buNone/>
            </a:pPr>
            <a:endParaRPr lang="en-US" dirty="0" smtClean="0"/>
          </a:p>
        </p:txBody>
      </p:sp>
      <p:graphicFrame>
        <p:nvGraphicFramePr>
          <p:cNvPr id="12290" name="Object 2"/>
          <p:cNvGraphicFramePr>
            <a:graphicFrameLocks noChangeAspect="1"/>
          </p:cNvGraphicFramePr>
          <p:nvPr/>
        </p:nvGraphicFramePr>
        <p:xfrm>
          <a:off x="2806700" y="1295400"/>
          <a:ext cx="11557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Equation" r:id="rId3" imgW="1155600" imgH="507960" progId="Equation.DSMT4">
                  <p:embed/>
                </p:oleObj>
              </mc:Choice>
              <mc:Fallback>
                <p:oleObj name="Equation" r:id="rId3" imgW="1155600" imgH="5079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0" y="1295400"/>
                        <a:ext cx="11557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3: The Square Root Method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6350">
              <a:buFont typeface="Courier New" pitchFamily="49" charset="0"/>
              <a:buNone/>
              <a:tabLst>
                <a:tab pos="457200" algn="l"/>
              </a:tabLst>
              <a:defRPr/>
            </a:pPr>
            <a:r>
              <a:rPr lang="en-US" b="1" dirty="0" smtClean="0"/>
              <a:t>b.</a:t>
            </a:r>
            <a:r>
              <a:rPr lang="en-US" dirty="0" smtClean="0"/>
              <a:t>	The diagonal of a rectangle is twice the width. The 	length of the rectangle is </a:t>
            </a:r>
            <a:r>
              <a:rPr lang="en-US" dirty="0" smtClean="0">
                <a:solidFill>
                  <a:srgbClr val="0000FF"/>
                </a:solidFill>
              </a:rPr>
              <a:t>6 feet</a:t>
            </a:r>
            <a:r>
              <a:rPr lang="en-US" dirty="0" smtClean="0"/>
              <a:t>. Find the width of 	the rectangle. </a:t>
            </a:r>
          </a:p>
          <a:p>
            <a:pPr>
              <a:buFont typeface="Courier New" pitchFamily="49" charset="0"/>
              <a:buNone/>
              <a:defRPr/>
            </a:pPr>
            <a:r>
              <a:rPr lang="en-US" b="1" dirty="0" smtClean="0"/>
              <a:t>Solution:</a:t>
            </a:r>
          </a:p>
          <a:p>
            <a:pPr>
              <a:buFont typeface="Courier New" pitchFamily="49" charset="0"/>
              <a:buNone/>
              <a:defRPr/>
            </a:pPr>
            <a:r>
              <a:rPr lang="en-US" dirty="0" smtClean="0"/>
              <a:t>Let </a:t>
            </a:r>
            <a:r>
              <a:rPr lang="en-US" i="1" dirty="0" smtClean="0"/>
              <a:t>x</a:t>
            </a:r>
            <a:r>
              <a:rPr lang="en-US" dirty="0" smtClean="0"/>
              <a:t> = width of the rectangle </a:t>
            </a:r>
          </a:p>
          <a:p>
            <a:pPr>
              <a:buFont typeface="Courier New" pitchFamily="49" charset="0"/>
              <a:buNone/>
              <a:defRPr/>
            </a:pPr>
            <a:r>
              <a:rPr lang="en-US" dirty="0" smtClean="0"/>
              <a:t>and 2</a:t>
            </a:r>
            <a:r>
              <a:rPr lang="en-US" i="1" dirty="0" smtClean="0"/>
              <a:t>x </a:t>
            </a:r>
            <a:r>
              <a:rPr lang="en-US" dirty="0" smtClean="0"/>
              <a:t>= length of the diagonal. </a:t>
            </a:r>
          </a:p>
          <a:p>
            <a:pPr marL="0" indent="0">
              <a:buFont typeface="Courier New" pitchFamily="49" charset="0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3: The Square Root Method (cont.)</a:t>
            </a:r>
          </a:p>
        </p:txBody>
      </p:sp>
      <p:sp>
        <p:nvSpPr>
          <p:cNvPr id="1331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mtClean="0"/>
              <a:t>Then, by using the Pythagorean Theorem, we have </a:t>
            </a:r>
          </a:p>
          <a:p>
            <a:pPr marL="0" indent="0">
              <a:buFont typeface="Courier New" pitchFamily="49" charset="0"/>
              <a:buNone/>
            </a:pPr>
            <a:endParaRPr lang="en-US" smtClean="0"/>
          </a:p>
          <a:p>
            <a:pPr marL="0" indent="0">
              <a:buFont typeface="Courier New" pitchFamily="49" charset="0"/>
              <a:buNone/>
            </a:pPr>
            <a:endParaRPr lang="en-US" smtClean="0"/>
          </a:p>
        </p:txBody>
      </p:sp>
      <p:pic>
        <p:nvPicPr>
          <p:cNvPr id="13317" name="Picture 5" descr="CH_10_Ex_10_1_2_b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00588" y="2374900"/>
            <a:ext cx="3452812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1322696" y="2071048"/>
          <a:ext cx="2006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9" name="Equation" r:id="rId4" imgW="2006280" imgH="533160" progId="Equation.DSMT4">
                  <p:embed/>
                </p:oleObj>
              </mc:Choice>
              <mc:Fallback>
                <p:oleObj name="Equation" r:id="rId4" imgW="200628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2696" y="2071048"/>
                        <a:ext cx="2006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1537648" y="2729552"/>
          <a:ext cx="1866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0" name="Equation" r:id="rId6" imgW="1866600" imgH="380880" progId="Equation.DSMT4">
                  <p:embed/>
                </p:oleObj>
              </mc:Choice>
              <mc:Fallback>
                <p:oleObj name="Equation" r:id="rId6" imgW="18666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7648" y="2729552"/>
                        <a:ext cx="1866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1559256" y="3298208"/>
          <a:ext cx="1206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" name="Equation" r:id="rId8" imgW="1206360" imgH="380880" progId="Equation.DSMT4">
                  <p:embed/>
                </p:oleObj>
              </mc:Choice>
              <mc:Fallback>
                <p:oleObj name="Equation" r:id="rId8" imgW="12063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9256" y="3298208"/>
                        <a:ext cx="1206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1725304" y="3872552"/>
          <a:ext cx="1028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Equation" r:id="rId10" imgW="1028520" imgH="368280" progId="Equation.DSMT4">
                  <p:embed/>
                </p:oleObj>
              </mc:Choice>
              <mc:Fallback>
                <p:oleObj name="Equation" r:id="rId10" imgW="102852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5304" y="3872552"/>
                        <a:ext cx="1028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1864056" y="4468504"/>
          <a:ext cx="1155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3" name="Equation" r:id="rId12" imgW="1155600" imgH="444240" progId="Equation.DSMT4">
                  <p:embed/>
                </p:oleObj>
              </mc:Choice>
              <mc:Fallback>
                <p:oleObj name="Equation" r:id="rId12" imgW="115560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4056" y="4468504"/>
                        <a:ext cx="1155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2108200" y="5094288"/>
          <a:ext cx="1358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4" name="Equation" r:id="rId14" imgW="1358640" imgH="444240" progId="Equation.DSMT4">
                  <p:embed/>
                </p:oleObj>
              </mc:Choice>
              <mc:Fallback>
                <p:oleObj name="Equation" r:id="rId14" imgW="135864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5094288"/>
                        <a:ext cx="1358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/>
        </p:nvGraphicFramePr>
        <p:xfrm>
          <a:off x="3568700" y="5054600"/>
          <a:ext cx="22225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5" name="Equation" r:id="rId16" imgW="2222280" imgH="520560" progId="Equation.DSMT4">
                  <p:embed/>
                </p:oleObj>
              </mc:Choice>
              <mc:Fallback>
                <p:oleObj name="Equation" r:id="rId16" imgW="2222280" imgH="5205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8700" y="5054600"/>
                        <a:ext cx="22225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3: The Square Root Method (cont.)</a:t>
            </a:r>
          </a:p>
        </p:txBody>
      </p:sp>
      <p:sp>
        <p:nvSpPr>
          <p:cNvPr id="1434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dirty="0" smtClean="0"/>
              <a:t>The width of the rectangle is          </a:t>
            </a:r>
            <a:r>
              <a:rPr lang="en-US" dirty="0" smtClean="0">
                <a:solidFill>
                  <a:srgbClr val="FF0000"/>
                </a:solidFill>
              </a:rPr>
              <a:t>feet</a:t>
            </a:r>
            <a:r>
              <a:rPr lang="en-US" dirty="0" smtClean="0"/>
              <a:t> or approximately 3.46 feet.  (The negative solution to the quadratic equation is not considered because length is not negative.)</a:t>
            </a:r>
          </a:p>
        </p:txBody>
      </p:sp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4727575" y="1295400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" name="Equation" r:id="rId3" imgW="634680" imgH="444240" progId="Equation.DSMT4">
                  <p:embed/>
                </p:oleObj>
              </mc:Choice>
              <mc:Fallback>
                <p:oleObj name="Equation" r:id="rId3" imgW="634680" imgH="4442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7575" y="1295400"/>
                        <a:ext cx="635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3: The Square Root Method (cont.)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635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dirty="0" smtClean="0"/>
              <a:t>c.</a:t>
            </a:r>
            <a:r>
              <a:rPr lang="en-US" dirty="0" smtClean="0"/>
              <a:t>	Use the Pythagorean Theorem to decide if a triangle 	with sides of length </a:t>
            </a:r>
            <a:r>
              <a:rPr lang="en-US" dirty="0" smtClean="0">
                <a:solidFill>
                  <a:srgbClr val="0000FF"/>
                </a:solidFill>
              </a:rPr>
              <a:t>8 in.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00FF"/>
                </a:solidFill>
              </a:rPr>
              <a:t>12 in.</a:t>
            </a:r>
            <a:r>
              <a:rPr lang="en-US" dirty="0" smtClean="0"/>
              <a:t>, and </a:t>
            </a:r>
            <a:r>
              <a:rPr lang="en-US" dirty="0" smtClean="0">
                <a:solidFill>
                  <a:srgbClr val="0000FF"/>
                </a:solidFill>
              </a:rPr>
              <a:t>14 in. </a:t>
            </a:r>
            <a:r>
              <a:rPr lang="en-US" dirty="0" smtClean="0"/>
              <a:t>is a right 	triangle.</a:t>
            </a:r>
          </a:p>
          <a:p>
            <a:pPr marL="0" indent="635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dirty="0" smtClean="0"/>
              <a:t>Solution:</a:t>
            </a:r>
          </a:p>
          <a:p>
            <a:pPr marL="0" indent="6350">
              <a:buFont typeface="Courier New" pitchFamily="49" charset="0"/>
              <a:buNone/>
              <a:tabLst>
                <a:tab pos="457200" algn="l"/>
              </a:tabLst>
            </a:pPr>
            <a:r>
              <a:rPr lang="en-US" dirty="0" smtClean="0"/>
              <a:t>If the triangle is a right triangle, then the sum of the squares of the two shorter sides must equal the square of the longest side.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Objectives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</p:spPr>
        <p:txBody>
          <a:bodyPr>
            <a:spAutoFit/>
          </a:bodyPr>
          <a:lstStyle/>
          <a:p>
            <a:pPr marL="463550" indent="-463550">
              <a:buFont typeface="Courier New" pitchFamily="49" charset="0"/>
              <a:buChar char="o"/>
            </a:pPr>
            <a:r>
              <a:rPr lang="en-US" dirty="0" smtClean="0"/>
              <a:t>Solve quadratic equations using the definition of square root.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dirty="0" smtClean="0"/>
              <a:t>Solve applications related to right triangles and the Pythagorean Theorem.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3: The Square Root Method (cont.)</a:t>
            </a:r>
          </a:p>
        </p:txBody>
      </p:sp>
      <p:sp>
        <p:nvSpPr>
          <p:cNvPr id="1536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</a:pPr>
            <a:endParaRPr lang="en-US" dirty="0" smtClean="0"/>
          </a:p>
          <a:p>
            <a:pPr marL="0" indent="0">
              <a:buFont typeface="Courier New" pitchFamily="49" charset="0"/>
              <a:buNone/>
            </a:pPr>
            <a:endParaRPr lang="en-US" dirty="0" smtClean="0"/>
          </a:p>
          <a:p>
            <a:pPr marL="0" indent="0">
              <a:buFont typeface="Courier New" pitchFamily="49" charset="0"/>
              <a:buNone/>
            </a:pPr>
            <a:endParaRPr lang="en-US" dirty="0" smtClean="0"/>
          </a:p>
          <a:p>
            <a:pPr marL="0" indent="0">
              <a:buFont typeface="Courier New" pitchFamily="49" charset="0"/>
              <a:buNone/>
            </a:pPr>
            <a:endParaRPr lang="en-US" dirty="0" smtClean="0"/>
          </a:p>
          <a:p>
            <a:pPr marL="0" indent="0">
              <a:buFont typeface="Courier New" pitchFamily="49" charset="0"/>
              <a:buNone/>
            </a:pPr>
            <a:r>
              <a:rPr lang="en-US" dirty="0" smtClean="0"/>
              <a:t>So                           and the triangle is </a:t>
            </a:r>
            <a:r>
              <a:rPr lang="en-US" b="1" dirty="0" smtClean="0">
                <a:solidFill>
                  <a:srgbClr val="FF0000"/>
                </a:solidFill>
              </a:rPr>
              <a:t>not a right triangle</a:t>
            </a:r>
            <a:r>
              <a:rPr lang="en-US" b="1" dirty="0" smtClean="0"/>
              <a:t>.</a:t>
            </a:r>
            <a:endParaRPr lang="en-US" dirty="0" smtClean="0"/>
          </a:p>
        </p:txBody>
      </p:sp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992188" y="3365500"/>
          <a:ext cx="2019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" name="Equation" r:id="rId3" imgW="2019240" imgH="469800" progId="Equation.DSMT4">
                  <p:embed/>
                </p:oleObj>
              </mc:Choice>
              <mc:Fallback>
                <p:oleObj name="Equation" r:id="rId3" imgW="2019240" imgH="469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188" y="3365500"/>
                        <a:ext cx="20193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366" name="Picture 5" descr="ch_10_1_example_3_c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05425" y="1295400"/>
            <a:ext cx="301625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1600200" y="1828800"/>
          <a:ext cx="3505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" name="Equation" r:id="rId6" imgW="3504960" imgH="380880" progId="Equation.DSMT4">
                  <p:embed/>
                </p:oleObj>
              </mc:Choice>
              <mc:Fallback>
                <p:oleObj name="Equation" r:id="rId6" imgW="350496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828800"/>
                        <a:ext cx="3505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2209800" y="2424752"/>
          <a:ext cx="1371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1" name="Equation" r:id="rId8" imgW="1371600" imgH="380880" progId="Equation.DSMT4">
                  <p:embed/>
                </p:oleObj>
              </mc:Choice>
              <mc:Fallback>
                <p:oleObj name="Equation" r:id="rId8" imgW="13716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424752"/>
                        <a:ext cx="1371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Practice Problems</a:t>
            </a:r>
          </a:p>
        </p:txBody>
      </p:sp>
      <p:sp>
        <p:nvSpPr>
          <p:cNvPr id="16388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10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dirty="0" smtClean="0">
                <a:solidFill>
                  <a:srgbClr val="000000"/>
                </a:solidFill>
              </a:rPr>
              <a:t>Solve the following quadratic equations by using the square root method. Write the radicals in simplest form. </a:t>
            </a: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547688" y="2743200"/>
          <a:ext cx="60579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8" name="Equation" r:id="rId3" imgW="6057720" imgH="1130040" progId="Equation.DSMT4">
                  <p:embed/>
                </p:oleObj>
              </mc:Choice>
              <mc:Fallback>
                <p:oleObj name="Equation" r:id="rId3" imgW="6057720" imgH="11300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8" y="2743200"/>
                        <a:ext cx="60579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Practice Problem Answers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547688" y="1371600"/>
          <a:ext cx="6045200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2" name="Equation" r:id="rId3" imgW="6045120" imgH="1409400" progId="Equation.DSMT4">
                  <p:embed/>
                </p:oleObj>
              </mc:Choice>
              <mc:Fallback>
                <p:oleObj name="Equation" r:id="rId3" imgW="6045120" imgH="1409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8" y="1371600"/>
                        <a:ext cx="6045200" cy="1409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1: Factoring Method</a:t>
            </a:r>
          </a:p>
        </p:txBody>
      </p:sp>
      <p:sp>
        <p:nvSpPr>
          <p:cNvPr id="102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63440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None/>
            </a:pPr>
            <a:r>
              <a:rPr lang="en-US" dirty="0" smtClean="0"/>
              <a:t>Simplify the following expressions</a:t>
            </a:r>
          </a:p>
          <a:p>
            <a:pPr>
              <a:buFont typeface="Courier New" pitchFamily="49" charset="0"/>
              <a:buNone/>
            </a:pPr>
            <a:endParaRPr lang="en-US" dirty="0" smtClean="0"/>
          </a:p>
          <a:p>
            <a:pPr>
              <a:buFont typeface="Courier New" pitchFamily="49" charset="0"/>
              <a:buNone/>
            </a:pPr>
            <a:r>
              <a:rPr lang="en-US" b="1" dirty="0" smtClean="0"/>
              <a:t>Solution: </a:t>
            </a:r>
          </a:p>
          <a:p>
            <a:pPr>
              <a:buFont typeface="Courier New" pitchFamily="49" charset="0"/>
              <a:buNone/>
            </a:pPr>
            <a:endParaRPr lang="en-US" dirty="0" smtClean="0"/>
          </a:p>
          <a:p>
            <a:pPr>
              <a:buFont typeface="Courier New" pitchFamily="49" charset="0"/>
              <a:buNone/>
            </a:pPr>
            <a:endParaRPr lang="en-US" dirty="0" smtClean="0"/>
          </a:p>
          <a:p>
            <a:pPr>
              <a:buFont typeface="Courier New" pitchFamily="49" charset="0"/>
              <a:buNone/>
            </a:pPr>
            <a:endParaRPr lang="en-US" dirty="0" smtClean="0"/>
          </a:p>
          <a:p>
            <a:pPr>
              <a:buFont typeface="Courier New" pitchFamily="49" charset="0"/>
              <a:buNone/>
            </a:pPr>
            <a:endParaRPr lang="en-US" dirty="0" smtClean="0"/>
          </a:p>
          <a:p>
            <a:pPr>
              <a:buFont typeface="Courier New" pitchFamily="49" charset="0"/>
              <a:buNone/>
            </a:pPr>
            <a:endParaRPr lang="en-US" dirty="0" smtClean="0"/>
          </a:p>
          <a:p>
            <a:pPr>
              <a:buFont typeface="Courier New" pitchFamily="49" charset="0"/>
              <a:buNone/>
            </a:pPr>
            <a:r>
              <a:rPr lang="en-US" dirty="0" smtClean="0"/>
              <a:t>The solutions are </a:t>
            </a:r>
            <a:r>
              <a:rPr lang="en-US" dirty="0" smtClean="0">
                <a:solidFill>
                  <a:srgbClr val="FF0000"/>
                </a:solidFill>
              </a:rPr>
              <a:t>−9 and 2</a:t>
            </a:r>
            <a:r>
              <a:rPr lang="en-US" dirty="0" smtClean="0"/>
              <a:t>.</a:t>
            </a: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30225" y="1853824"/>
          <a:ext cx="2197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3" imgW="2197080" imgH="380880" progId="Equation.DSMT4">
                  <p:embed/>
                </p:oleObj>
              </mc:Choice>
              <mc:Fallback>
                <p:oleObj name="Equation" r:id="rId3" imgW="2197080" imgH="3808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25" y="1853824"/>
                        <a:ext cx="21971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2556492" y="2351396"/>
          <a:ext cx="4572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5" imgW="4572000" imgH="419040" progId="Equation.DSMT4">
                  <p:embed/>
                </p:oleObj>
              </mc:Choice>
              <mc:Fallback>
                <p:oleObj name="Equation" r:id="rId5" imgW="4572000" imgH="419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6492" y="2351396"/>
                        <a:ext cx="45720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1885288" y="2930856"/>
          <a:ext cx="6934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7" imgW="6933960" imgH="380880" progId="Equation.DSMT4">
                  <p:embed/>
                </p:oleObj>
              </mc:Choice>
              <mc:Fallback>
                <p:oleObj name="Equation" r:id="rId7" imgW="69339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5288" y="2930856"/>
                        <a:ext cx="6934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1703696" y="3505200"/>
          <a:ext cx="4318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9" imgW="4317840" imgH="469800" progId="Equation.DSMT4">
                  <p:embed/>
                </p:oleObj>
              </mc:Choice>
              <mc:Fallback>
                <p:oleObj name="Equation" r:id="rId9" imgW="431784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696" y="3505200"/>
                        <a:ext cx="4318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1309688" y="4140200"/>
          <a:ext cx="6680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11" imgW="6680160" imgH="431640" progId="Equation.DSMT4">
                  <p:embed/>
                </p:oleObj>
              </mc:Choice>
              <mc:Fallback>
                <p:oleObj name="Equation" r:id="rId11" imgW="6680160" imgH="4316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9688" y="4140200"/>
                        <a:ext cx="66802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3289300" y="4730750"/>
          <a:ext cx="4800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13" imgW="4800600" imgH="431640" progId="Equation.DSMT4">
                  <p:embed/>
                </p:oleObj>
              </mc:Choice>
              <mc:Fallback>
                <p:oleObj name="Equation" r:id="rId13" imgW="4800600" imgH="431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9300" y="4730750"/>
                        <a:ext cx="48006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1790700" y="4800600"/>
          <a:ext cx="939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15" imgW="939600" imgH="291960" progId="Equation.DSMT4">
                  <p:embed/>
                </p:oleObj>
              </mc:Choice>
              <mc:Fallback>
                <p:oleObj name="Equation" r:id="rId15" imgW="9396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0700" y="4800600"/>
                        <a:ext cx="939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1: Factoring Method (cont.)</a:t>
            </a:r>
          </a:p>
        </p:txBody>
      </p:sp>
      <p:sp>
        <p:nvSpPr>
          <p:cNvPr id="2054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Font typeface="Courier New" pitchFamily="49" charset="0"/>
              <a:buNone/>
            </a:pPr>
            <a:endParaRPr lang="en-US" b="1" dirty="0" smtClean="0"/>
          </a:p>
          <a:p>
            <a:pPr marL="0" indent="0">
              <a:buFont typeface="Courier New" pitchFamily="49" charset="0"/>
              <a:buNone/>
            </a:pPr>
            <a:r>
              <a:rPr lang="en-US" b="1" dirty="0" smtClean="0"/>
              <a:t>Solution:	 </a:t>
            </a:r>
          </a:p>
          <a:p>
            <a:pPr marL="0" indent="0">
              <a:buFont typeface="Courier New" pitchFamily="49" charset="0"/>
              <a:buNone/>
            </a:pPr>
            <a:endParaRPr lang="en-US" b="1" dirty="0" smtClean="0"/>
          </a:p>
          <a:p>
            <a:pPr marL="0" indent="0">
              <a:buFont typeface="Courier New" pitchFamily="49" charset="0"/>
              <a:buNone/>
            </a:pPr>
            <a:endParaRPr lang="en-US" b="1" dirty="0" smtClean="0"/>
          </a:p>
          <a:p>
            <a:pPr marL="0" indent="0">
              <a:buFont typeface="Courier New" pitchFamily="49" charset="0"/>
              <a:buNone/>
            </a:pPr>
            <a:endParaRPr lang="en-US" b="1" dirty="0" smtClean="0"/>
          </a:p>
          <a:p>
            <a:pPr marL="0" indent="0">
              <a:buFont typeface="Courier New" pitchFamily="49" charset="0"/>
              <a:buNone/>
            </a:pPr>
            <a:endParaRPr lang="en-US" b="1" dirty="0" smtClean="0"/>
          </a:p>
          <a:p>
            <a:pPr marL="0" indent="0">
              <a:buFont typeface="Courier New" pitchFamily="49" charset="0"/>
              <a:buNone/>
            </a:pPr>
            <a:endParaRPr lang="en-US" b="1" dirty="0" smtClean="0"/>
          </a:p>
          <a:p>
            <a:pPr marL="0" indent="0">
              <a:buFont typeface="Courier New" pitchFamily="49" charset="0"/>
              <a:buNone/>
            </a:pPr>
            <a:endParaRPr lang="en-US" dirty="0" smtClean="0"/>
          </a:p>
          <a:p>
            <a:pPr marL="0" indent="0">
              <a:lnSpc>
                <a:spcPct val="160000"/>
              </a:lnSpc>
              <a:buFont typeface="Courier New" pitchFamily="49" charset="0"/>
              <a:buNone/>
            </a:pPr>
            <a:r>
              <a:rPr lang="en-US" dirty="0" smtClean="0"/>
              <a:t>The solutions are      </a:t>
            </a:r>
            <a:r>
              <a:rPr lang="en-US" dirty="0" smtClean="0">
                <a:solidFill>
                  <a:srgbClr val="FF0000"/>
                </a:solidFill>
              </a:rPr>
              <a:t>and −1. </a:t>
            </a:r>
          </a:p>
        </p:txBody>
      </p:sp>
      <p:graphicFrame>
        <p:nvGraphicFramePr>
          <p:cNvPr id="2050" name="Object 6"/>
          <p:cNvGraphicFramePr>
            <a:graphicFrameLocks noChangeAspect="1"/>
          </p:cNvGraphicFramePr>
          <p:nvPr/>
        </p:nvGraphicFramePr>
        <p:xfrm>
          <a:off x="533400" y="1219200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3" imgW="2006280" imgH="380880" progId="Equation.DSMT4">
                  <p:embed/>
                </p:oleObj>
              </mc:Choice>
              <mc:Fallback>
                <p:oleObj name="Equation" r:id="rId3" imgW="2006280" imgH="3808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19200"/>
                        <a:ext cx="20066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8"/>
          <p:cNvGraphicFramePr>
            <a:graphicFrameLocks noChangeAspect="1"/>
          </p:cNvGraphicFramePr>
          <p:nvPr/>
        </p:nvGraphicFramePr>
        <p:xfrm>
          <a:off x="3130550" y="5056496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5" imgW="253800" imgH="838080" progId="Equation.DSMT4">
                  <p:embed/>
                </p:oleObj>
              </mc:Choice>
              <mc:Fallback>
                <p:oleObj name="Equation" r:id="rId5" imgW="253800" imgH="838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0550" y="5056496"/>
                        <a:ext cx="254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/>
        </p:nvGraphicFramePr>
        <p:xfrm>
          <a:off x="2299648" y="1787856"/>
          <a:ext cx="40894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7" imgW="4089240" imgH="419040" progId="Equation.DSMT4">
                  <p:embed/>
                </p:oleObj>
              </mc:Choice>
              <mc:Fallback>
                <p:oleObj name="Equation" r:id="rId7" imgW="4089240" imgH="4190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9648" y="1787856"/>
                        <a:ext cx="40894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6"/>
          <p:cNvGraphicFramePr>
            <a:graphicFrameLocks noChangeAspect="1"/>
          </p:cNvGraphicFramePr>
          <p:nvPr/>
        </p:nvGraphicFramePr>
        <p:xfrm>
          <a:off x="1842448" y="2370160"/>
          <a:ext cx="6223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9" imgW="6222960" imgH="380880" progId="Equation.DSMT4">
                  <p:embed/>
                </p:oleObj>
              </mc:Choice>
              <mc:Fallback>
                <p:oleObj name="Equation" r:id="rId9" imgW="622296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2448" y="2370160"/>
                        <a:ext cx="6223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1309048" y="2944504"/>
          <a:ext cx="4000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11" imgW="4000320" imgH="469800" progId="Equation.DSMT4">
                  <p:embed/>
                </p:oleObj>
              </mc:Choice>
              <mc:Fallback>
                <p:oleObj name="Equation" r:id="rId11" imgW="400032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9048" y="2944504"/>
                        <a:ext cx="4000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717550" y="3683000"/>
          <a:ext cx="6553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13" imgW="6553080" imgH="431640" progId="Equation.DSMT4">
                  <p:embed/>
                </p:oleObj>
              </mc:Choice>
              <mc:Fallback>
                <p:oleObj name="Equation" r:id="rId13" imgW="6553080" imgH="431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550" y="3683000"/>
                        <a:ext cx="65532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1346200" y="4102100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15" imgW="774360" imgH="838080" progId="Equation.DSMT4">
                  <p:embed/>
                </p:oleObj>
              </mc:Choice>
              <mc:Fallback>
                <p:oleObj name="Equation" r:id="rId15" imgW="7743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6200" y="4102100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3530600" y="43815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17" imgW="927000" imgH="279360" progId="Equation.DSMT4">
                  <p:embed/>
                </p:oleObj>
              </mc:Choice>
              <mc:Fallback>
                <p:oleObj name="Equation" r:id="rId17" imgW="92700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0600" y="438150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4572000" y="4419600"/>
          <a:ext cx="2832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19" imgW="2831760" imgH="279360" progId="Equation.DSMT4">
                  <p:embed/>
                </p:oleObj>
              </mc:Choice>
              <mc:Fallback>
                <p:oleObj name="Equation" r:id="rId19" imgW="283176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419600"/>
                        <a:ext cx="2832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Solving Quadratic Equations Using the Square Root Method</a:t>
            </a:r>
          </a:p>
        </p:txBody>
      </p:sp>
      <p:sp>
        <p:nvSpPr>
          <p:cNvPr id="30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None/>
            </a:pPr>
            <a:endParaRPr lang="en-US" smtClean="0"/>
          </a:p>
          <a:p>
            <a:pPr>
              <a:buFont typeface="Courier New" pitchFamily="49" charset="0"/>
              <a:buNone/>
            </a:pPr>
            <a:endParaRPr lang="en-US" smtClean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57200" y="1280160"/>
            <a:ext cx="8229600" cy="267811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 eaLnBrk="0" hangingPunct="0">
              <a:spcBef>
                <a:spcPct val="20000"/>
              </a:spcBef>
              <a:buFont typeface="Courier New" pitchFamily="49" charset="0"/>
              <a:buNone/>
              <a:defRPr/>
            </a:pPr>
            <a:r>
              <a:rPr lang="en-US" sz="2800" b="1" dirty="0">
                <a:solidFill>
                  <a:srgbClr val="000000"/>
                </a:solidFill>
                <a:latin typeface="+mn-lt"/>
              </a:rPr>
              <a:t>    Square Root Method</a:t>
            </a:r>
          </a:p>
          <a:p>
            <a:pPr>
              <a:defRPr/>
            </a:pPr>
            <a:r>
              <a:rPr lang="en-US" sz="2800" dirty="0">
                <a:solidFill>
                  <a:srgbClr val="000000"/>
                </a:solidFill>
              </a:rPr>
              <a:t>For a quadratic equation in the form            where </a:t>
            </a:r>
            <a:r>
              <a:rPr lang="en-US" sz="2800" i="1" dirty="0">
                <a:solidFill>
                  <a:srgbClr val="000000"/>
                </a:solidFill>
              </a:rPr>
              <a:t>c</a:t>
            </a:r>
            <a:r>
              <a:rPr lang="en-US" sz="2800" dirty="0">
                <a:solidFill>
                  <a:srgbClr val="000000"/>
                </a:solidFill>
              </a:rPr>
              <a:t> is nonnegative,</a:t>
            </a:r>
          </a:p>
          <a:p>
            <a:pPr>
              <a:defRPr/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defRPr/>
            </a:pPr>
            <a:endParaRPr lang="en-US" sz="2800" dirty="0">
              <a:solidFill>
                <a:srgbClr val="000000"/>
              </a:solidFill>
            </a:endParaRPr>
          </a:p>
          <a:p>
            <a:pPr>
              <a:defRPr/>
            </a:pPr>
            <a:r>
              <a:rPr lang="en-US" sz="2800" dirty="0">
                <a:solidFill>
                  <a:srgbClr val="000000"/>
                </a:solidFill>
              </a:rPr>
              <a:t>This can be written as </a:t>
            </a:r>
            <a:endParaRPr lang="en-US" sz="2800" dirty="0">
              <a:solidFill>
                <a:srgbClr val="000000"/>
              </a:solidFill>
              <a:latin typeface="+mn-lt"/>
            </a:endParaRPr>
          </a:p>
        </p:txBody>
      </p:sp>
      <p:graphicFrame>
        <p:nvGraphicFramePr>
          <p:cNvPr id="307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8502858"/>
              </p:ext>
            </p:extLst>
          </p:nvPr>
        </p:nvGraphicFramePr>
        <p:xfrm>
          <a:off x="5805488" y="1752600"/>
          <a:ext cx="850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3" imgW="850680" imgH="380880" progId="Equation.DSMT4">
                  <p:embed/>
                </p:oleObj>
              </mc:Choice>
              <mc:Fallback>
                <p:oleObj name="Equation" r:id="rId3" imgW="850680" imgH="3808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5488" y="1752600"/>
                        <a:ext cx="850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6"/>
          <p:cNvGraphicFramePr>
            <a:graphicFrameLocks noChangeAspect="1"/>
          </p:cNvGraphicFramePr>
          <p:nvPr/>
        </p:nvGraphicFramePr>
        <p:xfrm>
          <a:off x="2978150" y="2732396"/>
          <a:ext cx="3111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5" imgW="3111480" imgH="507960" progId="Equation.DSMT4">
                  <p:embed/>
                </p:oleObj>
              </mc:Choice>
              <mc:Fallback>
                <p:oleObj name="Equation" r:id="rId5" imgW="3111480" imgH="5079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8150" y="2732396"/>
                        <a:ext cx="31115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4956897"/>
              </p:ext>
            </p:extLst>
          </p:nvPr>
        </p:nvGraphicFramePr>
        <p:xfrm>
          <a:off x="3735388" y="3429000"/>
          <a:ext cx="1270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7" imgW="1269720" imgH="444240" progId="Equation.DSMT4">
                  <p:embed/>
                </p:oleObj>
              </mc:Choice>
              <mc:Fallback>
                <p:oleObj name="Equation" r:id="rId7" imgW="1269720" imgH="4442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5388" y="3429000"/>
                        <a:ext cx="1270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Solving Quadratic Equations Using the Square Root Method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23555" name="Rectangle 73"/>
          <p:cNvSpPr>
            <a:spLocks/>
          </p:cNvSpPr>
          <p:nvPr/>
        </p:nvSpPr>
        <p:spPr bwMode="auto">
          <a:xfrm>
            <a:off x="457200" y="1280160"/>
            <a:ext cx="8229600" cy="2062163"/>
          </a:xfrm>
          <a:prstGeom prst="rect">
            <a:avLst/>
          </a:prstGeom>
          <a:noFill/>
          <a:ln w="28575">
            <a:solidFill>
              <a:srgbClr val="FF0008"/>
            </a:solidFill>
            <a:miter lim="800000"/>
            <a:headEnd/>
            <a:tailEnd/>
          </a:ln>
        </p:spPr>
        <p:txBody>
          <a:bodyPr bIns="137160">
            <a:spAutoFit/>
          </a:bodyPr>
          <a:lstStyle/>
          <a:p>
            <a:pPr algn="ctr"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Notes</a:t>
            </a:r>
          </a:p>
          <a:p>
            <a:pPr>
              <a:spcBef>
                <a:spcPts val="1200"/>
              </a:spcBef>
            </a:pPr>
            <a:r>
              <a:rPr lang="en-US" sz="2800" dirty="0">
                <a:solidFill>
                  <a:srgbClr val="000000"/>
                </a:solidFill>
              </a:rPr>
              <a:t>In this method, we do not set a polynomial expression equal to 0.  Instead we set a squared expression equal to a nonnegative real number.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2: The Square Root Method</a:t>
            </a:r>
          </a:p>
        </p:txBody>
      </p:sp>
      <p:sp>
        <p:nvSpPr>
          <p:cNvPr id="4101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dirty="0" smtClean="0"/>
              <a:t>Solve the following quadratic equations by using the square root method. Write the radicals in simplest form.</a:t>
            </a:r>
          </a:p>
          <a:p>
            <a:pPr marL="0" indent="0">
              <a:buFont typeface="Courier New" pitchFamily="49" charset="0"/>
              <a:buNone/>
            </a:pPr>
            <a:endParaRPr lang="en-US" dirty="0" smtClean="0"/>
          </a:p>
          <a:p>
            <a:pPr marL="0" indent="0">
              <a:buFont typeface="Courier New" pitchFamily="49" charset="0"/>
              <a:buNone/>
            </a:pPr>
            <a:r>
              <a:rPr lang="en-US" b="1" dirty="0" smtClean="0"/>
              <a:t>Solution:</a:t>
            </a:r>
            <a:endParaRPr lang="en-US" dirty="0" smtClean="0"/>
          </a:p>
          <a:p>
            <a:pPr marL="0" indent="0">
              <a:buFont typeface="Courier New" pitchFamily="49" charset="0"/>
              <a:buNone/>
            </a:pPr>
            <a:endParaRPr lang="en-US" dirty="0" smtClean="0"/>
          </a:p>
          <a:p>
            <a:pPr marL="0" indent="0">
              <a:buFont typeface="Courier New" pitchFamily="49" charset="0"/>
              <a:buNone/>
            </a:pPr>
            <a:endParaRPr lang="en-US" dirty="0" smtClean="0"/>
          </a:p>
        </p:txBody>
      </p:sp>
      <p:graphicFrame>
        <p:nvGraphicFramePr>
          <p:cNvPr id="4098" name="Object 6"/>
          <p:cNvGraphicFramePr>
            <a:graphicFrameLocks noChangeAspect="1"/>
          </p:cNvGraphicFramePr>
          <p:nvPr/>
        </p:nvGraphicFramePr>
        <p:xfrm>
          <a:off x="558800" y="2694318"/>
          <a:ext cx="1689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3" imgW="1688760" imgH="380880" progId="Equation.DSMT4">
                  <p:embed/>
                </p:oleObj>
              </mc:Choice>
              <mc:Fallback>
                <p:oleObj name="Equation" r:id="rId3" imgW="1688760" imgH="3808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2694318"/>
                        <a:ext cx="16891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2223448" y="3235656"/>
          <a:ext cx="1206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5" imgW="1206360" imgH="380880" progId="Equation.DSMT4">
                  <p:embed/>
                </p:oleObj>
              </mc:Choice>
              <mc:Fallback>
                <p:oleObj name="Equation" r:id="rId5" imgW="120636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3448" y="3235656"/>
                        <a:ext cx="1206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0706056"/>
              </p:ext>
            </p:extLst>
          </p:nvPr>
        </p:nvGraphicFramePr>
        <p:xfrm>
          <a:off x="4368800" y="3403600"/>
          <a:ext cx="32766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7" imgW="3276360" imgH="520560" progId="Equation.DSMT4">
                  <p:embed/>
                </p:oleObj>
              </mc:Choice>
              <mc:Fallback>
                <p:oleObj name="Equation" r:id="rId7" imgW="3276360" imgH="520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8800" y="3403600"/>
                        <a:ext cx="32766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389496" y="3984008"/>
          <a:ext cx="1028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9" imgW="1028520" imgH="368280" progId="Equation.DSMT4">
                  <p:embed/>
                </p:oleObj>
              </mc:Choice>
              <mc:Fallback>
                <p:oleObj name="Equation" r:id="rId9" imgW="102852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9496" y="3984008"/>
                        <a:ext cx="1028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2528248" y="4475516"/>
          <a:ext cx="1371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11" imgW="1371600" imgH="444240" progId="Equation.DSMT4">
                  <p:embed/>
                </p:oleObj>
              </mc:Choice>
              <mc:Fallback>
                <p:oleObj name="Equation" r:id="rId11" imgW="137160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8248" y="4475516"/>
                        <a:ext cx="1371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8033016"/>
              </p:ext>
            </p:extLst>
          </p:nvPr>
        </p:nvGraphicFramePr>
        <p:xfrm>
          <a:off x="4381500" y="4557713"/>
          <a:ext cx="41783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13" imgW="4178160" imgH="965160" progId="Equation.DSMT4">
                  <p:embed/>
                </p:oleObj>
              </mc:Choice>
              <mc:Fallback>
                <p:oleObj name="Equation" r:id="rId13" imgW="4178160" imgH="965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1500" y="4557713"/>
                        <a:ext cx="41783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2: The Square Root Method (cont.)</a:t>
            </a:r>
          </a:p>
        </p:txBody>
      </p:sp>
      <p:sp>
        <p:nvSpPr>
          <p:cNvPr id="512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endParaRPr lang="en-US" b="1" dirty="0" smtClean="0"/>
          </a:p>
          <a:p>
            <a:pPr marL="0" indent="0">
              <a:buFont typeface="Courier New" pitchFamily="49" charset="0"/>
              <a:buNone/>
            </a:pPr>
            <a:endParaRPr lang="en-US" b="1" dirty="0" smtClean="0"/>
          </a:p>
          <a:p>
            <a:pPr marL="0" indent="0">
              <a:spcBef>
                <a:spcPts val="0"/>
              </a:spcBef>
              <a:buFont typeface="Courier New" pitchFamily="49" charset="0"/>
              <a:buNone/>
            </a:pPr>
            <a:r>
              <a:rPr lang="en-US" b="1" dirty="0" smtClean="0"/>
              <a:t>Solution: </a:t>
            </a:r>
            <a:endParaRPr lang="en-US" dirty="0" smtClean="0"/>
          </a:p>
        </p:txBody>
      </p:sp>
      <p:graphicFrame>
        <p:nvGraphicFramePr>
          <p:cNvPr id="5122" name="Object 5"/>
          <p:cNvGraphicFramePr>
            <a:graphicFrameLocks noChangeAspect="1"/>
          </p:cNvGraphicFramePr>
          <p:nvPr/>
        </p:nvGraphicFramePr>
        <p:xfrm>
          <a:off x="546100" y="1371600"/>
          <a:ext cx="2247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3" imgW="2247840" imgH="533160" progId="Equation.DSMT4">
                  <p:embed/>
                </p:oleObj>
              </mc:Choice>
              <mc:Fallback>
                <p:oleObj name="Equation" r:id="rId3" imgW="2247840" imgH="5331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1371600"/>
                        <a:ext cx="22479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2022144" y="2223448"/>
          <a:ext cx="1752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5" imgW="1752480" imgH="533160" progId="Equation.DSMT4">
                  <p:embed/>
                </p:oleObj>
              </mc:Choice>
              <mc:Fallback>
                <p:oleObj name="Equation" r:id="rId5" imgW="175248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2144" y="2223448"/>
                        <a:ext cx="1752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2397456" y="2868304"/>
          <a:ext cx="1866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7" imgW="1866600" imgH="444240" progId="Equation.DSMT4">
                  <p:embed/>
                </p:oleObj>
              </mc:Choice>
              <mc:Fallback>
                <p:oleObj name="Equation" r:id="rId7" imgW="186660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7456" y="2868304"/>
                        <a:ext cx="1866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895600" y="3491552"/>
          <a:ext cx="1854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9" imgW="1854000" imgH="444240" progId="Equation.DSMT4">
                  <p:embed/>
                </p:oleObj>
              </mc:Choice>
              <mc:Fallback>
                <p:oleObj name="Equation" r:id="rId9" imgW="185400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491552"/>
                        <a:ext cx="1854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5029200" y="3646488"/>
          <a:ext cx="26289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11" imgW="2628720" imgH="723600" progId="Equation.DSMT4">
                  <p:embed/>
                </p:oleObj>
              </mc:Choice>
              <mc:Fallback>
                <p:oleObj name="Equation" r:id="rId11" imgW="2628720" imgH="723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3646488"/>
                        <a:ext cx="26289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2: The Square Root Method (cont.)</a:t>
            </a:r>
          </a:p>
        </p:txBody>
      </p:sp>
      <p:sp>
        <p:nvSpPr>
          <p:cNvPr id="614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endParaRPr lang="en-US" b="1" dirty="0" smtClean="0"/>
          </a:p>
          <a:p>
            <a:pPr marL="0" indent="0">
              <a:buFont typeface="Courier New" pitchFamily="49" charset="0"/>
              <a:buNone/>
            </a:pPr>
            <a:r>
              <a:rPr lang="en-US" b="1" dirty="0" smtClean="0"/>
              <a:t>Solution: </a:t>
            </a:r>
            <a:endParaRPr lang="en-US" dirty="0" smtClean="0"/>
          </a:p>
        </p:txBody>
      </p:sp>
      <p:graphicFrame>
        <p:nvGraphicFramePr>
          <p:cNvPr id="6146" name="Object 4"/>
          <p:cNvGraphicFramePr>
            <a:graphicFrameLocks noChangeAspect="1"/>
          </p:cNvGraphicFramePr>
          <p:nvPr/>
        </p:nvGraphicFramePr>
        <p:xfrm>
          <a:off x="547688" y="1246496"/>
          <a:ext cx="2247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3" imgW="2247840" imgH="533160" progId="Equation.DSMT4">
                  <p:embed/>
                </p:oleObj>
              </mc:Choice>
              <mc:Fallback>
                <p:oleObj name="Equation" r:id="rId3" imgW="2247840" imgH="5331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8" y="1246496"/>
                        <a:ext cx="22479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1039504" y="2438400"/>
          <a:ext cx="1752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5" imgW="1752480" imgH="533160" progId="Equation.DSMT4">
                  <p:embed/>
                </p:oleObj>
              </mc:Choice>
              <mc:Fallback>
                <p:oleObj name="Equation" r:id="rId5" imgW="175248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9504" y="2438400"/>
                        <a:ext cx="1752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1420504" y="3083256"/>
          <a:ext cx="1866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7" imgW="1866600" imgH="444240" progId="Equation.DSMT4">
                  <p:embed/>
                </p:oleObj>
              </mc:Choice>
              <mc:Fallback>
                <p:oleObj name="Equation" r:id="rId7" imgW="186660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0504" y="3083256"/>
                        <a:ext cx="1866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3747448" y="3159456"/>
          <a:ext cx="44831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9" imgW="4483080" imgH="419040" progId="Equation.DSMT4">
                  <p:embed/>
                </p:oleObj>
              </mc:Choice>
              <mc:Fallback>
                <p:oleObj name="Equation" r:id="rId9" imgW="4483080" imgH="4190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7448" y="3159456"/>
                        <a:ext cx="44831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1905000" y="3720152"/>
          <a:ext cx="1625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11" imgW="1625400" imgH="444240" progId="Equation.DSMT4">
                  <p:embed/>
                </p:oleObj>
              </mc:Choice>
              <mc:Fallback>
                <p:oleObj name="Equation" r:id="rId11" imgW="162540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720152"/>
                        <a:ext cx="1625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3733800" y="3796352"/>
          <a:ext cx="480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13" imgW="4800600" imgH="380880" progId="Equation.DSMT4">
                  <p:embed/>
                </p:oleObj>
              </mc:Choice>
              <mc:Fallback>
                <p:oleObj name="Equation" r:id="rId13" imgW="480060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796352"/>
                        <a:ext cx="4800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433</Words>
  <Application>Microsoft Office PowerPoint</Application>
  <PresentationFormat>On-screen Show (4:3)</PresentationFormat>
  <Paragraphs>87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Calibri</vt:lpstr>
      <vt:lpstr>Courier New</vt:lpstr>
      <vt:lpstr>Arial</vt:lpstr>
      <vt:lpstr>Office Theme</vt:lpstr>
      <vt:lpstr>Equation</vt:lpstr>
      <vt:lpstr>Section 10.1</vt:lpstr>
      <vt:lpstr>Objectives</vt:lpstr>
      <vt:lpstr>Example 1: Factoring Method</vt:lpstr>
      <vt:lpstr>Example 1: Factoring Method (cont.)</vt:lpstr>
      <vt:lpstr>Solving Quadratic Equations Using the Square Root Method</vt:lpstr>
      <vt:lpstr>Solving Quadratic Equations Using the Square Root Method</vt:lpstr>
      <vt:lpstr>Example 2: The Square Root Method</vt:lpstr>
      <vt:lpstr>Example 2: The Square Root Method (cont.)</vt:lpstr>
      <vt:lpstr>Example 2: The Square Root Method (cont.)</vt:lpstr>
      <vt:lpstr>Example 2: The Square Root Method (cont.)</vt:lpstr>
      <vt:lpstr>Example 2: The Square Root Method (cont.)</vt:lpstr>
      <vt:lpstr>Example 2: The Square Root Method (cont.)</vt:lpstr>
      <vt:lpstr>The Pythagorean Theorem</vt:lpstr>
      <vt:lpstr>Example 3: The Square Root Method</vt:lpstr>
      <vt:lpstr>Example 3: The Square Root Method (cont.)</vt:lpstr>
      <vt:lpstr>Example 3: The Square Root Method (cont.)</vt:lpstr>
      <vt:lpstr>Example 3: The Square Root Method (cont.)</vt:lpstr>
      <vt:lpstr>Example 3: The Square Root Method (cont.)</vt:lpstr>
      <vt:lpstr>Example 3: The Square Root Method (cont.)</vt:lpstr>
      <vt:lpstr>Example 3: The Square Root Method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</dc:title>
  <dc:creator>Hawkes Learning Systems</dc:creator>
  <cp:lastModifiedBy>ashish.samudre</cp:lastModifiedBy>
  <cp:revision>34</cp:revision>
  <dcterms:created xsi:type="dcterms:W3CDTF">2013-04-26T14:43:13Z</dcterms:created>
  <dcterms:modified xsi:type="dcterms:W3CDTF">2017-08-02T11:08:15Z</dcterms:modified>
</cp:coreProperties>
</file>