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12" Type="http://schemas.openxmlformats.org/officeDocument/2006/relationships/image" Target="../media/image81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11" Type="http://schemas.openxmlformats.org/officeDocument/2006/relationships/image" Target="../media/image80.wmf"/><Relationship Id="rId5" Type="http://schemas.openxmlformats.org/officeDocument/2006/relationships/image" Target="../media/image74.wmf"/><Relationship Id="rId10" Type="http://schemas.openxmlformats.org/officeDocument/2006/relationships/image" Target="../media/image79.wmf"/><Relationship Id="rId4" Type="http://schemas.openxmlformats.org/officeDocument/2006/relationships/image" Target="../media/image73.wmf"/><Relationship Id="rId9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34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19687-381E-4CDC-BFF3-64877F317AB6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F46B3-C9E1-4D05-9140-2CCA79AC69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4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3.bin"/><Relationship Id="rId24" Type="http://schemas.openxmlformats.org/officeDocument/2006/relationships/image" Target="../media/image80.wmf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23" Type="http://schemas.openxmlformats.org/officeDocument/2006/relationships/oleObject" Target="../embeddings/oleObject79.bin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5.wmf"/><Relationship Id="rId22" Type="http://schemas.openxmlformats.org/officeDocument/2006/relationships/image" Target="../media/image7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Quadratic Equations: Completing the Square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205552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2489040" imgH="838080" progId="Equation.DSMT4">
                  <p:embed/>
                </p:oleObj>
              </mc:Choice>
              <mc:Fallback>
                <p:oleObj name="Equation" r:id="rId3" imgW="2489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05552"/>
                        <a:ext cx="248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887104" y="21336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104" y="2133600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268104" y="2958152"/>
          <a:ext cx="1727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1726920" imgH="939600" progId="Equation.DSMT4">
                  <p:embed/>
                </p:oleObj>
              </mc:Choice>
              <mc:Fallback>
                <p:oleObj name="Equation" r:id="rId7" imgW="172692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104" y="2958152"/>
                        <a:ext cx="1727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38952" y="3921456"/>
          <a:ext cx="1727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1726920" imgH="939600" progId="Equation.DSMT4">
                  <p:embed/>
                </p:oleObj>
              </mc:Choice>
              <mc:Fallback>
                <p:oleObj name="Equation" r:id="rId9" imgW="17269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3921456"/>
                        <a:ext cx="1727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738952" y="4953000"/>
          <a:ext cx="262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1" imgW="2628720" imgH="965160" progId="Equation.DSMT4">
                  <p:embed/>
                </p:oleObj>
              </mc:Choice>
              <mc:Fallback>
                <p:oleObj name="Equation" r:id="rId11" imgW="262872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4953000"/>
                        <a:ext cx="262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280848" y="5361296"/>
          <a:ext cx="3035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3" imgW="3035160" imgH="241200" progId="Equation.DSMT4">
                  <p:embed/>
                </p:oleObj>
              </mc:Choice>
              <mc:Fallback>
                <p:oleObj name="Equation" r:id="rId13" imgW="303516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848" y="5361296"/>
                        <a:ext cx="3035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294496" y="4329752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1180800" imgH="241200" progId="Equation.DSMT4">
                  <p:embed/>
                </p:oleObj>
              </mc:Choice>
              <mc:Fallback>
                <p:oleObj name="Equation" r:id="rId15" imgW="118080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4329752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294496" y="3352800"/>
          <a:ext cx="189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7" imgW="1892160" imgH="279360" progId="Equation.DSMT4">
                  <p:embed/>
                </p:oleObj>
              </mc:Choice>
              <mc:Fallback>
                <p:oleObj name="Equation" r:id="rId17" imgW="1892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3352800"/>
                        <a:ext cx="189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316104" y="242475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104" y="2424752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302456" y="1330656"/>
          <a:ext cx="443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21" imgW="4431960" imgH="609480" progId="Equation.DSMT4">
                  <p:embed/>
                </p:oleObj>
              </mc:Choice>
              <mc:Fallback>
                <p:oleObj name="Equation" r:id="rId21" imgW="4431960" imgH="609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456" y="1330656"/>
                        <a:ext cx="443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33600" y="1363640"/>
          <a:ext cx="190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904760" imgH="914400" progId="Equation.DSMT4">
                  <p:embed/>
                </p:oleObj>
              </mc:Choice>
              <mc:Fallback>
                <p:oleObj name="Equation" r:id="rId3" imgW="19047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63640"/>
                        <a:ext cx="190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381500" y="180150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927000" imgH="279360" progId="Equation.DSMT4">
                  <p:embed/>
                </p:oleObj>
              </mc:Choice>
              <mc:Fallback>
                <p:oleObj name="Equation" r:id="rId5" imgW="927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180150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649104" y="2391768"/>
          <a:ext cx="2374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2374560" imgH="914400" progId="Equation.DSMT4">
                  <p:embed/>
                </p:oleObj>
              </mc:Choice>
              <mc:Fallback>
                <p:oleObj name="Equation" r:id="rId7" imgW="237456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2391768"/>
                        <a:ext cx="2374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81500" y="2667000"/>
          <a:ext cx="3086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3085920" imgH="520560" progId="Equation.DSMT4">
                  <p:embed/>
                </p:oleObj>
              </mc:Choice>
              <mc:Fallback>
                <p:oleObj name="Equation" r:id="rId9" imgW="3085920" imgH="520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2667000"/>
                        <a:ext cx="3086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547688" y="1295400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2692080" imgH="380880" progId="Equation.DSMT4">
                  <p:embed/>
                </p:oleObj>
              </mc:Choice>
              <mc:Fallback>
                <p:oleObj name="Equation" r:id="rId3" imgW="269208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95400"/>
                        <a:ext cx="2692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04248" y="2438400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2184120" imgH="380880" progId="Equation.DSMT4">
                  <p:embed/>
                </p:oleObj>
              </mc:Choice>
              <mc:Fallback>
                <p:oleObj name="Equation" r:id="rId5" imgW="2184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2438400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510352" y="31242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1701720" imgH="380880" progId="Equation.DSMT4">
                  <p:embed/>
                </p:oleObj>
              </mc:Choice>
              <mc:Fallback>
                <p:oleObj name="Equation" r:id="rId7" imgW="17017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31242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406856" y="3679208"/>
          <a:ext cx="1866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1866600" imgH="876240" progId="Equation.DSMT4">
                  <p:embed/>
                </p:oleObj>
              </mc:Choice>
              <mc:Fallback>
                <p:oleObj name="Equation" r:id="rId9" imgW="18666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56" y="3679208"/>
                        <a:ext cx="1866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94512" y="4871112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1625400" imgH="838080" progId="Equation.DSMT4">
                  <p:embed/>
                </p:oleObj>
              </mc:Choice>
              <mc:Fallback>
                <p:oleObj name="Equation" r:id="rId11" imgW="1625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4512" y="4871112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52248" y="3249304"/>
          <a:ext cx="388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3886200" imgH="279360" progId="Equation.DSMT4">
                  <p:embed/>
                </p:oleObj>
              </mc:Choice>
              <mc:Fallback>
                <p:oleObj name="Equation" r:id="rId13" imgW="3886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3249304"/>
                        <a:ext cx="388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9009"/>
              </p:ext>
            </p:extLst>
          </p:nvPr>
        </p:nvGraphicFramePr>
        <p:xfrm>
          <a:off x="4027488" y="4051300"/>
          <a:ext cx="4254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4254480" imgH="596880" progId="Equation.DSMT4">
                  <p:embed/>
                </p:oleObj>
              </mc:Choice>
              <mc:Fallback>
                <p:oleObj name="Equation" r:id="rId15" imgW="4254480" imgH="596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4051300"/>
                        <a:ext cx="4254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052248" y="51816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51816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08296" y="1205552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3" imgW="3035160" imgH="838080" progId="Equation.DSMT4">
                  <p:embed/>
                </p:oleObj>
              </mc:Choice>
              <mc:Fallback>
                <p:oleObj name="Equation" r:id="rId3" imgW="303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296" y="1205552"/>
                        <a:ext cx="303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63304" y="2084696"/>
          <a:ext cx="200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2006280" imgH="990360" progId="Equation.DSMT4">
                  <p:embed/>
                </p:oleObj>
              </mc:Choice>
              <mc:Fallback>
                <p:oleObj name="Equation" r:id="rId5" imgW="200628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304" y="2084696"/>
                        <a:ext cx="200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61448" y="3132160"/>
          <a:ext cx="1993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7" imgW="1993680" imgH="939600" progId="Equation.DSMT4">
                  <p:embed/>
                </p:oleObj>
              </mc:Choice>
              <mc:Fallback>
                <p:oleObj name="Equation" r:id="rId7" imgW="199368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448" y="3132160"/>
                        <a:ext cx="1993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016456" y="4101152"/>
          <a:ext cx="201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9" imgW="2019240" imgH="914400" progId="Equation.DSMT4">
                  <p:embed/>
                </p:oleObj>
              </mc:Choice>
              <mc:Fallback>
                <p:oleObj name="Equation" r:id="rId9" imgW="201924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56" y="4101152"/>
                        <a:ext cx="201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022144" y="5064456"/>
          <a:ext cx="191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1" imgW="1917360" imgH="914400" progId="Equation.DSMT4">
                  <p:embed/>
                </p:oleObj>
              </mc:Choice>
              <mc:Fallback>
                <p:oleObj name="Equation" r:id="rId11" imgW="19173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5064456"/>
                        <a:ext cx="1917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19100" y="547844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547844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850944" y="1254456"/>
          <a:ext cx="4940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5" imgW="4940280" imgH="749160" progId="Equation.DSMT4">
                  <p:embed/>
                </p:oleObj>
              </mc:Choice>
              <mc:Fallback>
                <p:oleObj name="Equation" r:id="rId15" imgW="494028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944" y="1254456"/>
                        <a:ext cx="4940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850944" y="2293960"/>
          <a:ext cx="3708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7" imgW="3708360" imgH="672840" progId="Equation.DSMT4">
                  <p:embed/>
                </p:oleObj>
              </mc:Choice>
              <mc:Fallback>
                <p:oleObj name="Equation" r:id="rId17" imgW="3708360" imgH="672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944" y="2293960"/>
                        <a:ext cx="3708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850944" y="3505200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9" imgW="2286000" imgH="279360" progId="Equation.DSMT4">
                  <p:embed/>
                </p:oleObj>
              </mc:Choice>
              <mc:Fallback>
                <p:oleObj name="Equation" r:id="rId19" imgW="2286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944" y="3505200"/>
                        <a:ext cx="228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343400" y="4122760"/>
          <a:ext cx="405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21" imgW="4051080" imgH="901440" progId="Equation.DSMT4">
                  <p:embed/>
                </p:oleObj>
              </mc:Choice>
              <mc:Fallback>
                <p:oleObj name="Equation" r:id="rId21" imgW="405108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22760"/>
                        <a:ext cx="405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357048" y="5478440"/>
          <a:ext cx="238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23" imgW="2387520" imgH="241200" progId="Equation.DSMT4">
                  <p:embed/>
                </p:oleObj>
              </mc:Choice>
              <mc:Fallback>
                <p:oleObj name="Equation" r:id="rId23" imgW="23875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5478440"/>
                        <a:ext cx="238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546100" y="1295400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3" imgW="2247840" imgH="380880" progId="Equation.DSMT4">
                  <p:embed/>
                </p:oleObj>
              </mc:Choice>
              <mc:Fallback>
                <p:oleObj name="Equation" r:id="rId3" imgW="224784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95400"/>
                        <a:ext cx="2247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219200" y="2362200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5" imgW="1752480" imgH="380880" progId="Equation.DSMT4">
                  <p:embed/>
                </p:oleObj>
              </mc:Choice>
              <mc:Fallback>
                <p:oleObj name="Equation" r:id="rId5" imgW="1752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60696" y="2930856"/>
          <a:ext cx="304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7" imgW="3047760" imgH="380880" progId="Equation.DSMT4">
                  <p:embed/>
                </p:oleObj>
              </mc:Choice>
              <mc:Fallback>
                <p:oleObj name="Equation" r:id="rId7" imgW="3047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2930856"/>
                        <a:ext cx="304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156648" y="3450608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9" imgW="1752480" imgH="533160" progId="Equation.DSMT4">
                  <p:embed/>
                </p:oleObj>
              </mc:Choice>
              <mc:Fallback>
                <p:oleObj name="Equation" r:id="rId9" imgW="17524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3450608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510352" y="4019264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1" imgW="1866600" imgH="444240" progId="Equation.DSMT4">
                  <p:embed/>
                </p:oleObj>
              </mc:Choice>
              <mc:Fallback>
                <p:oleObj name="Equation" r:id="rId11" imgW="1866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4019264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022144" y="4566312"/>
          <a:ext cx="185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3" imgW="1854000" imgH="444240" progId="Equation.DSMT4">
                  <p:embed/>
                </p:oleObj>
              </mc:Choice>
              <mc:Fallback>
                <p:oleObj name="Equation" r:id="rId13" imgW="1854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4566312"/>
                        <a:ext cx="185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016456" y="5099712"/>
          <a:ext cx="185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5" imgW="1854000" imgH="444240" progId="Equation.DSMT4">
                  <p:embed/>
                </p:oleObj>
              </mc:Choice>
              <mc:Fallback>
                <p:oleObj name="Equation" r:id="rId15" imgW="18540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56" y="5099712"/>
                        <a:ext cx="185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4294496" y="3069608"/>
          <a:ext cx="2260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7" imgW="2260440" imgH="279360" progId="Equation.DSMT4">
                  <p:embed/>
                </p:oleObj>
              </mc:Choice>
              <mc:Fallback>
                <p:oleObj name="Equation" r:id="rId17" imgW="226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3069608"/>
                        <a:ext cx="2260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294496" y="363599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3635992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294496" y="4163704"/>
          <a:ext cx="189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21" imgW="1892160" imgH="279360" progId="Equation.DSMT4">
                  <p:embed/>
                </p:oleObj>
              </mc:Choice>
              <mc:Fallback>
                <p:oleObj name="Equation" r:id="rId21" imgW="189216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4163704"/>
                        <a:ext cx="189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4294496" y="4718712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23" imgW="1180800" imgH="241200" progId="Equation.DSMT4">
                  <p:embed/>
                </p:oleObj>
              </mc:Choice>
              <mc:Fallback>
                <p:oleObj name="Equation" r:id="rId23" imgW="118080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4718712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4294496" y="5181600"/>
          <a:ext cx="4533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25" imgW="4533840" imgH="774360" progId="Equation.DSMT4">
                  <p:embed/>
                </p:oleObj>
              </mc:Choice>
              <mc:Fallback>
                <p:oleObj name="Equation" r:id="rId25" imgW="4533840" imgH="774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496" y="5181600"/>
                        <a:ext cx="4533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Determine the constant terms that will make incomplete trinomials perfect square trinomials.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quadratic equations by completing the square.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Solving Quadratic Equations by Completing the Square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smtClean="0"/>
          </a:p>
          <a:p>
            <a:pPr>
              <a:buFont typeface="Courier New" pitchFamily="49" charset="0"/>
              <a:buNone/>
            </a:pPr>
            <a:endParaRPr lang="en-US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39703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To Solve Quadratic Equations by Completing the Square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Arrange terms with variables on one side and 	constants on the other.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Divide each term by the coefficient of       ( We want 	the leading coefficient to be 1. )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Find the number that completes the square of the 	quadratic expression and add this number to both 	sides of the equation.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6477000" y="3020704"/>
          <a:ext cx="419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19040" imgH="368280" progId="Equation.DSMT4">
                  <p:embed/>
                </p:oleObj>
              </mc:Choice>
              <mc:Fallback>
                <p:oleObj name="Equation" r:id="rId3" imgW="41904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020704"/>
                        <a:ext cx="419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Solving Quadratic Equations by Completing the Square</a:t>
            </a:r>
          </a:p>
        </p:txBody>
      </p:sp>
      <p:sp>
        <p:nvSpPr>
          <p:cNvPr id="1741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6781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To Solve Quadratic Equations by Completing the Square (cont.)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Find the positive and negative square roots of both 	sides.</a:t>
            </a: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5.</a:t>
            </a:r>
            <a:r>
              <a:rPr lang="en-US" sz="2800" dirty="0">
                <a:solidFill>
                  <a:srgbClr val="000000"/>
                </a:solidFill>
              </a:rPr>
              <a:t>	Solve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Remember, usually there will be two 	solutions.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Solve the following quadratic equations by completing the squares.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546100" y="2286000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539800" imgH="380880" progId="Equation.DSMT4">
                  <p:embed/>
                </p:oleObj>
              </mc:Choice>
              <mc:Fallback>
                <p:oleObj name="Equation" r:id="rId3" imgW="253980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286000"/>
                        <a:ext cx="2540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76952" y="3339152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2057400" imgH="380880" progId="Equation.DSMT4">
                  <p:embed/>
                </p:oleObj>
              </mc:Choice>
              <mc:Fallback>
                <p:oleObj name="Equation" r:id="rId5" imgW="20574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952" y="3339152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510352" y="3872552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752480" imgH="380880" progId="Equation.DSMT4">
                  <p:embed/>
                </p:oleObj>
              </mc:Choice>
              <mc:Fallback>
                <p:oleObj name="Equation" r:id="rId7" imgW="1752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3872552"/>
                        <a:ext cx="175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177352" y="4003344"/>
          <a:ext cx="389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3898800" imgH="304560" progId="Equation.DSMT4">
                  <p:embed/>
                </p:oleObj>
              </mc:Choice>
              <mc:Fallback>
                <p:oleObj name="Equation" r:id="rId9" imgW="3898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4003344"/>
                        <a:ext cx="389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004248" y="4419600"/>
          <a:ext cx="271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2717640" imgH="380880" progId="Equation.DSMT4">
                  <p:embed/>
                </p:oleObj>
              </mc:Choice>
              <mc:Fallback>
                <p:oleObj name="Equation" r:id="rId11" imgW="27176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4419600"/>
                        <a:ext cx="271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580254"/>
              </p:ext>
            </p:extLst>
          </p:nvPr>
        </p:nvGraphicFramePr>
        <p:xfrm>
          <a:off x="4094163" y="4495800"/>
          <a:ext cx="4368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4368600" imgH="1371600" progId="Equation.DSMT4">
                  <p:embed/>
                </p:oleObj>
              </mc:Choice>
              <mc:Fallback>
                <p:oleObj name="Equation" r:id="rId13" imgW="4368600" imgH="1371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163" y="4495800"/>
                        <a:ext cx="4368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307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smtClean="0"/>
          </a:p>
          <a:p>
            <a:pPr marL="0" indent="0">
              <a:buFont typeface="Courier New" pitchFamily="49" charset="0"/>
              <a:buNone/>
            </a:pPr>
            <a:endParaRPr lang="en-US" b="1" smtClean="0"/>
          </a:p>
          <a:p>
            <a:pPr marL="0" indent="0">
              <a:buFont typeface="Courier New" pitchFamily="49" charset="0"/>
              <a:buNone/>
            </a:pPr>
            <a:endParaRPr lang="en-US" b="1" smtClean="0"/>
          </a:p>
          <a:p>
            <a:pPr marL="0" indent="0">
              <a:buFont typeface="Courier New" pitchFamily="49" charset="0"/>
              <a:buNone/>
            </a:pPr>
            <a:endParaRPr lang="en-US" b="1" smtClean="0"/>
          </a:p>
          <a:p>
            <a:pPr marL="0" indent="0">
              <a:buFont typeface="Courier New" pitchFamily="49" charset="0"/>
              <a:buNone/>
            </a:pPr>
            <a:endParaRPr lang="en-US" b="1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78256" y="1371600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1562040" imgH="533160" progId="Equation.DSMT4">
                  <p:embed/>
                </p:oleObj>
              </mc:Choice>
              <mc:Fallback>
                <p:oleObj name="Equation" r:id="rId3" imgW="15620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256" y="1371600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962400" y="155925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927000" imgH="279360" progId="Equation.DSMT4">
                  <p:embed/>
                </p:oleObj>
              </mc:Choice>
              <mc:Fallback>
                <p:oleObj name="Equation" r:id="rId5" imgW="927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55925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551296" y="2016456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1676160" imgH="444240" progId="Equation.DSMT4">
                  <p:embed/>
                </p:oleObj>
              </mc:Choice>
              <mc:Fallback>
                <p:oleObj name="Equation" r:id="rId7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296" y="2016456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962400" y="2201840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3238200" imgH="304560" progId="Equation.DSMT4">
                  <p:embed/>
                </p:oleObj>
              </mc:Choice>
              <mc:Fallback>
                <p:oleObj name="Equation" r:id="rId9" imgW="3238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01840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035792" y="2626056"/>
          <a:ext cx="1460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1" imgW="1460160" imgH="444240" progId="Equation.DSMT4">
                  <p:embed/>
                </p:oleObj>
              </mc:Choice>
              <mc:Fallback>
                <p:oleObj name="Equation" r:id="rId11" imgW="14601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792" y="2626056"/>
                        <a:ext cx="1460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62400" y="2794000"/>
          <a:ext cx="4000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3" imgW="4000320" imgH="787320" progId="Equation.DSMT4">
                  <p:embed/>
                </p:oleObj>
              </mc:Choice>
              <mc:Fallback>
                <p:oleObj name="Equation" r:id="rId13" imgW="400032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94000"/>
                        <a:ext cx="4000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4100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60696" y="1317008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1993680" imgH="380880" progId="Equation.DSMT4">
                  <p:embed/>
                </p:oleObj>
              </mc:Choice>
              <mc:Fallback>
                <p:oleObj name="Equation" r:id="rId3" imgW="19936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317008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42308" y="1981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08" y="1981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53152" y="2424752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7" imgW="2920680" imgH="838080" progId="Equation.DSMT4">
                  <p:embed/>
                </p:oleObj>
              </mc:Choice>
              <mc:Fallback>
                <p:oleObj name="Equation" r:id="rId7" imgW="2920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152" y="2424752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537648" y="3657600"/>
          <a:ext cx="1981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9" imgW="1981080" imgH="990360" progId="Equation.DSMT4">
                  <p:embed/>
                </p:oleObj>
              </mc:Choice>
              <mc:Fallback>
                <p:oleObj name="Equation" r:id="rId9" imgW="198108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3657600"/>
                        <a:ext cx="1981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022144" y="4835856"/>
          <a:ext cx="1981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1" imgW="1981080" imgH="939600" progId="Equation.DSMT4">
                  <p:embed/>
                </p:oleObj>
              </mc:Choice>
              <mc:Fallback>
                <p:oleObj name="Equation" r:id="rId11" imgW="198108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4835856"/>
                        <a:ext cx="1981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387909"/>
              </p:ext>
            </p:extLst>
          </p:nvPr>
        </p:nvGraphicFramePr>
        <p:xfrm>
          <a:off x="4662488" y="2616200"/>
          <a:ext cx="3390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3" imgW="3390840" imgH="1002960" progId="Equation.DSMT4">
                  <p:embed/>
                </p:oleObj>
              </mc:Choice>
              <mc:Fallback>
                <p:oleObj name="Equation" r:id="rId13" imgW="3390840" imgH="1002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2616200"/>
                        <a:ext cx="3390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661848" y="3850944"/>
          <a:ext cx="3848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5" imgW="3848040" imgH="672840" progId="Equation.DSMT4">
                  <p:embed/>
                </p:oleObj>
              </mc:Choice>
              <mc:Fallback>
                <p:oleObj name="Equation" r:id="rId15" imgW="3848040" imgH="672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848" y="3850944"/>
                        <a:ext cx="3848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661848" y="5230504"/>
          <a:ext cx="189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7" imgW="1892160" imgH="279360" progId="Equation.DSMT4">
                  <p:embed/>
                </p:oleObj>
              </mc:Choice>
              <mc:Fallback>
                <p:oleObj name="Equation" r:id="rId17" imgW="1892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848" y="5230504"/>
                        <a:ext cx="1892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36344" y="1393208"/>
          <a:ext cx="2006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006280" imgH="939600" progId="Equation.DSMT4">
                  <p:embed/>
                </p:oleObj>
              </mc:Choice>
              <mc:Fallback>
                <p:oleObj name="Equation" r:id="rId3" imgW="200628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344" y="1393208"/>
                        <a:ext cx="2006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344304" y="2419064"/>
          <a:ext cx="2006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2006280" imgH="914400" progId="Equation.DSMT4">
                  <p:embed/>
                </p:oleObj>
              </mc:Choice>
              <mc:Fallback>
                <p:oleObj name="Equation" r:id="rId5" imgW="20062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304" y="2419064"/>
                        <a:ext cx="2006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4496" y="3728112"/>
          <a:ext cx="274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2743200" imgH="914400" progId="Equation.DSMT4">
                  <p:embed/>
                </p:oleObj>
              </mc:Choice>
              <mc:Fallback>
                <p:oleObj name="Equation" r:id="rId7" imgW="27432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3728112"/>
                        <a:ext cx="274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155744" y="1793544"/>
          <a:ext cx="1181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1180800" imgH="241200" progId="Equation.DSMT4">
                  <p:embed/>
                </p:oleObj>
              </mc:Choice>
              <mc:Fallback>
                <p:oleObj name="Equation" r:id="rId9" imgW="118080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1793544"/>
                        <a:ext cx="1181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155744" y="2593975"/>
          <a:ext cx="452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4520880" imgH="901440" progId="Equation.DSMT4">
                  <p:embed/>
                </p:oleObj>
              </mc:Choice>
              <mc:Fallback>
                <p:oleObj name="Equation" r:id="rId11" imgW="452088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2593975"/>
                        <a:ext cx="452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155744" y="4114800"/>
          <a:ext cx="238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2387520" imgH="241200" progId="Equation.DSMT4">
                  <p:embed/>
                </p:oleObj>
              </mc:Choice>
              <mc:Fallback>
                <p:oleObj name="Equation" r:id="rId13" imgW="23875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4114800"/>
                        <a:ext cx="238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Completing The Square (cont.)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533400" y="1267773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2869920" imgH="380880" progId="Equation.DSMT4">
                  <p:embed/>
                </p:oleObj>
              </mc:Choice>
              <mc:Fallback>
                <p:oleObj name="Equation" r:id="rId3" imgW="28699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67773"/>
                        <a:ext cx="2870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76952" y="2514600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2361960" imgH="380880" progId="Equation.DSMT4">
                  <p:embed/>
                </p:oleObj>
              </mc:Choice>
              <mc:Fallback>
                <p:oleObj name="Equation" r:id="rId5" imgW="2361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952" y="2514600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75096" y="320836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879560" imgH="380880" progId="Equation.DSMT4">
                  <p:embed/>
                </p:oleObj>
              </mc:Choice>
              <mc:Fallback>
                <p:oleObj name="Equation" r:id="rId7" imgW="1879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096" y="320836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371600" y="3774744"/>
          <a:ext cx="2044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2044440" imgH="876240" progId="Equation.DSMT4">
                  <p:embed/>
                </p:oleObj>
              </mc:Choice>
              <mc:Fallback>
                <p:oleObj name="Equation" r:id="rId9" imgW="204444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774744"/>
                        <a:ext cx="2044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28800" y="50292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1574640" imgH="838080" progId="Equation.DSMT4">
                  <p:embed/>
                </p:oleObj>
              </mc:Choice>
              <mc:Fallback>
                <p:oleObj name="Equation" r:id="rId11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0292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859852" y="3344840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3746160" imgH="279360" progId="Equation.DSMT4">
                  <p:embed/>
                </p:oleObj>
              </mc:Choice>
              <mc:Fallback>
                <p:oleObj name="Equation" r:id="rId13" imgW="37461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852" y="3344840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859852" y="4038600"/>
          <a:ext cx="4241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5" imgW="4241520" imgH="520560" progId="Equation.DSMT4">
                  <p:embed/>
                </p:oleObj>
              </mc:Choice>
              <mc:Fallback>
                <p:oleObj name="Equation" r:id="rId15" imgW="4241520" imgH="520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852" y="4038600"/>
                        <a:ext cx="4241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859852" y="5382904"/>
          <a:ext cx="284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7" imgW="2844720" imgH="279360" progId="Equation.DSMT4">
                  <p:embed/>
                </p:oleObj>
              </mc:Choice>
              <mc:Fallback>
                <p:oleObj name="Equation" r:id="rId17" imgW="28447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852" y="5382904"/>
                        <a:ext cx="284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172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Courier New</vt:lpstr>
      <vt:lpstr>Arial</vt:lpstr>
      <vt:lpstr>Office Theme</vt:lpstr>
      <vt:lpstr>Equation</vt:lpstr>
      <vt:lpstr>Section 10.2</vt:lpstr>
      <vt:lpstr>Objectives</vt:lpstr>
      <vt:lpstr>Solving Quadratic Equations by Completing the Square</vt:lpstr>
      <vt:lpstr>Solving Quadratic Equations by Completing the Square</vt:lpstr>
      <vt:lpstr>Example 1: Completing The Square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  <vt:lpstr>Example 1: Completing The Square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33</cp:revision>
  <dcterms:created xsi:type="dcterms:W3CDTF">2013-04-26T14:43:13Z</dcterms:created>
  <dcterms:modified xsi:type="dcterms:W3CDTF">2017-08-02T11:11:25Z</dcterms:modified>
</cp:coreProperties>
</file>