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3"/>
  </p:notesMasterIdLst>
  <p:handoutMasterIdLst>
    <p:handoutMasterId r:id="rId24"/>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Lst>
  <p:sldSz cx="9144000" cy="6858000" type="screen4x3"/>
  <p:notesSz cx="6858000" cy="9144000"/>
  <p:embeddedFontLst>
    <p:embeddedFont>
      <p:font typeface="Calibri" panose="020F0502020204030204" pitchFamily="34" charset="0"/>
      <p:regular r:id="rId25"/>
      <p:bold r:id="rId26"/>
      <p:italic r:id="rId27"/>
      <p:boldItalic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1F497D"/>
    <a:srgbClr val="000000"/>
    <a:srgbClr val="0000FF"/>
    <a:srgbClr val="008080"/>
    <a:srgbClr val="FFFFCC"/>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0" d="100"/>
          <a:sy n="60" d="100"/>
        </p:scale>
        <p:origin x="498" y="4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5.wmf"/><Relationship Id="rId7" Type="http://schemas.openxmlformats.org/officeDocument/2006/relationships/image" Target="../media/image49.wmf"/><Relationship Id="rId2" Type="http://schemas.openxmlformats.org/officeDocument/2006/relationships/image" Target="../media/image44.wmf"/><Relationship Id="rId1" Type="http://schemas.openxmlformats.org/officeDocument/2006/relationships/image" Target="../media/image43.wmf"/><Relationship Id="rId6" Type="http://schemas.openxmlformats.org/officeDocument/2006/relationships/image" Target="../media/image48.wmf"/><Relationship Id="rId5" Type="http://schemas.openxmlformats.org/officeDocument/2006/relationships/image" Target="../media/image47.wmf"/><Relationship Id="rId4" Type="http://schemas.openxmlformats.org/officeDocument/2006/relationships/image" Target="../media/image46.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57.wmf"/><Relationship Id="rId3" Type="http://schemas.openxmlformats.org/officeDocument/2006/relationships/image" Target="../media/image52.wmf"/><Relationship Id="rId7" Type="http://schemas.openxmlformats.org/officeDocument/2006/relationships/image" Target="../media/image56.wmf"/><Relationship Id="rId2" Type="http://schemas.openxmlformats.org/officeDocument/2006/relationships/image" Target="../media/image51.wmf"/><Relationship Id="rId1" Type="http://schemas.openxmlformats.org/officeDocument/2006/relationships/image" Target="../media/image50.wmf"/><Relationship Id="rId6" Type="http://schemas.openxmlformats.org/officeDocument/2006/relationships/image" Target="../media/image55.wmf"/><Relationship Id="rId5" Type="http://schemas.openxmlformats.org/officeDocument/2006/relationships/image" Target="../media/image54.wmf"/><Relationship Id="rId10" Type="http://schemas.openxmlformats.org/officeDocument/2006/relationships/image" Target="../media/image59.wmf"/><Relationship Id="rId4" Type="http://schemas.openxmlformats.org/officeDocument/2006/relationships/image" Target="../media/image53.wmf"/><Relationship Id="rId9" Type="http://schemas.openxmlformats.org/officeDocument/2006/relationships/image" Target="../media/image58.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62.wmf"/><Relationship Id="rId2" Type="http://schemas.openxmlformats.org/officeDocument/2006/relationships/image" Target="../media/image61.wmf"/><Relationship Id="rId1" Type="http://schemas.openxmlformats.org/officeDocument/2006/relationships/image" Target="../media/image60.wmf"/><Relationship Id="rId6" Type="http://schemas.openxmlformats.org/officeDocument/2006/relationships/image" Target="../media/image65.wmf"/><Relationship Id="rId5" Type="http://schemas.openxmlformats.org/officeDocument/2006/relationships/image" Target="../media/image64.wmf"/><Relationship Id="rId4" Type="http://schemas.openxmlformats.org/officeDocument/2006/relationships/image" Target="../media/image63.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73.wmf"/><Relationship Id="rId3" Type="http://schemas.openxmlformats.org/officeDocument/2006/relationships/image" Target="../media/image68.wmf"/><Relationship Id="rId7" Type="http://schemas.openxmlformats.org/officeDocument/2006/relationships/image" Target="../media/image72.wmf"/><Relationship Id="rId2" Type="http://schemas.openxmlformats.org/officeDocument/2006/relationships/image" Target="../media/image67.wmf"/><Relationship Id="rId1" Type="http://schemas.openxmlformats.org/officeDocument/2006/relationships/image" Target="../media/image66.wmf"/><Relationship Id="rId6" Type="http://schemas.openxmlformats.org/officeDocument/2006/relationships/image" Target="../media/image71.wmf"/><Relationship Id="rId5" Type="http://schemas.openxmlformats.org/officeDocument/2006/relationships/image" Target="../media/image70.wmf"/><Relationship Id="rId4" Type="http://schemas.openxmlformats.org/officeDocument/2006/relationships/image" Target="../media/image69.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81.wmf"/><Relationship Id="rId3" Type="http://schemas.openxmlformats.org/officeDocument/2006/relationships/image" Target="../media/image76.wmf"/><Relationship Id="rId7" Type="http://schemas.openxmlformats.org/officeDocument/2006/relationships/image" Target="../media/image80.wmf"/><Relationship Id="rId2" Type="http://schemas.openxmlformats.org/officeDocument/2006/relationships/image" Target="../media/image75.wmf"/><Relationship Id="rId1" Type="http://schemas.openxmlformats.org/officeDocument/2006/relationships/image" Target="../media/image74.wmf"/><Relationship Id="rId6" Type="http://schemas.openxmlformats.org/officeDocument/2006/relationships/image" Target="../media/image79.wmf"/><Relationship Id="rId5" Type="http://schemas.openxmlformats.org/officeDocument/2006/relationships/image" Target="../media/image78.wmf"/><Relationship Id="rId4" Type="http://schemas.openxmlformats.org/officeDocument/2006/relationships/image" Target="../media/image77.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84.wmf"/><Relationship Id="rId2" Type="http://schemas.openxmlformats.org/officeDocument/2006/relationships/image" Target="../media/image83.wmf"/><Relationship Id="rId1" Type="http://schemas.openxmlformats.org/officeDocument/2006/relationships/image" Target="../media/image82.wmf"/><Relationship Id="rId6" Type="http://schemas.openxmlformats.org/officeDocument/2006/relationships/image" Target="../media/image87.wmf"/><Relationship Id="rId5" Type="http://schemas.openxmlformats.org/officeDocument/2006/relationships/image" Target="../media/image86.wmf"/><Relationship Id="rId4" Type="http://schemas.openxmlformats.org/officeDocument/2006/relationships/image" Target="../media/image85.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88.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89.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90.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7" Type="http://schemas.openxmlformats.org/officeDocument/2006/relationships/image" Target="../media/image11.wmf"/><Relationship Id="rId2" Type="http://schemas.openxmlformats.org/officeDocument/2006/relationships/image" Target="../media/image6.wmf"/><Relationship Id="rId1" Type="http://schemas.openxmlformats.org/officeDocument/2006/relationships/image" Target="../media/image5.wmf"/><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image" Target="../media/image16.wmf"/><Relationship Id="rId7" Type="http://schemas.openxmlformats.org/officeDocument/2006/relationships/image" Target="../media/image20.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 Id="rId9" Type="http://schemas.openxmlformats.org/officeDocument/2006/relationships/image" Target="../media/image2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4" Type="http://schemas.openxmlformats.org/officeDocument/2006/relationships/image" Target="../media/image2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6" Type="http://schemas.openxmlformats.org/officeDocument/2006/relationships/image" Target="../media/image35.wmf"/><Relationship Id="rId5" Type="http://schemas.openxmlformats.org/officeDocument/2006/relationships/image" Target="../media/image34.wmf"/><Relationship Id="rId4" Type="http://schemas.openxmlformats.org/officeDocument/2006/relationships/image" Target="../media/image3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8.wmf"/><Relationship Id="rId7" Type="http://schemas.openxmlformats.org/officeDocument/2006/relationships/image" Target="../media/image42.wmf"/><Relationship Id="rId2" Type="http://schemas.openxmlformats.org/officeDocument/2006/relationships/image" Target="../media/image37.wmf"/><Relationship Id="rId1" Type="http://schemas.openxmlformats.org/officeDocument/2006/relationships/image" Target="../media/image36.wmf"/><Relationship Id="rId6" Type="http://schemas.openxmlformats.org/officeDocument/2006/relationships/image" Target="../media/image41.wmf"/><Relationship Id="rId5" Type="http://schemas.openxmlformats.org/officeDocument/2006/relationships/image" Target="../media/image40.wmf"/><Relationship Id="rId4" Type="http://schemas.openxmlformats.org/officeDocument/2006/relationships/image" Target="../media/image3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0630176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E022F8-C6E6-4221-AF91-620581660935}" type="datetimeFigureOut">
              <a:rPr lang="en-US" smtClean="0"/>
              <a:pPr/>
              <a:t>8/2/2017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CAD6DB-FA51-4AEB-8D84-113200D4E2FD}" type="slidenum">
              <a:rPr lang="en-US" smtClean="0"/>
              <a:pPr/>
              <a:t>‹#›</a:t>
            </a:fld>
            <a:endParaRPr lang="en-US" dirty="0"/>
          </a:p>
        </p:txBody>
      </p:sp>
    </p:spTree>
    <p:extLst>
      <p:ext uri="{BB962C8B-B14F-4D97-AF65-F5344CB8AC3E}">
        <p14:creationId xmlns:p14="http://schemas.microsoft.com/office/powerpoint/2010/main" val="1648167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5.bin"/><Relationship Id="rId7"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7.wmf"/><Relationship Id="rId5" Type="http://schemas.openxmlformats.org/officeDocument/2006/relationships/oleObject" Target="../embeddings/oleObject26.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s>
</file>

<file path=ppt/slides/_rels/slide11.x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oleObject" Target="../embeddings/oleObject34.bin"/><Relationship Id="rId3" Type="http://schemas.openxmlformats.org/officeDocument/2006/relationships/oleObject" Target="../embeddings/oleObject29.bin"/><Relationship Id="rId7" Type="http://schemas.openxmlformats.org/officeDocument/2006/relationships/oleObject" Target="../embeddings/oleObject31.bin"/><Relationship Id="rId12" Type="http://schemas.openxmlformats.org/officeDocument/2006/relationships/image" Target="../media/image34.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1.wmf"/><Relationship Id="rId11" Type="http://schemas.openxmlformats.org/officeDocument/2006/relationships/oleObject" Target="../embeddings/oleObject33.bin"/><Relationship Id="rId5" Type="http://schemas.openxmlformats.org/officeDocument/2006/relationships/oleObject" Target="../embeddings/oleObject30.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2.bin"/><Relationship Id="rId14" Type="http://schemas.openxmlformats.org/officeDocument/2006/relationships/image" Target="../media/image35.wmf"/></Relationships>
</file>

<file path=ppt/slides/_rels/slide12.xml.rels><?xml version="1.0" encoding="UTF-8" standalone="yes"?>
<Relationships xmlns="http://schemas.openxmlformats.org/package/2006/relationships"><Relationship Id="rId8" Type="http://schemas.openxmlformats.org/officeDocument/2006/relationships/image" Target="../media/image38.wmf"/><Relationship Id="rId13" Type="http://schemas.openxmlformats.org/officeDocument/2006/relationships/oleObject" Target="../embeddings/oleObject40.bin"/><Relationship Id="rId3" Type="http://schemas.openxmlformats.org/officeDocument/2006/relationships/oleObject" Target="../embeddings/oleObject35.bin"/><Relationship Id="rId7" Type="http://schemas.openxmlformats.org/officeDocument/2006/relationships/oleObject" Target="../embeddings/oleObject37.bin"/><Relationship Id="rId12" Type="http://schemas.openxmlformats.org/officeDocument/2006/relationships/image" Target="../media/image40.wmf"/><Relationship Id="rId2" Type="http://schemas.openxmlformats.org/officeDocument/2006/relationships/slideLayout" Target="../slideLayouts/slideLayout2.xml"/><Relationship Id="rId16" Type="http://schemas.openxmlformats.org/officeDocument/2006/relationships/image" Target="../media/image42.wmf"/><Relationship Id="rId1" Type="http://schemas.openxmlformats.org/officeDocument/2006/relationships/vmlDrawing" Target="../drawings/vmlDrawing9.vml"/><Relationship Id="rId6" Type="http://schemas.openxmlformats.org/officeDocument/2006/relationships/image" Target="../media/image37.wmf"/><Relationship Id="rId11" Type="http://schemas.openxmlformats.org/officeDocument/2006/relationships/oleObject" Target="../embeddings/oleObject39.bin"/><Relationship Id="rId5" Type="http://schemas.openxmlformats.org/officeDocument/2006/relationships/oleObject" Target="../embeddings/oleObject36.bin"/><Relationship Id="rId15" Type="http://schemas.openxmlformats.org/officeDocument/2006/relationships/oleObject" Target="../embeddings/oleObject41.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38.bin"/><Relationship Id="rId14" Type="http://schemas.openxmlformats.org/officeDocument/2006/relationships/image" Target="../media/image41.wmf"/></Relationships>
</file>

<file path=ppt/slides/_rels/slide13.xml.rels><?xml version="1.0" encoding="UTF-8" standalone="yes"?>
<Relationships xmlns="http://schemas.openxmlformats.org/package/2006/relationships"><Relationship Id="rId8" Type="http://schemas.openxmlformats.org/officeDocument/2006/relationships/image" Target="../media/image45.wmf"/><Relationship Id="rId13" Type="http://schemas.openxmlformats.org/officeDocument/2006/relationships/oleObject" Target="../embeddings/oleObject47.bin"/><Relationship Id="rId3" Type="http://schemas.openxmlformats.org/officeDocument/2006/relationships/oleObject" Target="../embeddings/oleObject42.bin"/><Relationship Id="rId7" Type="http://schemas.openxmlformats.org/officeDocument/2006/relationships/oleObject" Target="../embeddings/oleObject44.bin"/><Relationship Id="rId12" Type="http://schemas.openxmlformats.org/officeDocument/2006/relationships/image" Target="../media/image47.wmf"/><Relationship Id="rId2" Type="http://schemas.openxmlformats.org/officeDocument/2006/relationships/slideLayout" Target="../slideLayouts/slideLayout2.xml"/><Relationship Id="rId16" Type="http://schemas.openxmlformats.org/officeDocument/2006/relationships/image" Target="../media/image49.wmf"/><Relationship Id="rId1" Type="http://schemas.openxmlformats.org/officeDocument/2006/relationships/vmlDrawing" Target="../drawings/vmlDrawing10.vml"/><Relationship Id="rId6" Type="http://schemas.openxmlformats.org/officeDocument/2006/relationships/image" Target="../media/image44.wmf"/><Relationship Id="rId11" Type="http://schemas.openxmlformats.org/officeDocument/2006/relationships/oleObject" Target="../embeddings/oleObject46.bin"/><Relationship Id="rId5" Type="http://schemas.openxmlformats.org/officeDocument/2006/relationships/oleObject" Target="../embeddings/oleObject43.bin"/><Relationship Id="rId15" Type="http://schemas.openxmlformats.org/officeDocument/2006/relationships/oleObject" Target="../embeddings/oleObject48.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45.bin"/><Relationship Id="rId14" Type="http://schemas.openxmlformats.org/officeDocument/2006/relationships/image" Target="../media/image48.wmf"/></Relationships>
</file>

<file path=ppt/slides/_rels/slide14.xml.rels><?xml version="1.0" encoding="UTF-8" standalone="yes"?>
<Relationships xmlns="http://schemas.openxmlformats.org/package/2006/relationships"><Relationship Id="rId8" Type="http://schemas.openxmlformats.org/officeDocument/2006/relationships/image" Target="../media/image52.wmf"/><Relationship Id="rId13" Type="http://schemas.openxmlformats.org/officeDocument/2006/relationships/oleObject" Target="../embeddings/oleObject54.bin"/><Relationship Id="rId18" Type="http://schemas.openxmlformats.org/officeDocument/2006/relationships/image" Target="../media/image57.wmf"/><Relationship Id="rId3" Type="http://schemas.openxmlformats.org/officeDocument/2006/relationships/oleObject" Target="../embeddings/oleObject49.bin"/><Relationship Id="rId21" Type="http://schemas.openxmlformats.org/officeDocument/2006/relationships/oleObject" Target="../embeddings/oleObject58.bin"/><Relationship Id="rId7" Type="http://schemas.openxmlformats.org/officeDocument/2006/relationships/oleObject" Target="../embeddings/oleObject51.bin"/><Relationship Id="rId12" Type="http://schemas.openxmlformats.org/officeDocument/2006/relationships/image" Target="../media/image54.wmf"/><Relationship Id="rId17" Type="http://schemas.openxmlformats.org/officeDocument/2006/relationships/oleObject" Target="../embeddings/oleObject56.bin"/><Relationship Id="rId2" Type="http://schemas.openxmlformats.org/officeDocument/2006/relationships/slideLayout" Target="../slideLayouts/slideLayout2.xml"/><Relationship Id="rId16" Type="http://schemas.openxmlformats.org/officeDocument/2006/relationships/image" Target="../media/image56.wmf"/><Relationship Id="rId20" Type="http://schemas.openxmlformats.org/officeDocument/2006/relationships/image" Target="../media/image58.wmf"/><Relationship Id="rId1" Type="http://schemas.openxmlformats.org/officeDocument/2006/relationships/vmlDrawing" Target="../drawings/vmlDrawing11.vml"/><Relationship Id="rId6" Type="http://schemas.openxmlformats.org/officeDocument/2006/relationships/image" Target="../media/image51.wmf"/><Relationship Id="rId11" Type="http://schemas.openxmlformats.org/officeDocument/2006/relationships/oleObject" Target="../embeddings/oleObject53.bin"/><Relationship Id="rId5" Type="http://schemas.openxmlformats.org/officeDocument/2006/relationships/oleObject" Target="../embeddings/oleObject50.bin"/><Relationship Id="rId15" Type="http://schemas.openxmlformats.org/officeDocument/2006/relationships/oleObject" Target="../embeddings/oleObject55.bin"/><Relationship Id="rId10" Type="http://schemas.openxmlformats.org/officeDocument/2006/relationships/image" Target="../media/image53.wmf"/><Relationship Id="rId19" Type="http://schemas.openxmlformats.org/officeDocument/2006/relationships/oleObject" Target="../embeddings/oleObject57.bin"/><Relationship Id="rId4" Type="http://schemas.openxmlformats.org/officeDocument/2006/relationships/image" Target="../media/image50.wmf"/><Relationship Id="rId9" Type="http://schemas.openxmlformats.org/officeDocument/2006/relationships/oleObject" Target="../embeddings/oleObject52.bin"/><Relationship Id="rId14" Type="http://schemas.openxmlformats.org/officeDocument/2006/relationships/image" Target="../media/image55.wmf"/><Relationship Id="rId22" Type="http://schemas.openxmlformats.org/officeDocument/2006/relationships/image" Target="../media/image59.wmf"/></Relationships>
</file>

<file path=ppt/slides/_rels/slide15.xml.rels><?xml version="1.0" encoding="UTF-8" standalone="yes"?>
<Relationships xmlns="http://schemas.openxmlformats.org/package/2006/relationships"><Relationship Id="rId8" Type="http://schemas.openxmlformats.org/officeDocument/2006/relationships/image" Target="../media/image62.wmf"/><Relationship Id="rId13" Type="http://schemas.openxmlformats.org/officeDocument/2006/relationships/oleObject" Target="../embeddings/oleObject64.bin"/><Relationship Id="rId3" Type="http://schemas.openxmlformats.org/officeDocument/2006/relationships/oleObject" Target="../embeddings/oleObject59.bin"/><Relationship Id="rId7" Type="http://schemas.openxmlformats.org/officeDocument/2006/relationships/oleObject" Target="../embeddings/oleObject61.bin"/><Relationship Id="rId12" Type="http://schemas.openxmlformats.org/officeDocument/2006/relationships/image" Target="../media/image64.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61.wmf"/><Relationship Id="rId11" Type="http://schemas.openxmlformats.org/officeDocument/2006/relationships/oleObject" Target="../embeddings/oleObject63.bin"/><Relationship Id="rId5" Type="http://schemas.openxmlformats.org/officeDocument/2006/relationships/oleObject" Target="../embeddings/oleObject60.bin"/><Relationship Id="rId10" Type="http://schemas.openxmlformats.org/officeDocument/2006/relationships/image" Target="../media/image63.wmf"/><Relationship Id="rId4" Type="http://schemas.openxmlformats.org/officeDocument/2006/relationships/image" Target="../media/image60.wmf"/><Relationship Id="rId9" Type="http://schemas.openxmlformats.org/officeDocument/2006/relationships/oleObject" Target="../embeddings/oleObject62.bin"/><Relationship Id="rId14" Type="http://schemas.openxmlformats.org/officeDocument/2006/relationships/image" Target="../media/image65.wmf"/></Relationships>
</file>

<file path=ppt/slides/_rels/slide16.xml.rels><?xml version="1.0" encoding="UTF-8" standalone="yes"?>
<Relationships xmlns="http://schemas.openxmlformats.org/package/2006/relationships"><Relationship Id="rId8" Type="http://schemas.openxmlformats.org/officeDocument/2006/relationships/image" Target="../media/image68.wmf"/><Relationship Id="rId13" Type="http://schemas.openxmlformats.org/officeDocument/2006/relationships/oleObject" Target="../embeddings/oleObject70.bin"/><Relationship Id="rId18" Type="http://schemas.openxmlformats.org/officeDocument/2006/relationships/image" Target="../media/image73.wmf"/><Relationship Id="rId3" Type="http://schemas.openxmlformats.org/officeDocument/2006/relationships/oleObject" Target="../embeddings/oleObject65.bin"/><Relationship Id="rId7" Type="http://schemas.openxmlformats.org/officeDocument/2006/relationships/oleObject" Target="../embeddings/oleObject67.bin"/><Relationship Id="rId12" Type="http://schemas.openxmlformats.org/officeDocument/2006/relationships/image" Target="../media/image70.wmf"/><Relationship Id="rId17" Type="http://schemas.openxmlformats.org/officeDocument/2006/relationships/oleObject" Target="../embeddings/oleObject72.bin"/><Relationship Id="rId2" Type="http://schemas.openxmlformats.org/officeDocument/2006/relationships/slideLayout" Target="../slideLayouts/slideLayout2.xml"/><Relationship Id="rId16" Type="http://schemas.openxmlformats.org/officeDocument/2006/relationships/image" Target="../media/image72.wmf"/><Relationship Id="rId1" Type="http://schemas.openxmlformats.org/officeDocument/2006/relationships/vmlDrawing" Target="../drawings/vmlDrawing13.vml"/><Relationship Id="rId6" Type="http://schemas.openxmlformats.org/officeDocument/2006/relationships/image" Target="../media/image67.wmf"/><Relationship Id="rId11" Type="http://schemas.openxmlformats.org/officeDocument/2006/relationships/oleObject" Target="../embeddings/oleObject69.bin"/><Relationship Id="rId5" Type="http://schemas.openxmlformats.org/officeDocument/2006/relationships/oleObject" Target="../embeddings/oleObject66.bin"/><Relationship Id="rId15" Type="http://schemas.openxmlformats.org/officeDocument/2006/relationships/oleObject" Target="../embeddings/oleObject71.bin"/><Relationship Id="rId10" Type="http://schemas.openxmlformats.org/officeDocument/2006/relationships/image" Target="../media/image69.wmf"/><Relationship Id="rId4" Type="http://schemas.openxmlformats.org/officeDocument/2006/relationships/image" Target="../media/image66.wmf"/><Relationship Id="rId9" Type="http://schemas.openxmlformats.org/officeDocument/2006/relationships/oleObject" Target="../embeddings/oleObject68.bin"/><Relationship Id="rId14" Type="http://schemas.openxmlformats.org/officeDocument/2006/relationships/image" Target="../media/image71.wmf"/></Relationships>
</file>

<file path=ppt/slides/_rels/slide17.xml.rels><?xml version="1.0" encoding="UTF-8" standalone="yes"?>
<Relationships xmlns="http://schemas.openxmlformats.org/package/2006/relationships"><Relationship Id="rId8" Type="http://schemas.openxmlformats.org/officeDocument/2006/relationships/image" Target="../media/image76.wmf"/><Relationship Id="rId13" Type="http://schemas.openxmlformats.org/officeDocument/2006/relationships/oleObject" Target="../embeddings/oleObject78.bin"/><Relationship Id="rId18" Type="http://schemas.openxmlformats.org/officeDocument/2006/relationships/image" Target="../media/image81.wmf"/><Relationship Id="rId3" Type="http://schemas.openxmlformats.org/officeDocument/2006/relationships/oleObject" Target="../embeddings/oleObject73.bin"/><Relationship Id="rId7" Type="http://schemas.openxmlformats.org/officeDocument/2006/relationships/oleObject" Target="../embeddings/oleObject75.bin"/><Relationship Id="rId12" Type="http://schemas.openxmlformats.org/officeDocument/2006/relationships/image" Target="../media/image78.wmf"/><Relationship Id="rId17" Type="http://schemas.openxmlformats.org/officeDocument/2006/relationships/oleObject" Target="../embeddings/oleObject80.bin"/><Relationship Id="rId2" Type="http://schemas.openxmlformats.org/officeDocument/2006/relationships/slideLayout" Target="../slideLayouts/slideLayout2.xml"/><Relationship Id="rId16" Type="http://schemas.openxmlformats.org/officeDocument/2006/relationships/image" Target="../media/image80.wmf"/><Relationship Id="rId1" Type="http://schemas.openxmlformats.org/officeDocument/2006/relationships/vmlDrawing" Target="../drawings/vmlDrawing14.vml"/><Relationship Id="rId6" Type="http://schemas.openxmlformats.org/officeDocument/2006/relationships/image" Target="../media/image75.wmf"/><Relationship Id="rId11" Type="http://schemas.openxmlformats.org/officeDocument/2006/relationships/oleObject" Target="../embeddings/oleObject77.bin"/><Relationship Id="rId5" Type="http://schemas.openxmlformats.org/officeDocument/2006/relationships/oleObject" Target="../embeddings/oleObject74.bin"/><Relationship Id="rId15" Type="http://schemas.openxmlformats.org/officeDocument/2006/relationships/oleObject" Target="../embeddings/oleObject79.bin"/><Relationship Id="rId10" Type="http://schemas.openxmlformats.org/officeDocument/2006/relationships/image" Target="../media/image77.wmf"/><Relationship Id="rId4" Type="http://schemas.openxmlformats.org/officeDocument/2006/relationships/image" Target="../media/image74.wmf"/><Relationship Id="rId9" Type="http://schemas.openxmlformats.org/officeDocument/2006/relationships/oleObject" Target="../embeddings/oleObject76.bin"/><Relationship Id="rId14" Type="http://schemas.openxmlformats.org/officeDocument/2006/relationships/image" Target="../media/image79.wmf"/></Relationships>
</file>

<file path=ppt/slides/_rels/slide18.xml.rels><?xml version="1.0" encoding="UTF-8" standalone="yes"?>
<Relationships xmlns="http://schemas.openxmlformats.org/package/2006/relationships"><Relationship Id="rId8" Type="http://schemas.openxmlformats.org/officeDocument/2006/relationships/image" Target="../media/image84.wmf"/><Relationship Id="rId13" Type="http://schemas.openxmlformats.org/officeDocument/2006/relationships/oleObject" Target="../embeddings/oleObject86.bin"/><Relationship Id="rId3" Type="http://schemas.openxmlformats.org/officeDocument/2006/relationships/oleObject" Target="../embeddings/oleObject81.bin"/><Relationship Id="rId7" Type="http://schemas.openxmlformats.org/officeDocument/2006/relationships/oleObject" Target="../embeddings/oleObject83.bin"/><Relationship Id="rId12" Type="http://schemas.openxmlformats.org/officeDocument/2006/relationships/image" Target="../media/image86.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83.wmf"/><Relationship Id="rId11" Type="http://schemas.openxmlformats.org/officeDocument/2006/relationships/oleObject" Target="../embeddings/oleObject85.bin"/><Relationship Id="rId5" Type="http://schemas.openxmlformats.org/officeDocument/2006/relationships/oleObject" Target="../embeddings/oleObject82.bin"/><Relationship Id="rId10" Type="http://schemas.openxmlformats.org/officeDocument/2006/relationships/image" Target="../media/image85.wmf"/><Relationship Id="rId4" Type="http://schemas.openxmlformats.org/officeDocument/2006/relationships/image" Target="../media/image82.wmf"/><Relationship Id="rId9" Type="http://schemas.openxmlformats.org/officeDocument/2006/relationships/oleObject" Target="../embeddings/oleObject84.bin"/><Relationship Id="rId14" Type="http://schemas.openxmlformats.org/officeDocument/2006/relationships/image" Target="../media/image87.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87.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88.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88.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89.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89.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90.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7.wmf"/><Relationship Id="rId13" Type="http://schemas.openxmlformats.org/officeDocument/2006/relationships/oleObject" Target="../embeddings/oleObject9.bin"/><Relationship Id="rId3" Type="http://schemas.openxmlformats.org/officeDocument/2006/relationships/oleObject" Target="../embeddings/oleObject4.bin"/><Relationship Id="rId7" Type="http://schemas.openxmlformats.org/officeDocument/2006/relationships/oleObject" Target="../embeddings/oleObject6.bin"/><Relationship Id="rId12" Type="http://schemas.openxmlformats.org/officeDocument/2006/relationships/image" Target="../media/image9.wmf"/><Relationship Id="rId2" Type="http://schemas.openxmlformats.org/officeDocument/2006/relationships/slideLayout" Target="../slideLayouts/slideLayout2.xml"/><Relationship Id="rId16" Type="http://schemas.openxmlformats.org/officeDocument/2006/relationships/image" Target="../media/image11.wmf"/><Relationship Id="rId1" Type="http://schemas.openxmlformats.org/officeDocument/2006/relationships/vmlDrawing" Target="../drawings/vmlDrawing3.vml"/><Relationship Id="rId6" Type="http://schemas.openxmlformats.org/officeDocument/2006/relationships/image" Target="../media/image6.wmf"/><Relationship Id="rId11" Type="http://schemas.openxmlformats.org/officeDocument/2006/relationships/oleObject" Target="../embeddings/oleObject8.bin"/><Relationship Id="rId5" Type="http://schemas.openxmlformats.org/officeDocument/2006/relationships/oleObject" Target="../embeddings/oleObject5.bin"/><Relationship Id="rId15" Type="http://schemas.openxmlformats.org/officeDocument/2006/relationships/oleObject" Target="../embeddings/oleObject10.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7.bin"/><Relationship Id="rId14" Type="http://schemas.openxmlformats.org/officeDocument/2006/relationships/image" Target="../media/image10.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3.wmf"/><Relationship Id="rId5" Type="http://schemas.openxmlformats.org/officeDocument/2006/relationships/oleObject" Target="../embeddings/oleObject12.bin"/><Relationship Id="rId4" Type="http://schemas.openxmlformats.org/officeDocument/2006/relationships/image" Target="../media/image12.wmf"/></Relationships>
</file>

<file path=ppt/slides/_rels/slide8.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18.bin"/><Relationship Id="rId18" Type="http://schemas.openxmlformats.org/officeDocument/2006/relationships/image" Target="../media/image21.wmf"/><Relationship Id="rId3" Type="http://schemas.openxmlformats.org/officeDocument/2006/relationships/oleObject" Target="../embeddings/oleObject13.bin"/><Relationship Id="rId7" Type="http://schemas.openxmlformats.org/officeDocument/2006/relationships/oleObject" Target="../embeddings/oleObject15.bin"/><Relationship Id="rId12" Type="http://schemas.openxmlformats.org/officeDocument/2006/relationships/image" Target="../media/image18.wmf"/><Relationship Id="rId17" Type="http://schemas.openxmlformats.org/officeDocument/2006/relationships/oleObject" Target="../embeddings/oleObject20.bin"/><Relationship Id="rId2" Type="http://schemas.openxmlformats.org/officeDocument/2006/relationships/slideLayout" Target="../slideLayouts/slideLayout2.xml"/><Relationship Id="rId16" Type="http://schemas.openxmlformats.org/officeDocument/2006/relationships/image" Target="../media/image20.wmf"/><Relationship Id="rId20" Type="http://schemas.openxmlformats.org/officeDocument/2006/relationships/image" Target="../media/image22.wmf"/><Relationship Id="rId1" Type="http://schemas.openxmlformats.org/officeDocument/2006/relationships/vmlDrawing" Target="../drawings/vmlDrawing5.vml"/><Relationship Id="rId6" Type="http://schemas.openxmlformats.org/officeDocument/2006/relationships/image" Target="../media/image15.wmf"/><Relationship Id="rId11" Type="http://schemas.openxmlformats.org/officeDocument/2006/relationships/oleObject" Target="../embeddings/oleObject17.bin"/><Relationship Id="rId5" Type="http://schemas.openxmlformats.org/officeDocument/2006/relationships/oleObject" Target="../embeddings/oleObject14.bin"/><Relationship Id="rId15" Type="http://schemas.openxmlformats.org/officeDocument/2006/relationships/oleObject" Target="../embeddings/oleObject19.bin"/><Relationship Id="rId10" Type="http://schemas.openxmlformats.org/officeDocument/2006/relationships/image" Target="../media/image17.wmf"/><Relationship Id="rId19" Type="http://schemas.openxmlformats.org/officeDocument/2006/relationships/oleObject" Target="../embeddings/oleObject21.bin"/><Relationship Id="rId4" Type="http://schemas.openxmlformats.org/officeDocument/2006/relationships/image" Target="../media/image14.wmf"/><Relationship Id="rId9" Type="http://schemas.openxmlformats.org/officeDocument/2006/relationships/oleObject" Target="../embeddings/oleObject16.bin"/><Relationship Id="rId14" Type="http://schemas.openxmlformats.org/officeDocument/2006/relationships/image" Target="../media/image19.wmf"/></Relationships>
</file>

<file path=ppt/slides/_rels/slide9.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4.wmf"/><Relationship Id="rId5" Type="http://schemas.openxmlformats.org/officeDocument/2006/relationships/oleObject" Target="../embeddings/oleObject23.bin"/><Relationship Id="rId4" Type="http://schemas.openxmlformats.org/officeDocument/2006/relationships/image" Target="../media/image2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10.3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Quadratic Equations: The Quadratic Formula</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itle 1"/>
          <p:cNvSpPr>
            <a:spLocks noGrp="1"/>
          </p:cNvSpPr>
          <p:nvPr>
            <p:ph type="title"/>
          </p:nvPr>
        </p:nvSpPr>
        <p:spPr/>
        <p:txBody>
          <a:bodyPr/>
          <a:lstStyle/>
          <a:p>
            <a:r>
              <a:rPr lang="en-US" dirty="0" smtClean="0"/>
              <a:t>Example 1: The Quadratic Formula (cont.)</a:t>
            </a:r>
          </a:p>
        </p:txBody>
      </p:sp>
      <p:sp>
        <p:nvSpPr>
          <p:cNvPr id="7173" name="Content Placeholder 2"/>
          <p:cNvSpPr>
            <a:spLocks noGrp="1"/>
          </p:cNvSpPr>
          <p:nvPr>
            <p:ph idx="1"/>
          </p:nvPr>
        </p:nvSpPr>
        <p:spPr/>
        <p:txBody>
          <a:bodyPr/>
          <a:lstStyle/>
          <a:p>
            <a:pPr marL="0" indent="0">
              <a:buFont typeface="Courier New" pitchFamily="49" charset="0"/>
              <a:buNone/>
            </a:pPr>
            <a:r>
              <a:rPr lang="en-US" dirty="0" smtClean="0"/>
              <a:t>Now </a:t>
            </a:r>
            <a:r>
              <a:rPr lang="en-US" i="1" dirty="0" smtClean="0"/>
              <a:t>a </a:t>
            </a:r>
            <a:r>
              <a:rPr lang="en-US" dirty="0" smtClean="0"/>
              <a:t>= 3,</a:t>
            </a:r>
            <a:r>
              <a:rPr lang="en-US" i="1" dirty="0" smtClean="0"/>
              <a:t> b </a:t>
            </a:r>
            <a:r>
              <a:rPr lang="en-US" dirty="0" smtClean="0"/>
              <a:t>=</a:t>
            </a:r>
            <a:r>
              <a:rPr lang="en-US" i="1" dirty="0" smtClean="0"/>
              <a:t> −</a:t>
            </a:r>
            <a:r>
              <a:rPr lang="en-US" dirty="0" smtClean="0"/>
              <a:t>5,</a:t>
            </a:r>
            <a:r>
              <a:rPr lang="en-US" i="1" dirty="0" smtClean="0"/>
              <a:t> </a:t>
            </a:r>
            <a:r>
              <a:rPr lang="en-US" dirty="0" smtClean="0"/>
              <a:t>and</a:t>
            </a:r>
            <a:r>
              <a:rPr lang="en-US" i="1" dirty="0" smtClean="0"/>
              <a:t> c </a:t>
            </a:r>
            <a:r>
              <a:rPr lang="en-US" dirty="0" smtClean="0"/>
              <a:t>= 1.</a:t>
            </a:r>
            <a:r>
              <a:rPr lang="en-US" i="1" dirty="0" smtClean="0"/>
              <a:t> </a:t>
            </a:r>
          </a:p>
          <a:p>
            <a:pPr marL="0" indent="0">
              <a:buFont typeface="Courier New" pitchFamily="49" charset="0"/>
              <a:buNone/>
            </a:pPr>
            <a:endParaRPr lang="en-US" i="1" dirty="0" smtClean="0"/>
          </a:p>
          <a:p>
            <a:pPr marL="0" indent="0">
              <a:buFont typeface="Courier New" pitchFamily="49" charset="0"/>
              <a:buNone/>
            </a:pPr>
            <a:endParaRPr lang="en-US" i="1" dirty="0" smtClean="0"/>
          </a:p>
          <a:p>
            <a:pPr marL="0" indent="0">
              <a:buFont typeface="Courier New" pitchFamily="49" charset="0"/>
              <a:buNone/>
            </a:pPr>
            <a:endParaRPr lang="en-US" i="1" dirty="0" smtClean="0"/>
          </a:p>
          <a:p>
            <a:pPr marL="0" indent="0">
              <a:buFont typeface="Courier New" pitchFamily="49" charset="0"/>
              <a:buNone/>
            </a:pPr>
            <a:r>
              <a:rPr lang="en-US" dirty="0" smtClean="0"/>
              <a:t>Again, if needed, a calculator will give approximate values for the solutions: </a:t>
            </a:r>
          </a:p>
        </p:txBody>
      </p:sp>
      <p:graphicFrame>
        <p:nvGraphicFramePr>
          <p:cNvPr id="7171" name="Object 3"/>
          <p:cNvGraphicFramePr>
            <a:graphicFrameLocks noChangeAspect="1"/>
          </p:cNvGraphicFramePr>
          <p:nvPr/>
        </p:nvGraphicFramePr>
        <p:xfrm>
          <a:off x="609600" y="4460544"/>
          <a:ext cx="7137400" cy="914400"/>
        </p:xfrm>
        <a:graphic>
          <a:graphicData uri="http://schemas.openxmlformats.org/presentationml/2006/ole">
            <mc:AlternateContent xmlns:mc="http://schemas.openxmlformats.org/markup-compatibility/2006">
              <mc:Choice xmlns:v="urn:schemas-microsoft-com:vml" Requires="v">
                <p:oleObj spid="_x0000_s7183" name="Equation" r:id="rId3" imgW="7137360" imgH="914400" progId="Equation.DSMT4">
                  <p:embed/>
                </p:oleObj>
              </mc:Choice>
              <mc:Fallback>
                <p:oleObj name="Equation" r:id="rId3" imgW="7137360" imgH="91440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4460544"/>
                        <a:ext cx="7137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582304" y="2024416"/>
          <a:ext cx="4064000" cy="1003300"/>
        </p:xfrm>
        <a:graphic>
          <a:graphicData uri="http://schemas.openxmlformats.org/presentationml/2006/ole">
            <mc:AlternateContent xmlns:mc="http://schemas.openxmlformats.org/markup-compatibility/2006">
              <mc:Choice xmlns:v="urn:schemas-microsoft-com:vml" Requires="v">
                <p:oleObj spid="_x0000_s7184" name="Equation" r:id="rId5" imgW="4063680" imgH="1002960" progId="Equation.DSMT4">
                  <p:embed/>
                </p:oleObj>
              </mc:Choice>
              <mc:Fallback>
                <p:oleObj name="Equation" r:id="rId5" imgW="4063680" imgH="1002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2304" y="2024416"/>
                        <a:ext cx="40640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4724400" y="2111992"/>
          <a:ext cx="2082800" cy="914400"/>
        </p:xfrm>
        <a:graphic>
          <a:graphicData uri="http://schemas.openxmlformats.org/presentationml/2006/ole">
            <mc:AlternateContent xmlns:mc="http://schemas.openxmlformats.org/markup-compatibility/2006">
              <mc:Choice xmlns:v="urn:schemas-microsoft-com:vml" Requires="v">
                <p:oleObj spid="_x0000_s7185" name="Equation" r:id="rId7" imgW="2082600" imgH="914400" progId="Equation.DSMT4">
                  <p:embed/>
                </p:oleObj>
              </mc:Choice>
              <mc:Fallback>
                <p:oleObj name="Equation" r:id="rId7" imgW="2082600" imgH="9144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24400" y="2111992"/>
                        <a:ext cx="20828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6858000" y="2111992"/>
          <a:ext cx="1435100" cy="914400"/>
        </p:xfrm>
        <a:graphic>
          <a:graphicData uri="http://schemas.openxmlformats.org/presentationml/2006/ole">
            <mc:AlternateContent xmlns:mc="http://schemas.openxmlformats.org/markup-compatibility/2006">
              <mc:Choice xmlns:v="urn:schemas-microsoft-com:vml" Requires="v">
                <p:oleObj spid="_x0000_s7186" name="Equation" r:id="rId9" imgW="1434960" imgH="914400" progId="Equation.DSMT4">
                  <p:embed/>
                </p:oleObj>
              </mc:Choice>
              <mc:Fallback>
                <p:oleObj name="Equation" r:id="rId9" imgW="1434960" imgH="914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58000" y="2111992"/>
                        <a:ext cx="1435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1"/>
          <p:cNvSpPr>
            <a:spLocks noGrp="1"/>
          </p:cNvSpPr>
          <p:nvPr>
            <p:ph type="title"/>
          </p:nvPr>
        </p:nvSpPr>
        <p:spPr/>
        <p:txBody>
          <a:bodyPr/>
          <a:lstStyle/>
          <a:p>
            <a:r>
              <a:rPr lang="en-US" dirty="0" smtClean="0"/>
              <a:t>Example 1: The Quadratic Formula (cont.)</a:t>
            </a:r>
          </a:p>
        </p:txBody>
      </p:sp>
      <p:sp>
        <p:nvSpPr>
          <p:cNvPr id="4" name="Content Placeholder 3"/>
          <p:cNvSpPr>
            <a:spLocks noGrp="1"/>
          </p:cNvSpPr>
          <p:nvPr>
            <p:ph idx="1"/>
          </p:nvPr>
        </p:nvSpPr>
        <p:spPr/>
        <p:txBody>
          <a:bodyPr/>
          <a:lstStyle/>
          <a:p>
            <a:endParaRPr lang="en-US" dirty="0" smtClean="0"/>
          </a:p>
          <a:p>
            <a:endParaRPr lang="en-US" dirty="0"/>
          </a:p>
        </p:txBody>
      </p:sp>
      <p:graphicFrame>
        <p:nvGraphicFramePr>
          <p:cNvPr id="2" name="Object 3"/>
          <p:cNvGraphicFramePr>
            <a:graphicFrameLocks noChangeAspect="1"/>
          </p:cNvGraphicFramePr>
          <p:nvPr/>
        </p:nvGraphicFramePr>
        <p:xfrm>
          <a:off x="547048" y="1371600"/>
          <a:ext cx="2603500" cy="838200"/>
        </p:xfrm>
        <a:graphic>
          <a:graphicData uri="http://schemas.openxmlformats.org/presentationml/2006/ole">
            <mc:AlternateContent xmlns:mc="http://schemas.openxmlformats.org/markup-compatibility/2006">
              <mc:Choice xmlns:v="urn:schemas-microsoft-com:vml" Requires="v">
                <p:oleObj spid="_x0000_s8213" name="Equation" r:id="rId3" imgW="2603160" imgH="838080" progId="Equation.DSMT4">
                  <p:embed/>
                </p:oleObj>
              </mc:Choice>
              <mc:Fallback>
                <p:oleObj name="Equation" r:id="rId3" imgW="260316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048" y="1371600"/>
                        <a:ext cx="260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547048" y="2362200"/>
          <a:ext cx="1257300" cy="304800"/>
        </p:xfrm>
        <a:graphic>
          <a:graphicData uri="http://schemas.openxmlformats.org/presentationml/2006/ole">
            <mc:AlternateContent xmlns:mc="http://schemas.openxmlformats.org/markup-compatibility/2006">
              <mc:Choice xmlns:v="urn:schemas-microsoft-com:vml" Requires="v">
                <p:oleObj spid="_x0000_s8214" name="Equation" r:id="rId5" imgW="1257120" imgH="304560" progId="Equation.DSMT4">
                  <p:embed/>
                </p:oleObj>
              </mc:Choice>
              <mc:Fallback>
                <p:oleObj name="Equation" r:id="rId5" imgW="125712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7048" y="23622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941696" y="2854656"/>
          <a:ext cx="3505200" cy="838200"/>
        </p:xfrm>
        <a:graphic>
          <a:graphicData uri="http://schemas.openxmlformats.org/presentationml/2006/ole">
            <mc:AlternateContent xmlns:mc="http://schemas.openxmlformats.org/markup-compatibility/2006">
              <mc:Choice xmlns:v="urn:schemas-microsoft-com:vml" Requires="v">
                <p:oleObj spid="_x0000_s8215" name="Equation" r:id="rId7" imgW="3504960" imgH="838080" progId="Equation.DSMT4">
                  <p:embed/>
                </p:oleObj>
              </mc:Choice>
              <mc:Fallback>
                <p:oleObj name="Equation" r:id="rId7" imgW="350496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41696" y="2854656"/>
                        <a:ext cx="350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2147248" y="4204648"/>
          <a:ext cx="2019300" cy="381000"/>
        </p:xfrm>
        <a:graphic>
          <a:graphicData uri="http://schemas.openxmlformats.org/presentationml/2006/ole">
            <mc:AlternateContent xmlns:mc="http://schemas.openxmlformats.org/markup-compatibility/2006">
              <mc:Choice xmlns:v="urn:schemas-microsoft-com:vml" Requires="v">
                <p:oleObj spid="_x0000_s8216" name="Equation" r:id="rId9" imgW="2019240" imgH="380880" progId="Equation.DSMT4">
                  <p:embed/>
                </p:oleObj>
              </mc:Choice>
              <mc:Fallback>
                <p:oleObj name="Equation" r:id="rId9" imgW="2019240" imgH="380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47248" y="4204648"/>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4660900" y="3200400"/>
          <a:ext cx="3517900" cy="647700"/>
        </p:xfrm>
        <a:graphic>
          <a:graphicData uri="http://schemas.openxmlformats.org/presentationml/2006/ole">
            <mc:AlternateContent xmlns:mc="http://schemas.openxmlformats.org/markup-compatibility/2006">
              <mc:Choice xmlns:v="urn:schemas-microsoft-com:vml" Requires="v">
                <p:oleObj spid="_x0000_s8217" name="Equation" r:id="rId11" imgW="3517560" imgH="647640" progId="Equation.DSMT4">
                  <p:embed/>
                </p:oleObj>
              </mc:Choice>
              <mc:Fallback>
                <p:oleObj name="Equation" r:id="rId11" imgW="3517560" imgH="6476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60900" y="3200400"/>
                        <a:ext cx="35179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extLst>
              <p:ext uri="{D42A27DB-BD31-4B8C-83A1-F6EECF244321}">
                <p14:modId xmlns:p14="http://schemas.microsoft.com/office/powerpoint/2010/main" val="3890716196"/>
              </p:ext>
            </p:extLst>
          </p:nvPr>
        </p:nvGraphicFramePr>
        <p:xfrm>
          <a:off x="4660900" y="4314825"/>
          <a:ext cx="3797300" cy="660400"/>
        </p:xfrm>
        <a:graphic>
          <a:graphicData uri="http://schemas.openxmlformats.org/presentationml/2006/ole">
            <mc:AlternateContent xmlns:mc="http://schemas.openxmlformats.org/markup-compatibility/2006">
              <mc:Choice xmlns:v="urn:schemas-microsoft-com:vml" Requires="v">
                <p:oleObj spid="_x0000_s8218" name="Equation" r:id="rId13" imgW="3797280" imgH="660240" progId="Equation.DSMT4">
                  <p:embed/>
                </p:oleObj>
              </mc:Choice>
              <mc:Fallback>
                <p:oleObj name="Equation" r:id="rId13" imgW="3797280" imgH="660240" progId="Equation.DSMT4">
                  <p:embed/>
                  <p:pic>
                    <p:nvPicPr>
                      <p:cNvPr id="0" name="Picture 8"/>
                      <p:cNvPicPr>
                        <a:picLocks noChangeAspect="1" noChangeArrowheads="1"/>
                      </p:cNvPicPr>
                      <p:nvPr/>
                    </p:nvPicPr>
                    <p:blipFill>
                      <a:blip r:embed="rId14"/>
                      <a:srcRect/>
                      <a:stretch>
                        <a:fillRect/>
                      </a:stretch>
                    </p:blipFill>
                    <p:spPr bwMode="auto">
                      <a:xfrm>
                        <a:off x="4660900" y="4314825"/>
                        <a:ext cx="3797300"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19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19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2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itle 1"/>
          <p:cNvSpPr>
            <a:spLocks noGrp="1"/>
          </p:cNvSpPr>
          <p:nvPr>
            <p:ph type="title"/>
          </p:nvPr>
        </p:nvSpPr>
        <p:spPr/>
        <p:txBody>
          <a:bodyPr/>
          <a:lstStyle/>
          <a:p>
            <a:r>
              <a:rPr lang="en-US" dirty="0" smtClean="0"/>
              <a:t>Example 1: The Quadratic Formula (cont.)</a:t>
            </a:r>
          </a:p>
        </p:txBody>
      </p:sp>
      <p:sp>
        <p:nvSpPr>
          <p:cNvPr id="4" name="Content Placeholder 3"/>
          <p:cNvSpPr>
            <a:spLocks noGrp="1"/>
          </p:cNvSpPr>
          <p:nvPr>
            <p:ph idx="1"/>
          </p:nvPr>
        </p:nvSpPr>
        <p:spPr/>
        <p:txBody>
          <a:bodyPr/>
          <a:lstStyle/>
          <a:p>
            <a:endParaRPr lang="en-US" dirty="0" smtClean="0"/>
          </a:p>
          <a:p>
            <a:endParaRPr lang="en-US" dirty="0"/>
          </a:p>
        </p:txBody>
      </p:sp>
      <p:graphicFrame>
        <p:nvGraphicFramePr>
          <p:cNvPr id="2" name="Object 3"/>
          <p:cNvGraphicFramePr>
            <a:graphicFrameLocks noChangeAspect="1"/>
          </p:cNvGraphicFramePr>
          <p:nvPr/>
        </p:nvGraphicFramePr>
        <p:xfrm>
          <a:off x="547048" y="1311892"/>
          <a:ext cx="3822700" cy="342900"/>
        </p:xfrm>
        <a:graphic>
          <a:graphicData uri="http://schemas.openxmlformats.org/presentationml/2006/ole">
            <mc:AlternateContent xmlns:mc="http://schemas.openxmlformats.org/markup-compatibility/2006">
              <mc:Choice xmlns:v="urn:schemas-microsoft-com:vml" Requires="v">
                <p:oleObj spid="_x0000_s9240" name="Equation" r:id="rId3" imgW="3822480" imgH="342720" progId="Equation.DSMT4">
                  <p:embed/>
                </p:oleObj>
              </mc:Choice>
              <mc:Fallback>
                <p:oleObj name="Equation" r:id="rId3" imgW="3822480" imgH="3427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048" y="1311892"/>
                        <a:ext cx="38227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990600" y="1960916"/>
          <a:ext cx="4152900" cy="1054100"/>
        </p:xfrm>
        <a:graphic>
          <a:graphicData uri="http://schemas.openxmlformats.org/presentationml/2006/ole">
            <mc:AlternateContent xmlns:mc="http://schemas.openxmlformats.org/markup-compatibility/2006">
              <mc:Choice xmlns:v="urn:schemas-microsoft-com:vml" Requires="v">
                <p:oleObj spid="_x0000_s9241" name="Equation" r:id="rId5" imgW="4152600" imgH="1054080" progId="Equation.DSMT4">
                  <p:embed/>
                </p:oleObj>
              </mc:Choice>
              <mc:Fallback>
                <p:oleObj name="Equation" r:id="rId5" imgW="4152600" imgH="1054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1960916"/>
                        <a:ext cx="41529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5181600" y="2097396"/>
          <a:ext cx="2108200" cy="914400"/>
        </p:xfrm>
        <a:graphic>
          <a:graphicData uri="http://schemas.openxmlformats.org/presentationml/2006/ole">
            <mc:AlternateContent xmlns:mc="http://schemas.openxmlformats.org/markup-compatibility/2006">
              <mc:Choice xmlns:v="urn:schemas-microsoft-com:vml" Requires="v">
                <p:oleObj spid="_x0000_s9242" name="Equation" r:id="rId7" imgW="2108160" imgH="914400" progId="Equation.DSMT4">
                  <p:embed/>
                </p:oleObj>
              </mc:Choice>
              <mc:Fallback>
                <p:oleObj name="Equation" r:id="rId7" imgW="2108160" imgH="9144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81600" y="2097396"/>
                        <a:ext cx="2108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1232848" y="3254044"/>
          <a:ext cx="1473200" cy="914400"/>
        </p:xfrm>
        <a:graphic>
          <a:graphicData uri="http://schemas.openxmlformats.org/presentationml/2006/ole">
            <mc:AlternateContent xmlns:mc="http://schemas.openxmlformats.org/markup-compatibility/2006">
              <mc:Choice xmlns:v="urn:schemas-microsoft-com:vml" Requires="v">
                <p:oleObj spid="_x0000_s9243" name="Equation" r:id="rId9" imgW="1473120" imgH="914400" progId="Equation.DSMT4">
                  <p:embed/>
                </p:oleObj>
              </mc:Choice>
              <mc:Fallback>
                <p:oleObj name="Equation" r:id="rId9" imgW="1473120" imgH="914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32848" y="3254044"/>
                        <a:ext cx="1473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730500" y="3248356"/>
          <a:ext cx="1460500" cy="914400"/>
        </p:xfrm>
        <a:graphic>
          <a:graphicData uri="http://schemas.openxmlformats.org/presentationml/2006/ole">
            <mc:AlternateContent xmlns:mc="http://schemas.openxmlformats.org/markup-compatibility/2006">
              <mc:Choice xmlns:v="urn:schemas-microsoft-com:vml" Requires="v">
                <p:oleObj spid="_x0000_s9244" name="Equation" r:id="rId11" imgW="1460160" imgH="914400" progId="Equation.DSMT4">
                  <p:embed/>
                </p:oleObj>
              </mc:Choice>
              <mc:Fallback>
                <p:oleObj name="Equation" r:id="rId11" imgW="1460160" imgH="9144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30500" y="3248356"/>
                        <a:ext cx="14605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4218296" y="3123252"/>
          <a:ext cx="1701800" cy="1041400"/>
        </p:xfrm>
        <a:graphic>
          <a:graphicData uri="http://schemas.openxmlformats.org/presentationml/2006/ole">
            <mc:AlternateContent xmlns:mc="http://schemas.openxmlformats.org/markup-compatibility/2006">
              <mc:Choice xmlns:v="urn:schemas-microsoft-com:vml" Requires="v">
                <p:oleObj spid="_x0000_s9245" name="Equation" r:id="rId13" imgW="1701720" imgH="1041120" progId="Equation.DSMT4">
                  <p:embed/>
                </p:oleObj>
              </mc:Choice>
              <mc:Fallback>
                <p:oleObj name="Equation" r:id="rId13" imgW="1701720" imgH="10411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18296" y="3123252"/>
                        <a:ext cx="17018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1198563" y="4279900"/>
          <a:ext cx="1231900" cy="444500"/>
        </p:xfrm>
        <a:graphic>
          <a:graphicData uri="http://schemas.openxmlformats.org/presentationml/2006/ole">
            <mc:AlternateContent xmlns:mc="http://schemas.openxmlformats.org/markup-compatibility/2006">
              <mc:Choice xmlns:v="urn:schemas-microsoft-com:vml" Requires="v">
                <p:oleObj spid="_x0000_s9246" name="Equation" r:id="rId15" imgW="1231560" imgH="444240" progId="Equation.DSMT4">
                  <p:embed/>
                </p:oleObj>
              </mc:Choice>
              <mc:Fallback>
                <p:oleObj name="Equation" r:id="rId15" imgW="1231560" imgH="44424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198563" y="4279900"/>
                        <a:ext cx="1231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itle 1"/>
          <p:cNvSpPr>
            <a:spLocks noGrp="1"/>
          </p:cNvSpPr>
          <p:nvPr>
            <p:ph type="title"/>
          </p:nvPr>
        </p:nvSpPr>
        <p:spPr/>
        <p:txBody>
          <a:bodyPr/>
          <a:lstStyle/>
          <a:p>
            <a:r>
              <a:rPr lang="en-US" dirty="0" smtClean="0"/>
              <a:t>Example 1: The Quadratic Formula (cont.)</a:t>
            </a:r>
          </a:p>
        </p:txBody>
      </p:sp>
      <p:sp>
        <p:nvSpPr>
          <p:cNvPr id="10245" name="Content Placeholder 2"/>
          <p:cNvSpPr>
            <a:spLocks noGrp="1"/>
          </p:cNvSpPr>
          <p:nvPr>
            <p:ph idx="1"/>
          </p:nvPr>
        </p:nvSpPr>
        <p:spPr>
          <a:xfrm>
            <a:off x="457200" y="1280160"/>
            <a:ext cx="8229600" cy="2332946"/>
          </a:xfrm>
        </p:spPr>
        <p:txBody>
          <a:bodyPr>
            <a:spAutoFit/>
          </a:bodyPr>
          <a:lstStyle/>
          <a:p>
            <a:pPr marL="0" indent="0">
              <a:buFont typeface="Courier New" pitchFamily="49" charset="0"/>
              <a:buNone/>
            </a:pPr>
            <a:endParaRPr lang="en-US" b="1" dirty="0" smtClean="0"/>
          </a:p>
          <a:p>
            <a:pPr marL="0" indent="0">
              <a:buFont typeface="Courier New" pitchFamily="49" charset="0"/>
              <a:buNone/>
            </a:pPr>
            <a:r>
              <a:rPr lang="en-US" b="1" dirty="0" smtClean="0"/>
              <a:t>Solution</a:t>
            </a:r>
            <a:r>
              <a:rPr lang="en-US" dirty="0" smtClean="0"/>
              <a:t>: The square root method could be applied by adding 25 to both sides, dividing by 2, and then taking square roots. The result is the same by using the quadratic formula with </a:t>
            </a:r>
            <a:r>
              <a:rPr lang="en-US" i="1" dirty="0" smtClean="0"/>
              <a:t>b </a:t>
            </a:r>
            <a:r>
              <a:rPr lang="en-US" dirty="0" smtClean="0"/>
              <a:t>= 0</a:t>
            </a:r>
            <a:r>
              <a:rPr lang="en-US" i="1" dirty="0" smtClean="0"/>
              <a:t>. </a:t>
            </a:r>
            <a:endParaRPr lang="en-US" dirty="0" smtClean="0"/>
          </a:p>
        </p:txBody>
      </p:sp>
      <p:graphicFrame>
        <p:nvGraphicFramePr>
          <p:cNvPr id="10242" name="Object 2"/>
          <p:cNvGraphicFramePr>
            <a:graphicFrameLocks noChangeAspect="1"/>
          </p:cNvGraphicFramePr>
          <p:nvPr/>
        </p:nvGraphicFramePr>
        <p:xfrm>
          <a:off x="511792" y="1295400"/>
          <a:ext cx="2171700" cy="381000"/>
        </p:xfrm>
        <a:graphic>
          <a:graphicData uri="http://schemas.openxmlformats.org/presentationml/2006/ole">
            <mc:AlternateContent xmlns:mc="http://schemas.openxmlformats.org/markup-compatibility/2006">
              <mc:Choice xmlns:v="urn:schemas-microsoft-com:vml" Requires="v">
                <p:oleObj spid="_x0000_s10264" name="Equation" r:id="rId3" imgW="2171520" imgH="380880" progId="Equation.DSMT4">
                  <p:embed/>
                </p:oleObj>
              </mc:Choice>
              <mc:Fallback>
                <p:oleObj name="Equation" r:id="rId3" imgW="2171520" imgH="3808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1792" y="1295400"/>
                        <a:ext cx="2171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560696" y="3671248"/>
          <a:ext cx="4940300" cy="571500"/>
        </p:xfrm>
        <a:graphic>
          <a:graphicData uri="http://schemas.openxmlformats.org/presentationml/2006/ole">
            <mc:AlternateContent xmlns:mc="http://schemas.openxmlformats.org/markup-compatibility/2006">
              <mc:Choice xmlns:v="urn:schemas-microsoft-com:vml" Requires="v">
                <p:oleObj spid="_x0000_s10265" name="Equation" r:id="rId5" imgW="4940280" imgH="571320" progId="Equation.DSMT4">
                  <p:embed/>
                </p:oleObj>
              </mc:Choice>
              <mc:Fallback>
                <p:oleObj name="Equation" r:id="rId5" imgW="4940280" imgH="571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0696" y="3671248"/>
                        <a:ext cx="4940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560696" y="4397992"/>
          <a:ext cx="4102100" cy="342900"/>
        </p:xfrm>
        <a:graphic>
          <a:graphicData uri="http://schemas.openxmlformats.org/presentationml/2006/ole">
            <mc:AlternateContent xmlns:mc="http://schemas.openxmlformats.org/markup-compatibility/2006">
              <mc:Choice xmlns:v="urn:schemas-microsoft-com:vml" Requires="v">
                <p:oleObj spid="_x0000_s10266" name="Equation" r:id="rId7" imgW="4101840" imgH="342720" progId="Equation.DSMT4">
                  <p:embed/>
                </p:oleObj>
              </mc:Choice>
              <mc:Fallback>
                <p:oleObj name="Equation" r:id="rId7" imgW="4101840" imgH="3427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0696" y="4397992"/>
                        <a:ext cx="41021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568656" y="4898408"/>
          <a:ext cx="3898900" cy="1003300"/>
        </p:xfrm>
        <a:graphic>
          <a:graphicData uri="http://schemas.openxmlformats.org/presentationml/2006/ole">
            <mc:AlternateContent xmlns:mc="http://schemas.openxmlformats.org/markup-compatibility/2006">
              <mc:Choice xmlns:v="urn:schemas-microsoft-com:vml" Requires="v">
                <p:oleObj spid="_x0000_s10267" name="Equation" r:id="rId9" imgW="3898800" imgH="1002960" progId="Equation.DSMT4">
                  <p:embed/>
                </p:oleObj>
              </mc:Choice>
              <mc:Fallback>
                <p:oleObj name="Equation" r:id="rId9" imgW="3898800" imgH="1002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8656" y="4898408"/>
                        <a:ext cx="38989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4531056" y="5001904"/>
          <a:ext cx="1371600" cy="914400"/>
        </p:xfrm>
        <a:graphic>
          <a:graphicData uri="http://schemas.openxmlformats.org/presentationml/2006/ole">
            <mc:AlternateContent xmlns:mc="http://schemas.openxmlformats.org/markup-compatibility/2006">
              <mc:Choice xmlns:v="urn:schemas-microsoft-com:vml" Requires="v">
                <p:oleObj spid="_x0000_s10268" name="Equation" r:id="rId11" imgW="1371600" imgH="914400" progId="Equation.DSMT4">
                  <p:embed/>
                </p:oleObj>
              </mc:Choice>
              <mc:Fallback>
                <p:oleObj name="Equation" r:id="rId11" imgW="1371600" imgH="9144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31056" y="5001904"/>
                        <a:ext cx="13716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5929952" y="4988256"/>
          <a:ext cx="1358900" cy="914400"/>
        </p:xfrm>
        <a:graphic>
          <a:graphicData uri="http://schemas.openxmlformats.org/presentationml/2006/ole">
            <mc:AlternateContent xmlns:mc="http://schemas.openxmlformats.org/markup-compatibility/2006">
              <mc:Choice xmlns:v="urn:schemas-microsoft-com:vml" Requires="v">
                <p:oleObj spid="_x0000_s10269" name="Equation" r:id="rId13" imgW="1358640" imgH="914400" progId="Equation.DSMT4">
                  <p:embed/>
                </p:oleObj>
              </mc:Choice>
              <mc:Fallback>
                <p:oleObj name="Equation" r:id="rId13" imgW="1358640" imgH="9144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29952" y="4988256"/>
                        <a:ext cx="13589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7315200" y="4980296"/>
          <a:ext cx="1168400" cy="914400"/>
        </p:xfrm>
        <a:graphic>
          <a:graphicData uri="http://schemas.openxmlformats.org/presentationml/2006/ole">
            <mc:AlternateContent xmlns:mc="http://schemas.openxmlformats.org/markup-compatibility/2006">
              <mc:Choice xmlns:v="urn:schemas-microsoft-com:vml" Requires="v">
                <p:oleObj spid="_x0000_s10270" name="Equation" r:id="rId15" imgW="1168200" imgH="914400" progId="Equation.DSMT4">
                  <p:embed/>
                </p:oleObj>
              </mc:Choice>
              <mc:Fallback>
                <p:oleObj name="Equation" r:id="rId15" imgW="1168200" imgH="9144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315200" y="4980296"/>
                        <a:ext cx="1168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itle 1"/>
          <p:cNvSpPr>
            <a:spLocks noGrp="1"/>
          </p:cNvSpPr>
          <p:nvPr>
            <p:ph type="title"/>
          </p:nvPr>
        </p:nvSpPr>
        <p:spPr/>
        <p:txBody>
          <a:bodyPr/>
          <a:lstStyle/>
          <a:p>
            <a:r>
              <a:rPr lang="en-US" dirty="0" smtClean="0"/>
              <a:t>Example 1: The Quadratic Formula (cont.)</a:t>
            </a:r>
          </a:p>
        </p:txBody>
      </p:sp>
      <p:sp>
        <p:nvSpPr>
          <p:cNvPr id="6" name="Content Placeholder 5"/>
          <p:cNvSpPr>
            <a:spLocks noGrp="1"/>
          </p:cNvSpPr>
          <p:nvPr>
            <p:ph idx="1"/>
          </p:nvPr>
        </p:nvSpPr>
        <p:spPr/>
        <p:txBody>
          <a:bodyPr/>
          <a:lstStyle/>
          <a:p>
            <a:endParaRPr lang="en-US" dirty="0" smtClean="0"/>
          </a:p>
          <a:p>
            <a:endParaRPr lang="en-US" dirty="0"/>
          </a:p>
        </p:txBody>
      </p:sp>
      <p:sp>
        <p:nvSpPr>
          <p:cNvPr id="11269" name="Rectangle 4"/>
          <p:cNvSpPr>
            <a:spLocks noChangeArrowheads="1"/>
          </p:cNvSpPr>
          <p:nvPr/>
        </p:nvSpPr>
        <p:spPr bwMode="auto">
          <a:xfrm>
            <a:off x="365125" y="3808412"/>
            <a:ext cx="8229600" cy="954088"/>
          </a:xfrm>
          <a:prstGeom prst="rect">
            <a:avLst/>
          </a:prstGeom>
          <a:noFill/>
          <a:ln w="9525">
            <a:noFill/>
            <a:miter lim="800000"/>
            <a:headEnd/>
            <a:tailEnd/>
          </a:ln>
        </p:spPr>
        <p:txBody>
          <a:bodyPr>
            <a:spAutoFit/>
          </a:bodyPr>
          <a:lstStyle/>
          <a:p>
            <a:r>
              <a:rPr lang="en-US" sz="2800" dirty="0"/>
              <a:t>Now we see that </a:t>
            </a:r>
            <a:r>
              <a:rPr lang="en-US" sz="2800" i="1" dirty="0"/>
              <a:t>a </a:t>
            </a:r>
            <a:r>
              <a:rPr lang="en-US" sz="2800" dirty="0"/>
              <a:t>= 3,</a:t>
            </a:r>
            <a:r>
              <a:rPr lang="en-US" sz="2800" i="1" dirty="0"/>
              <a:t> b </a:t>
            </a:r>
            <a:r>
              <a:rPr lang="en-US" sz="2800" dirty="0"/>
              <a:t>= 1, and </a:t>
            </a:r>
            <a:r>
              <a:rPr lang="en-US" sz="2800" i="1" dirty="0"/>
              <a:t>c </a:t>
            </a:r>
            <a:r>
              <a:rPr lang="en-US" sz="2800" dirty="0"/>
              <a:t>= −2.</a:t>
            </a:r>
            <a:r>
              <a:rPr lang="en-US" sz="2800" i="1" dirty="0"/>
              <a:t> </a:t>
            </a:r>
          </a:p>
          <a:p>
            <a:r>
              <a:rPr lang="en-US" sz="2800" dirty="0"/>
              <a:t>Substituting in the quadratic formula gives </a:t>
            </a:r>
          </a:p>
        </p:txBody>
      </p:sp>
      <p:graphicFrame>
        <p:nvGraphicFramePr>
          <p:cNvPr id="2" name="Object 4"/>
          <p:cNvGraphicFramePr>
            <a:graphicFrameLocks noChangeAspect="1"/>
          </p:cNvGraphicFramePr>
          <p:nvPr/>
        </p:nvGraphicFramePr>
        <p:xfrm>
          <a:off x="533400" y="1219200"/>
          <a:ext cx="3175000" cy="469900"/>
        </p:xfrm>
        <a:graphic>
          <a:graphicData uri="http://schemas.openxmlformats.org/presentationml/2006/ole">
            <mc:AlternateContent xmlns:mc="http://schemas.openxmlformats.org/markup-compatibility/2006">
              <mc:Choice xmlns:v="urn:schemas-microsoft-com:vml" Requires="v">
                <p:oleObj spid="_x0000_s11298" name="Equation" r:id="rId3" imgW="3174840" imgH="469800" progId="Equation.DSMT4">
                  <p:embed/>
                </p:oleObj>
              </mc:Choice>
              <mc:Fallback>
                <p:oleObj name="Equation" r:id="rId3" imgW="3174840" imgH="4698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19200"/>
                        <a:ext cx="3175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547048" y="1864056"/>
          <a:ext cx="1257300" cy="304800"/>
        </p:xfrm>
        <a:graphic>
          <a:graphicData uri="http://schemas.openxmlformats.org/presentationml/2006/ole">
            <mc:AlternateContent xmlns:mc="http://schemas.openxmlformats.org/markup-compatibility/2006">
              <mc:Choice xmlns:v="urn:schemas-microsoft-com:vml" Requires="v">
                <p:oleObj spid="_x0000_s11299" name="Equation" r:id="rId5" imgW="1257120" imgH="304560" progId="Equation.DSMT4">
                  <p:embed/>
                </p:oleObj>
              </mc:Choice>
              <mc:Fallback>
                <p:oleObj name="Equation" r:id="rId5" imgW="1257120" imgH="3045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7048" y="1864056"/>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2199944" y="1801504"/>
          <a:ext cx="2717800" cy="469900"/>
        </p:xfrm>
        <a:graphic>
          <a:graphicData uri="http://schemas.openxmlformats.org/presentationml/2006/ole">
            <mc:AlternateContent xmlns:mc="http://schemas.openxmlformats.org/markup-compatibility/2006">
              <mc:Choice xmlns:v="urn:schemas-microsoft-com:vml" Requires="v">
                <p:oleObj spid="_x0000_s11300" name="Equation" r:id="rId7" imgW="2717640" imgH="469800" progId="Equation.DSMT4">
                  <p:embed/>
                </p:oleObj>
              </mc:Choice>
              <mc:Fallback>
                <p:oleObj name="Equation" r:id="rId7" imgW="271764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99944" y="1801504"/>
                        <a:ext cx="2717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2541896" y="2383808"/>
          <a:ext cx="2374900" cy="381000"/>
        </p:xfrm>
        <a:graphic>
          <a:graphicData uri="http://schemas.openxmlformats.org/presentationml/2006/ole">
            <mc:AlternateContent xmlns:mc="http://schemas.openxmlformats.org/markup-compatibility/2006">
              <mc:Choice xmlns:v="urn:schemas-microsoft-com:vml" Requires="v">
                <p:oleObj spid="_x0000_s11301" name="Equation" r:id="rId9" imgW="2374560" imgH="380880" progId="Equation.DSMT4">
                  <p:embed/>
                </p:oleObj>
              </mc:Choice>
              <mc:Fallback>
                <p:oleObj name="Equation" r:id="rId9" imgW="2374560" imgH="3808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41896" y="2383808"/>
                        <a:ext cx="237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2715904" y="2958152"/>
          <a:ext cx="2006600" cy="381000"/>
        </p:xfrm>
        <a:graphic>
          <a:graphicData uri="http://schemas.openxmlformats.org/presentationml/2006/ole">
            <mc:AlternateContent xmlns:mc="http://schemas.openxmlformats.org/markup-compatibility/2006">
              <mc:Choice xmlns:v="urn:schemas-microsoft-com:vml" Requires="v">
                <p:oleObj spid="_x0000_s11302" name="Equation" r:id="rId11" imgW="2006280" imgH="380880" progId="Equation.DSMT4">
                  <p:embed/>
                </p:oleObj>
              </mc:Choice>
              <mc:Fallback>
                <p:oleObj name="Equation" r:id="rId11" imgW="2006280" imgH="3808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15904" y="2958152"/>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5194300" y="2514600"/>
          <a:ext cx="3149600" cy="304800"/>
        </p:xfrm>
        <a:graphic>
          <a:graphicData uri="http://schemas.openxmlformats.org/presentationml/2006/ole">
            <mc:AlternateContent xmlns:mc="http://schemas.openxmlformats.org/markup-compatibility/2006">
              <mc:Choice xmlns:v="urn:schemas-microsoft-com:vml" Requires="v">
                <p:oleObj spid="_x0000_s11303" name="Equation" r:id="rId13" imgW="3149280" imgH="304560" progId="Equation.DSMT4">
                  <p:embed/>
                </p:oleObj>
              </mc:Choice>
              <mc:Fallback>
                <p:oleObj name="Equation" r:id="rId13" imgW="3149280" imgH="3045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194300" y="2514600"/>
                        <a:ext cx="3149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4" name="Object 10"/>
          <p:cNvGraphicFramePr>
            <a:graphicFrameLocks noChangeAspect="1"/>
          </p:cNvGraphicFramePr>
          <p:nvPr/>
        </p:nvGraphicFramePr>
        <p:xfrm>
          <a:off x="5194300" y="3116263"/>
          <a:ext cx="3187700" cy="660400"/>
        </p:xfrm>
        <a:graphic>
          <a:graphicData uri="http://schemas.openxmlformats.org/presentationml/2006/ole">
            <mc:AlternateContent xmlns:mc="http://schemas.openxmlformats.org/markup-compatibility/2006">
              <mc:Choice xmlns:v="urn:schemas-microsoft-com:vml" Requires="v">
                <p:oleObj spid="_x0000_s11304" name="Equation" r:id="rId15" imgW="3187440" imgH="660240" progId="Equation.DSMT4">
                  <p:embed/>
                </p:oleObj>
              </mc:Choice>
              <mc:Fallback>
                <p:oleObj name="Equation" r:id="rId15" imgW="3187440" imgH="66024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194300" y="3116263"/>
                        <a:ext cx="3187700"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5" name="Object 11"/>
          <p:cNvGraphicFramePr>
            <a:graphicFrameLocks noChangeAspect="1"/>
          </p:cNvGraphicFramePr>
          <p:nvPr/>
        </p:nvGraphicFramePr>
        <p:xfrm>
          <a:off x="1371600" y="4912056"/>
          <a:ext cx="3416300" cy="1003300"/>
        </p:xfrm>
        <a:graphic>
          <a:graphicData uri="http://schemas.openxmlformats.org/presentationml/2006/ole">
            <mc:AlternateContent xmlns:mc="http://schemas.openxmlformats.org/markup-compatibility/2006">
              <mc:Choice xmlns:v="urn:schemas-microsoft-com:vml" Requires="v">
                <p:oleObj spid="_x0000_s11305" name="Equation" r:id="rId17" imgW="3416040" imgH="1002960" progId="Equation.DSMT4">
                  <p:embed/>
                </p:oleObj>
              </mc:Choice>
              <mc:Fallback>
                <p:oleObj name="Equation" r:id="rId17" imgW="3416040" imgH="100296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371600" y="4912056"/>
                        <a:ext cx="34163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6" name="Object 12"/>
          <p:cNvGraphicFramePr>
            <a:graphicFrameLocks noChangeAspect="1"/>
          </p:cNvGraphicFramePr>
          <p:nvPr/>
        </p:nvGraphicFramePr>
        <p:xfrm>
          <a:off x="4876800" y="5007592"/>
          <a:ext cx="1651000" cy="914400"/>
        </p:xfrm>
        <a:graphic>
          <a:graphicData uri="http://schemas.openxmlformats.org/presentationml/2006/ole">
            <mc:AlternateContent xmlns:mc="http://schemas.openxmlformats.org/markup-compatibility/2006">
              <mc:Choice xmlns:v="urn:schemas-microsoft-com:vml" Requires="v">
                <p:oleObj spid="_x0000_s11306" name="Equation" r:id="rId19" imgW="1650960" imgH="914400" progId="Equation.DSMT4">
                  <p:embed/>
                </p:oleObj>
              </mc:Choice>
              <mc:Fallback>
                <p:oleObj name="Equation" r:id="rId19" imgW="1650960" imgH="91440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876800" y="5007592"/>
                        <a:ext cx="165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7" name="Object 13"/>
          <p:cNvGraphicFramePr>
            <a:graphicFrameLocks noChangeAspect="1"/>
          </p:cNvGraphicFramePr>
          <p:nvPr/>
        </p:nvGraphicFramePr>
        <p:xfrm>
          <a:off x="6566848" y="5070144"/>
          <a:ext cx="1219200" cy="838200"/>
        </p:xfrm>
        <a:graphic>
          <a:graphicData uri="http://schemas.openxmlformats.org/presentationml/2006/ole">
            <mc:AlternateContent xmlns:mc="http://schemas.openxmlformats.org/markup-compatibility/2006">
              <mc:Choice xmlns:v="urn:schemas-microsoft-com:vml" Requires="v">
                <p:oleObj spid="_x0000_s11307" name="Equation" r:id="rId21" imgW="1218960" imgH="838080" progId="Equation.DSMT4">
                  <p:embed/>
                </p:oleObj>
              </mc:Choice>
              <mc:Fallback>
                <p:oleObj name="Equation" r:id="rId21" imgW="1218960" imgH="83808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566848" y="5070144"/>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7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27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7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27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9">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69">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27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27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2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itle 1"/>
          <p:cNvSpPr>
            <a:spLocks noGrp="1"/>
          </p:cNvSpPr>
          <p:nvPr>
            <p:ph type="title"/>
          </p:nvPr>
        </p:nvSpPr>
        <p:spPr/>
        <p:txBody>
          <a:bodyPr/>
          <a:lstStyle/>
          <a:p>
            <a:r>
              <a:rPr lang="en-US" dirty="0" smtClean="0"/>
              <a:t>Example 1: The Quadratic Formula (cont.)</a:t>
            </a:r>
          </a:p>
        </p:txBody>
      </p:sp>
      <p:sp>
        <p:nvSpPr>
          <p:cNvPr id="12293" name="Content Placeholder 2"/>
          <p:cNvSpPr>
            <a:spLocks noGrp="1"/>
          </p:cNvSpPr>
          <p:nvPr>
            <p:ph idx="1"/>
          </p:nvPr>
        </p:nvSpPr>
        <p:spPr/>
        <p:txBody>
          <a:bodyPr/>
          <a:lstStyle/>
          <a:p>
            <a:pPr marL="0" indent="0">
              <a:buFont typeface="Courier New" pitchFamily="49" charset="0"/>
              <a:buNone/>
            </a:pPr>
            <a:r>
              <a:rPr lang="en-US" b="1" dirty="0" smtClean="0"/>
              <a:t>Note: </a:t>
            </a:r>
            <a:r>
              <a:rPr lang="en-US" dirty="0" smtClean="0"/>
              <a:t>Whenever the solutions are rational numbers, the equation can be solved by factoring. In this example, we could have solved as follows:</a:t>
            </a:r>
          </a:p>
        </p:txBody>
      </p:sp>
      <p:graphicFrame>
        <p:nvGraphicFramePr>
          <p:cNvPr id="12290" name="Object 2"/>
          <p:cNvGraphicFramePr>
            <a:graphicFrameLocks noChangeAspect="1"/>
          </p:cNvGraphicFramePr>
          <p:nvPr/>
        </p:nvGraphicFramePr>
        <p:xfrm>
          <a:off x="1066800" y="2675908"/>
          <a:ext cx="6642100" cy="838200"/>
        </p:xfrm>
        <a:graphic>
          <a:graphicData uri="http://schemas.openxmlformats.org/presentationml/2006/ole">
            <mc:AlternateContent xmlns:mc="http://schemas.openxmlformats.org/markup-compatibility/2006">
              <mc:Choice xmlns:v="urn:schemas-microsoft-com:vml" Requires="v">
                <p:oleObj spid="_x0000_s12308" name="Equation" r:id="rId3" imgW="6642000" imgH="838080" progId="Equation.DSMT4">
                  <p:embed/>
                </p:oleObj>
              </mc:Choice>
              <mc:Fallback>
                <p:oleObj name="Equation" r:id="rId3" imgW="664200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2675908"/>
                        <a:ext cx="664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1" name="Object 3"/>
          <p:cNvGraphicFramePr>
            <a:graphicFrameLocks noChangeAspect="1"/>
          </p:cNvGraphicFramePr>
          <p:nvPr/>
        </p:nvGraphicFramePr>
        <p:xfrm>
          <a:off x="2451100" y="4749800"/>
          <a:ext cx="3746500" cy="431800"/>
        </p:xfrm>
        <a:graphic>
          <a:graphicData uri="http://schemas.openxmlformats.org/presentationml/2006/ole">
            <mc:AlternateContent xmlns:mc="http://schemas.openxmlformats.org/markup-compatibility/2006">
              <mc:Choice xmlns:v="urn:schemas-microsoft-com:vml" Requires="v">
                <p:oleObj spid="_x0000_s12309" name="Equation" r:id="rId5" imgW="3746160" imgH="431640" progId="Equation.DSMT4">
                  <p:embed/>
                </p:oleObj>
              </mc:Choice>
              <mc:Fallback>
                <p:oleObj name="Equation" r:id="rId5" imgW="3746160" imgH="43164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51100" y="4749800"/>
                        <a:ext cx="3746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3562350" y="3657600"/>
          <a:ext cx="2019300" cy="381000"/>
        </p:xfrm>
        <a:graphic>
          <a:graphicData uri="http://schemas.openxmlformats.org/presentationml/2006/ole">
            <mc:AlternateContent xmlns:mc="http://schemas.openxmlformats.org/markup-compatibility/2006">
              <mc:Choice xmlns:v="urn:schemas-microsoft-com:vml" Requires="v">
                <p:oleObj spid="_x0000_s12310" name="Equation" r:id="rId7" imgW="2019240" imgH="380880" progId="Equation.DSMT4">
                  <p:embed/>
                </p:oleObj>
              </mc:Choice>
              <mc:Fallback>
                <p:oleObj name="Equation" r:id="rId7" imgW="2019240" imgH="380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62350" y="3657600"/>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3035300" y="4229100"/>
          <a:ext cx="2540000" cy="469900"/>
        </p:xfrm>
        <a:graphic>
          <a:graphicData uri="http://schemas.openxmlformats.org/presentationml/2006/ole">
            <mc:AlternateContent xmlns:mc="http://schemas.openxmlformats.org/markup-compatibility/2006">
              <mc:Choice xmlns:v="urn:schemas-microsoft-com:vml" Requires="v">
                <p:oleObj spid="_x0000_s12311" name="Equation" r:id="rId9" imgW="2539800" imgH="469800" progId="Equation.DSMT4">
                  <p:embed/>
                </p:oleObj>
              </mc:Choice>
              <mc:Fallback>
                <p:oleObj name="Equation" r:id="rId9" imgW="2539800" imgH="46980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35300" y="4229100"/>
                        <a:ext cx="2540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3073400" y="5156200"/>
          <a:ext cx="774700" cy="838200"/>
        </p:xfrm>
        <a:graphic>
          <a:graphicData uri="http://schemas.openxmlformats.org/presentationml/2006/ole">
            <mc:AlternateContent xmlns:mc="http://schemas.openxmlformats.org/markup-compatibility/2006">
              <mc:Choice xmlns:v="urn:schemas-microsoft-com:vml" Requires="v">
                <p:oleObj spid="_x0000_s12312" name="Equation" r:id="rId11" imgW="774360" imgH="838080" progId="Equation.DSMT4">
                  <p:embed/>
                </p:oleObj>
              </mc:Choice>
              <mc:Fallback>
                <p:oleObj name="Equation" r:id="rId11" imgW="77436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73400" y="51562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5461000" y="5397500"/>
          <a:ext cx="927100" cy="279400"/>
        </p:xfrm>
        <a:graphic>
          <a:graphicData uri="http://schemas.openxmlformats.org/presentationml/2006/ole">
            <mc:AlternateContent xmlns:mc="http://schemas.openxmlformats.org/markup-compatibility/2006">
              <mc:Choice xmlns:v="urn:schemas-microsoft-com:vml" Requires="v">
                <p:oleObj spid="_x0000_s12313" name="Equation" r:id="rId13" imgW="927000" imgH="279360" progId="Equation.DSMT4">
                  <p:embed/>
                </p:oleObj>
              </mc:Choice>
              <mc:Fallback>
                <p:oleObj name="Equation" r:id="rId13" imgW="927000" imgH="27936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61000" y="53975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itle 1"/>
          <p:cNvSpPr>
            <a:spLocks noGrp="1"/>
          </p:cNvSpPr>
          <p:nvPr>
            <p:ph type="title"/>
          </p:nvPr>
        </p:nvSpPr>
        <p:spPr/>
        <p:txBody>
          <a:bodyPr/>
          <a:lstStyle/>
          <a:p>
            <a:r>
              <a:rPr lang="en-US" dirty="0" smtClean="0"/>
              <a:t>Example 1: The Quadratic Formula (cont.)</a:t>
            </a:r>
          </a:p>
        </p:txBody>
      </p:sp>
      <p:sp>
        <p:nvSpPr>
          <p:cNvPr id="4" name="Content Placeholder 3"/>
          <p:cNvSpPr>
            <a:spLocks noGrp="1"/>
          </p:cNvSpPr>
          <p:nvPr>
            <p:ph idx="1"/>
          </p:nvPr>
        </p:nvSpPr>
        <p:spPr/>
        <p:txBody>
          <a:bodyPr/>
          <a:lstStyle/>
          <a:p>
            <a:endParaRPr lang="en-US" dirty="0" smtClean="0"/>
          </a:p>
          <a:p>
            <a:endParaRPr lang="en-US" dirty="0"/>
          </a:p>
        </p:txBody>
      </p:sp>
      <p:graphicFrame>
        <p:nvGraphicFramePr>
          <p:cNvPr id="2" name="Object 3"/>
          <p:cNvGraphicFramePr>
            <a:graphicFrameLocks noChangeAspect="1"/>
          </p:cNvGraphicFramePr>
          <p:nvPr/>
        </p:nvGraphicFramePr>
        <p:xfrm>
          <a:off x="547048" y="1317008"/>
          <a:ext cx="2832100" cy="381000"/>
        </p:xfrm>
        <a:graphic>
          <a:graphicData uri="http://schemas.openxmlformats.org/presentationml/2006/ole">
            <mc:AlternateContent xmlns:mc="http://schemas.openxmlformats.org/markup-compatibility/2006">
              <mc:Choice xmlns:v="urn:schemas-microsoft-com:vml" Requires="v">
                <p:oleObj spid="_x0000_s13339" name="Equation" r:id="rId3" imgW="2831760" imgH="380880" progId="Equation.DSMT4">
                  <p:embed/>
                </p:oleObj>
              </mc:Choice>
              <mc:Fallback>
                <p:oleObj name="Equation" r:id="rId3" imgW="283176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048" y="1317008"/>
                        <a:ext cx="2832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547048" y="1918648"/>
          <a:ext cx="1257300" cy="304800"/>
        </p:xfrm>
        <a:graphic>
          <a:graphicData uri="http://schemas.openxmlformats.org/presentationml/2006/ole">
            <mc:AlternateContent xmlns:mc="http://schemas.openxmlformats.org/markup-compatibility/2006">
              <mc:Choice xmlns:v="urn:schemas-microsoft-com:vml" Requires="v">
                <p:oleObj spid="_x0000_s13340" name="Equation" r:id="rId5" imgW="1257120" imgH="304560" progId="Equation.DSMT4">
                  <p:embed/>
                </p:oleObj>
              </mc:Choice>
              <mc:Fallback>
                <p:oleObj name="Equation" r:id="rId5" imgW="125712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7048" y="1918648"/>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2209800" y="1905000"/>
          <a:ext cx="2679700" cy="342900"/>
        </p:xfrm>
        <a:graphic>
          <a:graphicData uri="http://schemas.openxmlformats.org/presentationml/2006/ole">
            <mc:AlternateContent xmlns:mc="http://schemas.openxmlformats.org/markup-compatibility/2006">
              <mc:Choice xmlns:v="urn:schemas-microsoft-com:vml" Requires="v">
                <p:oleObj spid="_x0000_s13341" name="Equation" r:id="rId7" imgW="2679480" imgH="342720" progId="Equation.DSMT4">
                  <p:embed/>
                </p:oleObj>
              </mc:Choice>
              <mc:Fallback>
                <p:oleObj name="Equation" r:id="rId7" imgW="2679480" imgH="3427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1905000"/>
                        <a:ext cx="26797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2211696" y="2411104"/>
          <a:ext cx="3606800" cy="1003300"/>
        </p:xfrm>
        <a:graphic>
          <a:graphicData uri="http://schemas.openxmlformats.org/presentationml/2006/ole">
            <mc:AlternateContent xmlns:mc="http://schemas.openxmlformats.org/markup-compatibility/2006">
              <mc:Choice xmlns:v="urn:schemas-microsoft-com:vml" Requires="v">
                <p:oleObj spid="_x0000_s13342" name="Equation" r:id="rId9" imgW="3606480" imgH="1002960" progId="Equation.DSMT4">
                  <p:embed/>
                </p:oleObj>
              </mc:Choice>
              <mc:Fallback>
                <p:oleObj name="Equation" r:id="rId9" imgW="3606480" imgH="1002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11696" y="2411104"/>
                        <a:ext cx="36068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2465696" y="3505200"/>
          <a:ext cx="2857500" cy="914400"/>
        </p:xfrm>
        <a:graphic>
          <a:graphicData uri="http://schemas.openxmlformats.org/presentationml/2006/ole">
            <mc:AlternateContent xmlns:mc="http://schemas.openxmlformats.org/markup-compatibility/2006">
              <mc:Choice xmlns:v="urn:schemas-microsoft-com:vml" Requires="v">
                <p:oleObj spid="_x0000_s13343" name="Equation" r:id="rId11" imgW="2857320" imgH="914400" progId="Equation.DSMT4">
                  <p:embed/>
                </p:oleObj>
              </mc:Choice>
              <mc:Fallback>
                <p:oleObj name="Equation" r:id="rId11" imgW="2857320" imgH="9144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65696" y="3505200"/>
                        <a:ext cx="28575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2452048" y="4531056"/>
          <a:ext cx="1676400" cy="914400"/>
        </p:xfrm>
        <a:graphic>
          <a:graphicData uri="http://schemas.openxmlformats.org/presentationml/2006/ole">
            <mc:AlternateContent xmlns:mc="http://schemas.openxmlformats.org/markup-compatibility/2006">
              <mc:Choice xmlns:v="urn:schemas-microsoft-com:vml" Requires="v">
                <p:oleObj spid="_x0000_s13344" name="Equation" r:id="rId13" imgW="1676160" imgH="914400" progId="Equation.DSMT4">
                  <p:embed/>
                </p:oleObj>
              </mc:Choice>
              <mc:Fallback>
                <p:oleObj name="Equation" r:id="rId13" imgW="1676160" imgH="9144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52048" y="4531056"/>
                        <a:ext cx="1676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4191000" y="4612944"/>
          <a:ext cx="939800" cy="838200"/>
        </p:xfrm>
        <a:graphic>
          <a:graphicData uri="http://schemas.openxmlformats.org/presentationml/2006/ole">
            <mc:AlternateContent xmlns:mc="http://schemas.openxmlformats.org/markup-compatibility/2006">
              <mc:Choice xmlns:v="urn:schemas-microsoft-com:vml" Requires="v">
                <p:oleObj spid="_x0000_s13345" name="Equation" r:id="rId15" imgW="939600" imgH="838080" progId="Equation.DSMT4">
                  <p:embed/>
                </p:oleObj>
              </mc:Choice>
              <mc:Fallback>
                <p:oleObj name="Equation" r:id="rId15" imgW="93960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191000" y="4612944"/>
                        <a:ext cx="93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2" name="Object 10"/>
          <p:cNvGraphicFramePr>
            <a:graphicFrameLocks noChangeAspect="1"/>
          </p:cNvGraphicFramePr>
          <p:nvPr/>
        </p:nvGraphicFramePr>
        <p:xfrm>
          <a:off x="5167952" y="4607256"/>
          <a:ext cx="762000" cy="838200"/>
        </p:xfrm>
        <a:graphic>
          <a:graphicData uri="http://schemas.openxmlformats.org/presentationml/2006/ole">
            <mc:AlternateContent xmlns:mc="http://schemas.openxmlformats.org/markup-compatibility/2006">
              <mc:Choice xmlns:v="urn:schemas-microsoft-com:vml" Requires="v">
                <p:oleObj spid="_x0000_s13346" name="Equation" r:id="rId17" imgW="761760" imgH="838080" progId="Equation.DSMT4">
                  <p:embed/>
                </p:oleObj>
              </mc:Choice>
              <mc:Fallback>
                <p:oleObj name="Equation" r:id="rId17" imgW="76176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167952" y="4607256"/>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1"/>
          <p:cNvSpPr>
            <a:spLocks noGrp="1"/>
          </p:cNvSpPr>
          <p:nvPr>
            <p:ph type="title"/>
          </p:nvPr>
        </p:nvSpPr>
        <p:spPr/>
        <p:txBody>
          <a:bodyPr/>
          <a:lstStyle/>
          <a:p>
            <a:r>
              <a:rPr lang="en-US" dirty="0" smtClean="0"/>
              <a:t>Example 1: The Quadratic Formula (cont.)</a:t>
            </a:r>
          </a:p>
        </p:txBody>
      </p:sp>
      <p:sp>
        <p:nvSpPr>
          <p:cNvPr id="14340" name="Content Placeholder 2"/>
          <p:cNvSpPr>
            <a:spLocks noGrp="1"/>
          </p:cNvSpPr>
          <p:nvPr>
            <p:ph idx="1"/>
          </p:nvPr>
        </p:nvSpPr>
        <p:spPr/>
        <p:txBody>
          <a:bodyPr>
            <a:spAutoFit/>
          </a:bodyPr>
          <a:lstStyle/>
          <a:p>
            <a:pPr marL="0" indent="0">
              <a:buFont typeface="Courier New" pitchFamily="49" charset="0"/>
              <a:buNone/>
            </a:pPr>
            <a:r>
              <a:rPr lang="en-US" dirty="0" smtClean="0"/>
              <a:t>Note that when the discriminant is 0, there is only one solution. This equation could also be solved by factoring in the following manner: </a:t>
            </a:r>
          </a:p>
        </p:txBody>
      </p:sp>
      <p:graphicFrame>
        <p:nvGraphicFramePr>
          <p:cNvPr id="2" name="Object 3"/>
          <p:cNvGraphicFramePr>
            <a:graphicFrameLocks noChangeAspect="1"/>
          </p:cNvGraphicFramePr>
          <p:nvPr/>
        </p:nvGraphicFramePr>
        <p:xfrm>
          <a:off x="873456" y="2715904"/>
          <a:ext cx="2374900" cy="381000"/>
        </p:xfrm>
        <a:graphic>
          <a:graphicData uri="http://schemas.openxmlformats.org/presentationml/2006/ole">
            <mc:AlternateContent xmlns:mc="http://schemas.openxmlformats.org/markup-compatibility/2006">
              <mc:Choice xmlns:v="urn:schemas-microsoft-com:vml" Requires="v">
                <p:oleObj spid="_x0000_s14363" name="Equation" r:id="rId3" imgW="2374560" imgH="380880" progId="Equation.DSMT4">
                  <p:embed/>
                </p:oleObj>
              </mc:Choice>
              <mc:Fallback>
                <p:oleObj name="Equation" r:id="rId3" imgW="237456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3456" y="2715904"/>
                        <a:ext cx="237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1496704" y="3415352"/>
          <a:ext cx="1752600" cy="533400"/>
        </p:xfrm>
        <a:graphic>
          <a:graphicData uri="http://schemas.openxmlformats.org/presentationml/2006/ole">
            <mc:AlternateContent xmlns:mc="http://schemas.openxmlformats.org/markup-compatibility/2006">
              <mc:Choice xmlns:v="urn:schemas-microsoft-com:vml" Requires="v">
                <p:oleObj spid="_x0000_s14364" name="Equation" r:id="rId5" imgW="1752480" imgH="533160" progId="Equation.DSMT4">
                  <p:embed/>
                </p:oleObj>
              </mc:Choice>
              <mc:Fallback>
                <p:oleObj name="Equation" r:id="rId5" imgW="1752480" imgH="5331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96704" y="3415352"/>
                        <a:ext cx="1752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1883392" y="4087504"/>
          <a:ext cx="1371600" cy="292100"/>
        </p:xfrm>
        <a:graphic>
          <a:graphicData uri="http://schemas.openxmlformats.org/presentationml/2006/ole">
            <mc:AlternateContent xmlns:mc="http://schemas.openxmlformats.org/markup-compatibility/2006">
              <mc:Choice xmlns:v="urn:schemas-microsoft-com:vml" Requires="v">
                <p:oleObj spid="_x0000_s14365" name="Equation" r:id="rId7" imgW="1371600" imgH="291960" progId="Equation.DSMT4">
                  <p:embed/>
                </p:oleObj>
              </mc:Choice>
              <mc:Fallback>
                <p:oleObj name="Equation" r:id="rId7" imgW="13716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83392" y="4087504"/>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2362200" y="4648200"/>
          <a:ext cx="1092200" cy="292100"/>
        </p:xfrm>
        <a:graphic>
          <a:graphicData uri="http://schemas.openxmlformats.org/presentationml/2006/ole">
            <mc:AlternateContent xmlns:mc="http://schemas.openxmlformats.org/markup-compatibility/2006">
              <mc:Choice xmlns:v="urn:schemas-microsoft-com:vml" Requires="v">
                <p:oleObj spid="_x0000_s14366" name="Equation" r:id="rId9" imgW="1091880" imgH="291960" progId="Equation.DSMT4">
                  <p:embed/>
                </p:oleObj>
              </mc:Choice>
              <mc:Fallback>
                <p:oleObj name="Equation" r:id="rId9" imgW="109188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62200" y="4648200"/>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2514600" y="5105400"/>
          <a:ext cx="1016000" cy="838200"/>
        </p:xfrm>
        <a:graphic>
          <a:graphicData uri="http://schemas.openxmlformats.org/presentationml/2006/ole">
            <mc:AlternateContent xmlns:mc="http://schemas.openxmlformats.org/markup-compatibility/2006">
              <mc:Choice xmlns:v="urn:schemas-microsoft-com:vml" Requires="v">
                <p:oleObj spid="_x0000_s14367" name="Equation" r:id="rId11" imgW="1015920" imgH="838080" progId="Equation.DSMT4">
                  <p:embed/>
                </p:oleObj>
              </mc:Choice>
              <mc:Fallback>
                <p:oleObj name="Equation" r:id="rId11" imgW="101592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14600" y="5105400"/>
                        <a:ext cx="101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3771900" y="2819400"/>
          <a:ext cx="2921000" cy="647700"/>
        </p:xfrm>
        <a:graphic>
          <a:graphicData uri="http://schemas.openxmlformats.org/presentationml/2006/ole">
            <mc:AlternateContent xmlns:mc="http://schemas.openxmlformats.org/markup-compatibility/2006">
              <mc:Choice xmlns:v="urn:schemas-microsoft-com:vml" Requires="v">
                <p:oleObj spid="_x0000_s14368" name="Equation" r:id="rId13" imgW="2920680" imgH="647640" progId="Equation.DSMT4">
                  <p:embed/>
                </p:oleObj>
              </mc:Choice>
              <mc:Fallback>
                <p:oleObj name="Equation" r:id="rId13" imgW="2920680" imgH="6476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1900" y="2819400"/>
                        <a:ext cx="29210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5" name="Object 9"/>
          <p:cNvGraphicFramePr>
            <a:graphicFrameLocks noChangeAspect="1"/>
          </p:cNvGraphicFramePr>
          <p:nvPr/>
        </p:nvGraphicFramePr>
        <p:xfrm>
          <a:off x="3771900" y="4114800"/>
          <a:ext cx="3060700" cy="279400"/>
        </p:xfrm>
        <a:graphic>
          <a:graphicData uri="http://schemas.openxmlformats.org/presentationml/2006/ole">
            <mc:AlternateContent xmlns:mc="http://schemas.openxmlformats.org/markup-compatibility/2006">
              <mc:Choice xmlns:v="urn:schemas-microsoft-com:vml" Requires="v">
                <p:oleObj spid="_x0000_s14369" name="Equation" r:id="rId15" imgW="3060360" imgH="279360" progId="Equation.DSMT4">
                  <p:embed/>
                </p:oleObj>
              </mc:Choice>
              <mc:Fallback>
                <p:oleObj name="Equation" r:id="rId15" imgW="306036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71900" y="4114800"/>
                        <a:ext cx="3060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3771900" y="5216856"/>
          <a:ext cx="4914900" cy="609600"/>
        </p:xfrm>
        <a:graphic>
          <a:graphicData uri="http://schemas.openxmlformats.org/presentationml/2006/ole">
            <mc:AlternateContent xmlns:mc="http://schemas.openxmlformats.org/markup-compatibility/2006">
              <mc:Choice xmlns:v="urn:schemas-microsoft-com:vml" Requires="v">
                <p:oleObj spid="_x0000_s14370" name="Equation" r:id="rId17" imgW="4914720" imgH="609480" progId="Equation.DSMT4">
                  <p:embed/>
                </p:oleObj>
              </mc:Choice>
              <mc:Fallback>
                <p:oleObj name="Equation" r:id="rId17" imgW="4914720" imgH="6094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771900" y="5216856"/>
                        <a:ext cx="49149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34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34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3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itle 1"/>
          <p:cNvSpPr>
            <a:spLocks noGrp="1"/>
          </p:cNvSpPr>
          <p:nvPr>
            <p:ph type="title"/>
          </p:nvPr>
        </p:nvSpPr>
        <p:spPr/>
        <p:txBody>
          <a:bodyPr/>
          <a:lstStyle/>
          <a:p>
            <a:r>
              <a:rPr lang="en-US" dirty="0" smtClean="0"/>
              <a:t>Example 2: Nonreal Solutions</a:t>
            </a:r>
          </a:p>
        </p:txBody>
      </p:sp>
      <p:sp>
        <p:nvSpPr>
          <p:cNvPr id="15365" name="Content Placeholder 2"/>
          <p:cNvSpPr>
            <a:spLocks noGrp="1"/>
          </p:cNvSpPr>
          <p:nvPr>
            <p:ph idx="1"/>
          </p:nvPr>
        </p:nvSpPr>
        <p:spPr/>
        <p:txBody>
          <a:bodyPr>
            <a:normAutofit/>
          </a:bodyPr>
          <a:lstStyle/>
          <a:p>
            <a:pPr marL="0" indent="0">
              <a:buFont typeface="Courier New" pitchFamily="49" charset="0"/>
              <a:buNone/>
            </a:pPr>
            <a:r>
              <a:rPr lang="en-US" dirty="0" smtClean="0"/>
              <a:t>Solve the following equation:</a:t>
            </a:r>
          </a:p>
          <a:p>
            <a:pPr marL="0" indent="0">
              <a:buFont typeface="Courier New" pitchFamily="49" charset="0"/>
              <a:buNone/>
            </a:pPr>
            <a:endParaRPr lang="en-US" dirty="0" smtClean="0"/>
          </a:p>
          <a:p>
            <a:pPr marL="0" indent="0">
              <a:buFont typeface="Courier New" pitchFamily="49" charset="0"/>
              <a:buNone/>
            </a:pPr>
            <a:endParaRPr lang="en-US" dirty="0" smtClean="0"/>
          </a:p>
          <a:p>
            <a:pPr marL="0" indent="0">
              <a:buFont typeface="Courier New" pitchFamily="49" charset="0"/>
              <a:buNone/>
            </a:pPr>
            <a:endParaRPr lang="en-US" dirty="0" smtClean="0"/>
          </a:p>
          <a:p>
            <a:pPr marL="0" indent="0">
              <a:spcBef>
                <a:spcPts val="3000"/>
              </a:spcBef>
              <a:buFont typeface="Courier New" pitchFamily="49" charset="0"/>
              <a:buNone/>
            </a:pPr>
            <a:r>
              <a:rPr lang="en-US" dirty="0" smtClean="0"/>
              <a:t>There is no real solution. This example illustrates the fact that not every equation has real solutions. None of the exercises in this text has this kind of answer. Such solutions are called </a:t>
            </a:r>
            <a:r>
              <a:rPr lang="en-US" b="1" dirty="0" smtClean="0"/>
              <a:t>nonreal complex numbers </a:t>
            </a:r>
            <a:r>
              <a:rPr lang="en-US" dirty="0" smtClean="0"/>
              <a:t>and will be discussed in detail in the next course in algebra. </a:t>
            </a:r>
          </a:p>
        </p:txBody>
      </p:sp>
      <p:graphicFrame>
        <p:nvGraphicFramePr>
          <p:cNvPr id="15362" name="Object 2"/>
          <p:cNvGraphicFramePr>
            <a:graphicFrameLocks noChangeAspect="1"/>
          </p:cNvGraphicFramePr>
          <p:nvPr/>
        </p:nvGraphicFramePr>
        <p:xfrm>
          <a:off x="4930775" y="1322696"/>
          <a:ext cx="1917700" cy="381000"/>
        </p:xfrm>
        <a:graphic>
          <a:graphicData uri="http://schemas.openxmlformats.org/presentationml/2006/ole">
            <mc:AlternateContent xmlns:mc="http://schemas.openxmlformats.org/markup-compatibility/2006">
              <mc:Choice xmlns:v="urn:schemas-microsoft-com:vml" Requires="v">
                <p:oleObj spid="_x0000_s15381" name="Equation" r:id="rId3" imgW="1917360" imgH="380880" progId="Equation.DSMT4">
                  <p:embed/>
                </p:oleObj>
              </mc:Choice>
              <mc:Fallback>
                <p:oleObj name="Equation" r:id="rId3" imgW="1917360" imgH="3808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30775" y="1322696"/>
                        <a:ext cx="1917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582304" y="1994848"/>
          <a:ext cx="1257300" cy="304800"/>
        </p:xfrm>
        <a:graphic>
          <a:graphicData uri="http://schemas.openxmlformats.org/presentationml/2006/ole">
            <mc:AlternateContent xmlns:mc="http://schemas.openxmlformats.org/markup-compatibility/2006">
              <mc:Choice xmlns:v="urn:schemas-microsoft-com:vml" Requires="v">
                <p:oleObj spid="_x0000_s15382" name="Equation" r:id="rId5" imgW="1257120" imgH="304560" progId="Equation.DSMT4">
                  <p:embed/>
                </p:oleObj>
              </mc:Choice>
              <mc:Fallback>
                <p:oleObj name="Equation" r:id="rId5" imgW="125712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2304" y="1994848"/>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2098344" y="1981200"/>
          <a:ext cx="2324100" cy="342900"/>
        </p:xfrm>
        <a:graphic>
          <a:graphicData uri="http://schemas.openxmlformats.org/presentationml/2006/ole">
            <mc:AlternateContent xmlns:mc="http://schemas.openxmlformats.org/markup-compatibility/2006">
              <mc:Choice xmlns:v="urn:schemas-microsoft-com:vml" Requires="v">
                <p:oleObj spid="_x0000_s15383" name="Equation" r:id="rId7" imgW="2323800" imgH="342720" progId="Equation.DSMT4">
                  <p:embed/>
                </p:oleObj>
              </mc:Choice>
              <mc:Fallback>
                <p:oleObj name="Equation" r:id="rId7" imgW="2323800" imgH="3427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98344" y="1981200"/>
                        <a:ext cx="23241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2119952" y="2489576"/>
          <a:ext cx="3073400" cy="1003300"/>
        </p:xfrm>
        <a:graphic>
          <a:graphicData uri="http://schemas.openxmlformats.org/presentationml/2006/ole">
            <mc:AlternateContent xmlns:mc="http://schemas.openxmlformats.org/markup-compatibility/2006">
              <mc:Choice xmlns:v="urn:schemas-microsoft-com:vml" Requires="v">
                <p:oleObj spid="_x0000_s15384" name="Equation" r:id="rId9" imgW="3073320" imgH="1002960" progId="Equation.DSMT4">
                  <p:embed/>
                </p:oleObj>
              </mc:Choice>
              <mc:Fallback>
                <p:oleObj name="Equation" r:id="rId9" imgW="3073320" imgH="1002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19952" y="2489576"/>
                        <a:ext cx="30734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5195248" y="2569192"/>
          <a:ext cx="1905000" cy="914400"/>
        </p:xfrm>
        <a:graphic>
          <a:graphicData uri="http://schemas.openxmlformats.org/presentationml/2006/ole">
            <mc:AlternateContent xmlns:mc="http://schemas.openxmlformats.org/markup-compatibility/2006">
              <mc:Choice xmlns:v="urn:schemas-microsoft-com:vml" Requires="v">
                <p:oleObj spid="_x0000_s15385" name="Equation" r:id="rId11" imgW="1904760" imgH="914400" progId="Equation.DSMT4">
                  <p:embed/>
                </p:oleObj>
              </mc:Choice>
              <mc:Fallback>
                <p:oleObj name="Equation" r:id="rId11" imgW="1904760" imgH="9144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195248" y="2569192"/>
                        <a:ext cx="1905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7127544" y="2577152"/>
          <a:ext cx="1651000" cy="914400"/>
        </p:xfrm>
        <a:graphic>
          <a:graphicData uri="http://schemas.openxmlformats.org/presentationml/2006/ole">
            <mc:AlternateContent xmlns:mc="http://schemas.openxmlformats.org/markup-compatibility/2006">
              <mc:Choice xmlns:v="urn:schemas-microsoft-com:vml" Requires="v">
                <p:oleObj spid="_x0000_s15386" name="Equation" r:id="rId13" imgW="1650960" imgH="914400" progId="Equation.DSMT4">
                  <p:embed/>
                </p:oleObj>
              </mc:Choice>
              <mc:Fallback>
                <p:oleObj name="Equation" r:id="rId13" imgW="1650960" imgH="9144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127544" y="2577152"/>
                        <a:ext cx="165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1"/>
          <p:cNvSpPr>
            <a:spLocks noGrp="1"/>
          </p:cNvSpPr>
          <p:nvPr>
            <p:ph type="title"/>
          </p:nvPr>
        </p:nvSpPr>
        <p:spPr/>
        <p:txBody>
          <a:bodyPr/>
          <a:lstStyle/>
          <a:p>
            <a:r>
              <a:rPr lang="en-US" dirty="0" smtClean="0"/>
              <a:t>Practice Problems</a:t>
            </a:r>
          </a:p>
        </p:txBody>
      </p:sp>
      <p:sp>
        <p:nvSpPr>
          <p:cNvPr id="16388" name="Content Placeholder 2"/>
          <p:cNvSpPr>
            <a:spLocks noGrp="1"/>
          </p:cNvSpPr>
          <p:nvPr>
            <p:ph idx="1"/>
          </p:nvPr>
        </p:nvSpPr>
        <p:spPr>
          <a:xfrm>
            <a:off x="457200" y="1280160"/>
            <a:ext cx="8229600" cy="3672840"/>
          </a:xfrm>
          <a:solidFill>
            <a:srgbClr val="FFFFCC"/>
          </a:solidFill>
          <a:ln w="28575">
            <a:solidFill>
              <a:srgbClr val="000000"/>
            </a:solidFill>
          </a:ln>
        </p:spPr>
        <p:txBody>
          <a:bodyPr/>
          <a:lstStyle/>
          <a:p>
            <a:pPr>
              <a:buFont typeface="Courier New" pitchFamily="49" charset="0"/>
              <a:buNone/>
            </a:pPr>
            <a:r>
              <a:rPr lang="en-US" dirty="0" smtClean="0">
                <a:solidFill>
                  <a:srgbClr val="000000"/>
                </a:solidFill>
              </a:rPr>
              <a:t>Solve the equations by using the quadratic formula. </a:t>
            </a:r>
          </a:p>
        </p:txBody>
      </p:sp>
      <p:graphicFrame>
        <p:nvGraphicFramePr>
          <p:cNvPr id="16386" name="Object 2"/>
          <p:cNvGraphicFramePr>
            <a:graphicFrameLocks noChangeAspect="1"/>
          </p:cNvGraphicFramePr>
          <p:nvPr/>
        </p:nvGraphicFramePr>
        <p:xfrm>
          <a:off x="547688" y="1931348"/>
          <a:ext cx="5181600" cy="2806700"/>
        </p:xfrm>
        <a:graphic>
          <a:graphicData uri="http://schemas.openxmlformats.org/presentationml/2006/ole">
            <mc:AlternateContent xmlns:mc="http://schemas.openxmlformats.org/markup-compatibility/2006">
              <mc:Choice xmlns:v="urn:schemas-microsoft-com:vml" Requires="v">
                <p:oleObj spid="_x0000_s16389" name="Equation" r:id="rId3" imgW="5181480" imgH="2806560" progId="Equation.DSMT4">
                  <p:embed/>
                </p:oleObj>
              </mc:Choice>
              <mc:Fallback>
                <p:oleObj name="Equation" r:id="rId3" imgW="5181480" imgH="280656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1931348"/>
                        <a:ext cx="5181600" cy="280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lnSpc>
                <a:spcPct val="80000"/>
              </a:lnSpc>
            </a:pPr>
            <a:r>
              <a:rPr lang="en-US" dirty="0" smtClean="0"/>
              <a:t>Objectives</a:t>
            </a:r>
          </a:p>
        </p:txBody>
      </p:sp>
      <p:sp>
        <p:nvSpPr>
          <p:cNvPr id="23555" name="Content Placeholder 2"/>
          <p:cNvSpPr>
            <a:spLocks noGrp="1"/>
          </p:cNvSpPr>
          <p:nvPr>
            <p:ph idx="1"/>
          </p:nvPr>
        </p:nvSpPr>
        <p:spPr>
          <a:xfrm>
            <a:off x="457200" y="1280160"/>
            <a:ext cx="8229600" cy="2419124"/>
          </a:xfrm>
        </p:spPr>
        <p:txBody>
          <a:bodyPr>
            <a:spAutoFit/>
          </a:bodyPr>
          <a:lstStyle/>
          <a:p>
            <a:pPr marL="463550" indent="-463550">
              <a:buFont typeface="Courier New" pitchFamily="49" charset="0"/>
              <a:buChar char="o"/>
            </a:pPr>
            <a:r>
              <a:rPr lang="en-US" dirty="0" smtClean="0"/>
              <a:t>Write quadratic equations in standard form.</a:t>
            </a:r>
          </a:p>
          <a:p>
            <a:pPr marL="463550" indent="-463550">
              <a:buFont typeface="Courier New" pitchFamily="49" charset="0"/>
              <a:buChar char="o"/>
            </a:pPr>
            <a:r>
              <a:rPr lang="en-US" dirty="0" smtClean="0"/>
              <a:t>Identify the coefficients of quadratic equations in standard form.</a:t>
            </a:r>
          </a:p>
          <a:p>
            <a:pPr marL="463550" indent="-463550">
              <a:buFont typeface="Courier New" pitchFamily="49" charset="0"/>
              <a:buChar char="o"/>
            </a:pPr>
            <a:r>
              <a:rPr lang="en-US" dirty="0" smtClean="0"/>
              <a:t>Solve quadratic equations by using the quadratic formula.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itle 1"/>
          <p:cNvSpPr>
            <a:spLocks noGrp="1"/>
          </p:cNvSpPr>
          <p:nvPr>
            <p:ph type="title"/>
          </p:nvPr>
        </p:nvSpPr>
        <p:spPr/>
        <p:txBody>
          <a:bodyPr/>
          <a:lstStyle/>
          <a:p>
            <a:r>
              <a:rPr lang="en-US" dirty="0" smtClean="0"/>
              <a:t>Practice Problems (cont.)</a:t>
            </a:r>
          </a:p>
        </p:txBody>
      </p:sp>
      <p:sp>
        <p:nvSpPr>
          <p:cNvPr id="17412" name="Content Placeholder 2"/>
          <p:cNvSpPr>
            <a:spLocks noGrp="1"/>
          </p:cNvSpPr>
          <p:nvPr>
            <p:ph idx="1"/>
          </p:nvPr>
        </p:nvSpPr>
        <p:spPr>
          <a:xfrm>
            <a:off x="457200" y="1280160"/>
            <a:ext cx="8229600" cy="2225040"/>
          </a:xfrm>
          <a:solidFill>
            <a:srgbClr val="FFFFCC"/>
          </a:solidFill>
          <a:ln w="28575">
            <a:solidFill>
              <a:srgbClr val="000000"/>
            </a:solidFill>
          </a:ln>
        </p:spPr>
        <p:txBody>
          <a:bodyPr/>
          <a:lstStyle/>
          <a:p>
            <a:pPr marL="0" indent="0">
              <a:buFont typeface="Courier New" pitchFamily="49" charset="0"/>
              <a:buNone/>
            </a:pPr>
            <a:r>
              <a:rPr lang="en-US" dirty="0" smtClean="0">
                <a:solidFill>
                  <a:srgbClr val="000000"/>
                </a:solidFill>
              </a:rPr>
              <a:t>Solve the following quadratic equations and write the answers in decimal form accurate to four decimal places.</a:t>
            </a:r>
          </a:p>
        </p:txBody>
      </p:sp>
      <p:graphicFrame>
        <p:nvGraphicFramePr>
          <p:cNvPr id="17410" name="Object 3"/>
          <p:cNvGraphicFramePr>
            <a:graphicFrameLocks noChangeAspect="1"/>
          </p:cNvGraphicFramePr>
          <p:nvPr/>
        </p:nvGraphicFramePr>
        <p:xfrm>
          <a:off x="547688" y="2735240"/>
          <a:ext cx="6604000" cy="381000"/>
        </p:xfrm>
        <a:graphic>
          <a:graphicData uri="http://schemas.openxmlformats.org/presentationml/2006/ole">
            <mc:AlternateContent xmlns:mc="http://schemas.openxmlformats.org/markup-compatibility/2006">
              <mc:Choice xmlns:v="urn:schemas-microsoft-com:vml" Requires="v">
                <p:oleObj spid="_x0000_s17413" name="Equation" r:id="rId3" imgW="6603840" imgH="380880" progId="Equation.DSMT4">
                  <p:embed/>
                </p:oleObj>
              </mc:Choice>
              <mc:Fallback>
                <p:oleObj name="Equation" r:id="rId3" imgW="6603840" imgH="3808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2735240"/>
                        <a:ext cx="660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itle 1"/>
          <p:cNvSpPr>
            <a:spLocks noGrp="1"/>
          </p:cNvSpPr>
          <p:nvPr>
            <p:ph type="title"/>
          </p:nvPr>
        </p:nvSpPr>
        <p:spPr/>
        <p:txBody>
          <a:bodyPr/>
          <a:lstStyle/>
          <a:p>
            <a:r>
              <a:rPr lang="en-US" dirty="0" smtClean="0"/>
              <a:t>Practice Problem Answers</a:t>
            </a:r>
          </a:p>
        </p:txBody>
      </p:sp>
      <p:sp>
        <p:nvSpPr>
          <p:cNvPr id="4" name="Content Placeholder 3"/>
          <p:cNvSpPr>
            <a:spLocks noGrp="1"/>
          </p:cNvSpPr>
          <p:nvPr>
            <p:ph idx="1"/>
          </p:nvPr>
        </p:nvSpPr>
        <p:spPr/>
        <p:txBody>
          <a:bodyPr/>
          <a:lstStyle/>
          <a:p>
            <a:endParaRPr lang="en-US" dirty="0" smtClean="0"/>
          </a:p>
          <a:p>
            <a:endParaRPr lang="en-US" dirty="0"/>
          </a:p>
        </p:txBody>
      </p:sp>
      <p:graphicFrame>
        <p:nvGraphicFramePr>
          <p:cNvPr id="18434" name="Object 2"/>
          <p:cNvGraphicFramePr>
            <a:graphicFrameLocks noChangeAspect="1"/>
          </p:cNvGraphicFramePr>
          <p:nvPr/>
        </p:nvGraphicFramePr>
        <p:xfrm>
          <a:off x="463550" y="1295400"/>
          <a:ext cx="8216900" cy="3416300"/>
        </p:xfrm>
        <a:graphic>
          <a:graphicData uri="http://schemas.openxmlformats.org/presentationml/2006/ole">
            <mc:AlternateContent xmlns:mc="http://schemas.openxmlformats.org/markup-compatibility/2006">
              <mc:Choice xmlns:v="urn:schemas-microsoft-com:vml" Requires="v">
                <p:oleObj spid="_x0000_s18437" name="Equation" r:id="rId3" imgW="8216640" imgH="3416040" progId="Equation.DSMT4">
                  <p:embed/>
                </p:oleObj>
              </mc:Choice>
              <mc:Fallback>
                <p:oleObj name="Equation" r:id="rId3" imgW="8216640" imgH="34160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3550" y="1295400"/>
                        <a:ext cx="8216900" cy="341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title"/>
          </p:nvPr>
        </p:nvSpPr>
        <p:spPr/>
        <p:txBody>
          <a:bodyPr/>
          <a:lstStyle/>
          <a:p>
            <a:r>
              <a:rPr lang="en-US" dirty="0" smtClean="0"/>
              <a:t>The Quadratic Formula </a:t>
            </a:r>
          </a:p>
        </p:txBody>
      </p:sp>
      <p:sp>
        <p:nvSpPr>
          <p:cNvPr id="1028" name="Content Placeholder 2"/>
          <p:cNvSpPr>
            <a:spLocks noGrp="1"/>
          </p:cNvSpPr>
          <p:nvPr>
            <p:ph idx="1"/>
          </p:nvPr>
        </p:nvSpPr>
        <p:spPr>
          <a:xfrm>
            <a:off x="457200" y="1280160"/>
            <a:ext cx="8229600" cy="2384627"/>
          </a:xfrm>
          <a:solidFill>
            <a:srgbClr val="FFFFCC"/>
          </a:solidFill>
          <a:ln w="28575">
            <a:solidFill>
              <a:srgbClr val="000000"/>
            </a:solidFill>
          </a:ln>
        </p:spPr>
        <p:txBody>
          <a:bodyPr>
            <a:spAutoFit/>
          </a:bodyPr>
          <a:lstStyle/>
          <a:p>
            <a:pPr algn="ctr">
              <a:buFont typeface="Courier New" pitchFamily="49" charset="0"/>
              <a:buNone/>
            </a:pPr>
            <a:r>
              <a:rPr lang="en-US" b="1" dirty="0" smtClean="0">
                <a:solidFill>
                  <a:srgbClr val="000000"/>
                </a:solidFill>
              </a:rPr>
              <a:t>General Form of a Quadratic Equation</a:t>
            </a:r>
          </a:p>
          <a:p>
            <a:pPr>
              <a:buFont typeface="Courier New" pitchFamily="49" charset="0"/>
              <a:buNone/>
            </a:pPr>
            <a:r>
              <a:rPr lang="en-US" dirty="0" smtClean="0">
                <a:solidFill>
                  <a:srgbClr val="000000"/>
                </a:solidFill>
              </a:rPr>
              <a:t>The </a:t>
            </a:r>
            <a:r>
              <a:rPr lang="en-US" b="1" dirty="0" smtClean="0">
                <a:solidFill>
                  <a:srgbClr val="C00000"/>
                </a:solidFill>
              </a:rPr>
              <a:t>general quadratic equation </a:t>
            </a:r>
            <a:r>
              <a:rPr lang="en-US" dirty="0" smtClean="0">
                <a:solidFill>
                  <a:srgbClr val="000000"/>
                </a:solidFill>
              </a:rPr>
              <a:t>is </a:t>
            </a:r>
          </a:p>
          <a:p>
            <a:pPr>
              <a:buFont typeface="Courier New" pitchFamily="49" charset="0"/>
              <a:buNone/>
            </a:pPr>
            <a:endParaRPr lang="en-US" dirty="0" smtClean="0">
              <a:solidFill>
                <a:srgbClr val="000000"/>
              </a:solidFill>
            </a:endParaRPr>
          </a:p>
          <a:p>
            <a:pPr>
              <a:lnSpc>
                <a:spcPct val="200000"/>
              </a:lnSpc>
              <a:buFont typeface="Courier New" pitchFamily="49" charset="0"/>
              <a:buNone/>
            </a:pPr>
            <a:r>
              <a:rPr lang="en-US" dirty="0" smtClean="0">
                <a:solidFill>
                  <a:srgbClr val="000000"/>
                </a:solidFill>
              </a:rPr>
              <a:t>where </a:t>
            </a:r>
            <a:r>
              <a:rPr lang="en-US" i="1" dirty="0" smtClean="0">
                <a:solidFill>
                  <a:srgbClr val="000000"/>
                </a:solidFill>
              </a:rPr>
              <a:t>a</a:t>
            </a:r>
            <a:r>
              <a:rPr lang="en-US" dirty="0" smtClean="0">
                <a:solidFill>
                  <a:srgbClr val="000000"/>
                </a:solidFill>
              </a:rPr>
              <a:t>, </a:t>
            </a:r>
            <a:r>
              <a:rPr lang="en-US" i="1" dirty="0" smtClean="0">
                <a:solidFill>
                  <a:srgbClr val="000000"/>
                </a:solidFill>
              </a:rPr>
              <a:t>b</a:t>
            </a:r>
            <a:r>
              <a:rPr lang="en-US" dirty="0" smtClean="0">
                <a:solidFill>
                  <a:srgbClr val="000000"/>
                </a:solidFill>
              </a:rPr>
              <a:t>, and </a:t>
            </a:r>
            <a:r>
              <a:rPr lang="en-US" i="1" dirty="0" smtClean="0">
                <a:solidFill>
                  <a:srgbClr val="000000"/>
                </a:solidFill>
              </a:rPr>
              <a:t>c</a:t>
            </a:r>
            <a:r>
              <a:rPr lang="en-US" dirty="0" smtClean="0">
                <a:solidFill>
                  <a:srgbClr val="000000"/>
                </a:solidFill>
              </a:rPr>
              <a:t> are real constants and </a:t>
            </a:r>
            <a:r>
              <a:rPr lang="en-US" i="1" dirty="0" smtClean="0">
                <a:solidFill>
                  <a:srgbClr val="000000"/>
                </a:solidFill>
              </a:rPr>
              <a:t>a</a:t>
            </a:r>
            <a:r>
              <a:rPr lang="en-US" dirty="0" smtClean="0">
                <a:solidFill>
                  <a:srgbClr val="000000"/>
                </a:solidFill>
              </a:rPr>
              <a:t> ≠ 0. </a:t>
            </a:r>
          </a:p>
        </p:txBody>
      </p:sp>
      <p:graphicFrame>
        <p:nvGraphicFramePr>
          <p:cNvPr id="1026" name="Object 3"/>
          <p:cNvGraphicFramePr>
            <a:graphicFrameLocks noChangeAspect="1"/>
          </p:cNvGraphicFramePr>
          <p:nvPr/>
        </p:nvGraphicFramePr>
        <p:xfrm>
          <a:off x="3454400" y="2514600"/>
          <a:ext cx="2235200" cy="381000"/>
        </p:xfrm>
        <a:graphic>
          <a:graphicData uri="http://schemas.openxmlformats.org/presentationml/2006/ole">
            <mc:AlternateContent xmlns:mc="http://schemas.openxmlformats.org/markup-compatibility/2006">
              <mc:Choice xmlns:v="urn:schemas-microsoft-com:vml" Requires="v">
                <p:oleObj spid="_x0000_s1029" name="Equation" r:id="rId3" imgW="2234880" imgH="380880" progId="Equation.DSMT4">
                  <p:embed/>
                </p:oleObj>
              </mc:Choice>
              <mc:Fallback>
                <p:oleObj name="Equation" r:id="rId3" imgW="2234880" imgH="3808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54400" y="2514600"/>
                        <a:ext cx="223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itle 1"/>
          <p:cNvSpPr>
            <a:spLocks noGrp="1"/>
          </p:cNvSpPr>
          <p:nvPr>
            <p:ph type="title"/>
          </p:nvPr>
        </p:nvSpPr>
        <p:spPr/>
        <p:txBody>
          <a:bodyPr/>
          <a:lstStyle/>
          <a:p>
            <a:r>
              <a:rPr lang="en-US" dirty="0" smtClean="0"/>
              <a:t>The Quadratic Formula </a:t>
            </a:r>
          </a:p>
        </p:txBody>
      </p:sp>
      <p:sp>
        <p:nvSpPr>
          <p:cNvPr id="2053" name="Content Placeholder 2"/>
          <p:cNvSpPr>
            <a:spLocks noGrp="1"/>
          </p:cNvSpPr>
          <p:nvPr>
            <p:ph idx="1"/>
          </p:nvPr>
        </p:nvSpPr>
        <p:spPr>
          <a:xfrm>
            <a:off x="457200" y="1280160"/>
            <a:ext cx="8229600" cy="3108543"/>
          </a:xfrm>
          <a:solidFill>
            <a:srgbClr val="FFFFCC"/>
          </a:solidFill>
          <a:ln w="28575">
            <a:solidFill>
              <a:srgbClr val="000000"/>
            </a:solidFill>
          </a:ln>
        </p:spPr>
        <p:txBody>
          <a:bodyPr wrap="square">
            <a:spAutoFit/>
          </a:bodyPr>
          <a:lstStyle/>
          <a:p>
            <a:pPr marL="0" indent="0" algn="ctr">
              <a:buFont typeface="Courier New" pitchFamily="49" charset="0"/>
              <a:buNone/>
            </a:pPr>
            <a:r>
              <a:rPr lang="en-US" b="1" dirty="0" smtClean="0">
                <a:solidFill>
                  <a:srgbClr val="000000"/>
                </a:solidFill>
              </a:rPr>
              <a:t>Quadratic Formula</a:t>
            </a:r>
          </a:p>
          <a:p>
            <a:pPr marL="0" indent="0">
              <a:buFont typeface="Courier New" pitchFamily="49" charset="0"/>
              <a:buNone/>
            </a:pPr>
            <a:r>
              <a:rPr lang="en-US" dirty="0" smtClean="0">
                <a:solidFill>
                  <a:srgbClr val="000000"/>
                </a:solidFill>
              </a:rPr>
              <a:t>The solutions of the general quadratic equation                    </a:t>
            </a:r>
          </a:p>
          <a:p>
            <a:pPr marL="0" indent="0">
              <a:buFont typeface="Courier New" pitchFamily="49" charset="0"/>
              <a:buNone/>
            </a:pPr>
            <a:r>
              <a:rPr lang="en-US" dirty="0" smtClean="0">
                <a:solidFill>
                  <a:srgbClr val="000000"/>
                </a:solidFill>
              </a:rPr>
              <a:t>                              where </a:t>
            </a:r>
            <a:r>
              <a:rPr lang="en-US" i="1" dirty="0" smtClean="0">
                <a:solidFill>
                  <a:srgbClr val="000000"/>
                </a:solidFill>
              </a:rPr>
              <a:t>a</a:t>
            </a:r>
            <a:r>
              <a:rPr lang="en-US" dirty="0" smtClean="0">
                <a:solidFill>
                  <a:srgbClr val="000000"/>
                </a:solidFill>
              </a:rPr>
              <a:t> ≠ 0, are</a:t>
            </a:r>
          </a:p>
          <a:p>
            <a:pPr marL="0" indent="0">
              <a:buFont typeface="Courier New" pitchFamily="49" charset="0"/>
              <a:buNone/>
            </a:pPr>
            <a:endParaRPr lang="en-US" dirty="0" smtClean="0">
              <a:solidFill>
                <a:srgbClr val="000000"/>
              </a:solidFill>
            </a:endParaRPr>
          </a:p>
          <a:p>
            <a:pPr marL="0" indent="0">
              <a:buFont typeface="Courier New" pitchFamily="49" charset="0"/>
              <a:buNone/>
            </a:pPr>
            <a:endParaRPr lang="en-US" dirty="0" smtClean="0">
              <a:solidFill>
                <a:srgbClr val="000000"/>
              </a:solidFill>
            </a:endParaRPr>
          </a:p>
          <a:p>
            <a:pPr marL="0" indent="0">
              <a:buFont typeface="Courier New" pitchFamily="49" charset="0"/>
              <a:buNone/>
            </a:pPr>
            <a:endParaRPr lang="en-US" dirty="0" smtClean="0">
              <a:solidFill>
                <a:srgbClr val="000000"/>
              </a:solidFill>
            </a:endParaRPr>
          </a:p>
        </p:txBody>
      </p:sp>
      <p:graphicFrame>
        <p:nvGraphicFramePr>
          <p:cNvPr id="2050" name="Object 3"/>
          <p:cNvGraphicFramePr>
            <a:graphicFrameLocks noChangeAspect="1"/>
          </p:cNvGraphicFramePr>
          <p:nvPr/>
        </p:nvGraphicFramePr>
        <p:xfrm>
          <a:off x="530225" y="2348552"/>
          <a:ext cx="2336800" cy="419100"/>
        </p:xfrm>
        <a:graphic>
          <a:graphicData uri="http://schemas.openxmlformats.org/presentationml/2006/ole">
            <mc:AlternateContent xmlns:mc="http://schemas.openxmlformats.org/markup-compatibility/2006">
              <mc:Choice xmlns:v="urn:schemas-microsoft-com:vml" Requires="v">
                <p:oleObj spid="_x0000_s2056" name="Equation" r:id="rId3" imgW="2336760" imgH="419040" progId="Equation.DSMT4">
                  <p:embed/>
                </p:oleObj>
              </mc:Choice>
              <mc:Fallback>
                <p:oleObj name="Equation" r:id="rId3" imgW="2336760" imgH="41904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225" y="2348552"/>
                        <a:ext cx="23368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1" name="Object 4"/>
          <p:cNvGraphicFramePr>
            <a:graphicFrameLocks noChangeAspect="1"/>
          </p:cNvGraphicFramePr>
          <p:nvPr/>
        </p:nvGraphicFramePr>
        <p:xfrm>
          <a:off x="3105150" y="3048000"/>
          <a:ext cx="2933700" cy="965200"/>
        </p:xfrm>
        <a:graphic>
          <a:graphicData uri="http://schemas.openxmlformats.org/presentationml/2006/ole">
            <mc:AlternateContent xmlns:mc="http://schemas.openxmlformats.org/markup-compatibility/2006">
              <mc:Choice xmlns:v="urn:schemas-microsoft-com:vml" Requires="v">
                <p:oleObj spid="_x0000_s2057" name="Equation" r:id="rId5" imgW="2933640" imgH="965160" progId="Equation.DSMT4">
                  <p:embed/>
                </p:oleObj>
              </mc:Choice>
              <mc:Fallback>
                <p:oleObj name="Equation" r:id="rId5" imgW="2933640" imgH="96516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05150" y="3048000"/>
                        <a:ext cx="29337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Content Placeholder 2"/>
          <p:cNvSpPr>
            <a:spLocks noGrp="1"/>
          </p:cNvSpPr>
          <p:nvPr>
            <p:ph idx="1"/>
          </p:nvPr>
        </p:nvSpPr>
        <p:spPr>
          <a:ln w="28575">
            <a:solidFill>
              <a:srgbClr val="FF0000"/>
            </a:solidFill>
          </a:ln>
        </p:spPr>
        <p:txBody>
          <a:bodyPr>
            <a:spAutoFit/>
          </a:bodyPr>
          <a:lstStyle/>
          <a:p>
            <a:pPr marL="0" indent="0" algn="ctr">
              <a:spcBef>
                <a:spcPct val="0"/>
              </a:spcBef>
              <a:buFont typeface="Courier New" pitchFamily="49" charset="0"/>
              <a:buNone/>
            </a:pPr>
            <a:r>
              <a:rPr lang="en-US" b="1" dirty="0" smtClean="0">
                <a:solidFill>
                  <a:srgbClr val="000000"/>
                </a:solidFill>
              </a:rPr>
              <a:t>Notes</a:t>
            </a:r>
          </a:p>
          <a:p>
            <a:pPr marL="0" indent="0">
              <a:spcBef>
                <a:spcPct val="0"/>
              </a:spcBef>
              <a:buFont typeface="Courier New" pitchFamily="49" charset="0"/>
              <a:buNone/>
            </a:pPr>
            <a:r>
              <a:rPr lang="en-US" b="1" dirty="0" smtClean="0">
                <a:solidFill>
                  <a:srgbClr val="C00000"/>
                </a:solidFill>
              </a:rPr>
              <a:t>Special Note: </a:t>
            </a:r>
          </a:p>
          <a:p>
            <a:pPr marL="0" indent="0">
              <a:spcBef>
                <a:spcPct val="0"/>
              </a:spcBef>
              <a:buFont typeface="Courier New" pitchFamily="49" charset="0"/>
              <a:buNone/>
            </a:pPr>
            <a:r>
              <a:rPr lang="en-US" dirty="0" smtClean="0">
                <a:solidFill>
                  <a:srgbClr val="000000"/>
                </a:solidFill>
              </a:rPr>
              <a:t>The expression </a:t>
            </a:r>
            <a:r>
              <a:rPr lang="en-US" i="1" dirty="0" smtClean="0">
                <a:solidFill>
                  <a:srgbClr val="000000"/>
                </a:solidFill>
              </a:rPr>
              <a:t>b</a:t>
            </a:r>
            <a:r>
              <a:rPr lang="en-US" baseline="30000" dirty="0" smtClean="0">
                <a:solidFill>
                  <a:srgbClr val="000000"/>
                </a:solidFill>
              </a:rPr>
              <a:t>2</a:t>
            </a:r>
            <a:r>
              <a:rPr lang="en-US" dirty="0" smtClean="0">
                <a:solidFill>
                  <a:srgbClr val="000000"/>
                </a:solidFill>
              </a:rPr>
              <a:t> − 4</a:t>
            </a:r>
            <a:r>
              <a:rPr lang="en-US" i="1" dirty="0" smtClean="0">
                <a:solidFill>
                  <a:srgbClr val="000000"/>
                </a:solidFill>
              </a:rPr>
              <a:t>ac</a:t>
            </a:r>
            <a:r>
              <a:rPr lang="en-US" dirty="0" smtClean="0">
                <a:solidFill>
                  <a:srgbClr val="000000"/>
                </a:solidFill>
              </a:rPr>
              <a:t> is called the </a:t>
            </a:r>
            <a:r>
              <a:rPr lang="en-US" b="1" dirty="0" smtClean="0">
                <a:solidFill>
                  <a:srgbClr val="C00000"/>
                </a:solidFill>
              </a:rPr>
              <a:t>discriminant</a:t>
            </a:r>
            <a:r>
              <a:rPr lang="en-US" b="1" dirty="0" smtClean="0">
                <a:solidFill>
                  <a:srgbClr val="000000"/>
                </a:solidFill>
              </a:rPr>
              <a:t>. </a:t>
            </a:r>
          </a:p>
          <a:p>
            <a:pPr marL="0" indent="0">
              <a:spcBef>
                <a:spcPct val="0"/>
              </a:spcBef>
              <a:buFont typeface="Courier New" pitchFamily="49" charset="0"/>
              <a:buNone/>
            </a:pPr>
            <a:r>
              <a:rPr lang="en-US" dirty="0" smtClean="0">
                <a:solidFill>
                  <a:srgbClr val="000000"/>
                </a:solidFill>
              </a:rPr>
              <a:t>If </a:t>
            </a:r>
          </a:p>
          <a:p>
            <a:pPr marL="0" indent="0">
              <a:spcBef>
                <a:spcPct val="0"/>
              </a:spcBef>
              <a:buFont typeface="Courier New" pitchFamily="49" charset="0"/>
              <a:buNone/>
            </a:pPr>
            <a:r>
              <a:rPr lang="en-US" i="1" dirty="0" smtClean="0">
                <a:solidFill>
                  <a:srgbClr val="000000"/>
                </a:solidFill>
              </a:rPr>
              <a:t>b</a:t>
            </a:r>
            <a:r>
              <a:rPr lang="en-US" baseline="30000" dirty="0" smtClean="0">
                <a:solidFill>
                  <a:srgbClr val="000000"/>
                </a:solidFill>
              </a:rPr>
              <a:t>2</a:t>
            </a:r>
            <a:r>
              <a:rPr lang="en-US" dirty="0" smtClean="0">
                <a:solidFill>
                  <a:srgbClr val="000000"/>
                </a:solidFill>
              </a:rPr>
              <a:t> − 4</a:t>
            </a:r>
            <a:r>
              <a:rPr lang="en-US" i="1" dirty="0" smtClean="0">
                <a:solidFill>
                  <a:srgbClr val="000000"/>
                </a:solidFill>
              </a:rPr>
              <a:t>ac</a:t>
            </a:r>
            <a:r>
              <a:rPr lang="en-US" dirty="0" smtClean="0">
                <a:solidFill>
                  <a:srgbClr val="000000"/>
                </a:solidFill>
              </a:rPr>
              <a:t> = 0 </a:t>
            </a:r>
            <a:r>
              <a:rPr lang="en-US" dirty="0" smtClean="0">
                <a:solidFill>
                  <a:srgbClr val="C00000"/>
                </a:solidFill>
              </a:rPr>
              <a:t>→</a:t>
            </a:r>
            <a:r>
              <a:rPr lang="en-US" dirty="0" smtClean="0">
                <a:solidFill>
                  <a:srgbClr val="000000"/>
                </a:solidFill>
              </a:rPr>
              <a:t> there is only one real solution. </a:t>
            </a:r>
          </a:p>
          <a:p>
            <a:pPr marL="0" indent="0">
              <a:spcBef>
                <a:spcPct val="0"/>
              </a:spcBef>
              <a:buFont typeface="Courier New" pitchFamily="49" charset="0"/>
              <a:buNone/>
            </a:pPr>
            <a:r>
              <a:rPr lang="en-US" i="1" dirty="0" smtClean="0">
                <a:solidFill>
                  <a:srgbClr val="000000"/>
                </a:solidFill>
              </a:rPr>
              <a:t>b</a:t>
            </a:r>
            <a:r>
              <a:rPr lang="en-US" baseline="30000" dirty="0" smtClean="0">
                <a:solidFill>
                  <a:srgbClr val="000000"/>
                </a:solidFill>
              </a:rPr>
              <a:t>2</a:t>
            </a:r>
            <a:r>
              <a:rPr lang="en-US" dirty="0" smtClean="0">
                <a:solidFill>
                  <a:srgbClr val="000000"/>
                </a:solidFill>
              </a:rPr>
              <a:t> − 4</a:t>
            </a:r>
            <a:r>
              <a:rPr lang="en-US" i="1" dirty="0" smtClean="0">
                <a:solidFill>
                  <a:srgbClr val="000000"/>
                </a:solidFill>
              </a:rPr>
              <a:t>ac</a:t>
            </a:r>
            <a:r>
              <a:rPr lang="en-US" dirty="0" smtClean="0">
                <a:solidFill>
                  <a:srgbClr val="000000"/>
                </a:solidFill>
              </a:rPr>
              <a:t> &gt; 0 </a:t>
            </a:r>
            <a:r>
              <a:rPr lang="en-US" dirty="0" smtClean="0">
                <a:solidFill>
                  <a:srgbClr val="C00000"/>
                </a:solidFill>
              </a:rPr>
              <a:t>→</a:t>
            </a:r>
            <a:r>
              <a:rPr lang="en-US" dirty="0" smtClean="0">
                <a:solidFill>
                  <a:srgbClr val="000000"/>
                </a:solidFill>
              </a:rPr>
              <a:t> there are two real solutions. </a:t>
            </a:r>
          </a:p>
          <a:p>
            <a:pPr marL="0" indent="0">
              <a:spcBef>
                <a:spcPct val="0"/>
              </a:spcBef>
              <a:buFont typeface="Courier New" pitchFamily="49" charset="0"/>
              <a:buNone/>
            </a:pPr>
            <a:r>
              <a:rPr lang="en-US" i="1" dirty="0" smtClean="0">
                <a:solidFill>
                  <a:srgbClr val="000000"/>
                </a:solidFill>
              </a:rPr>
              <a:t>b</a:t>
            </a:r>
            <a:r>
              <a:rPr lang="en-US" baseline="30000" dirty="0" smtClean="0">
                <a:solidFill>
                  <a:srgbClr val="000000"/>
                </a:solidFill>
              </a:rPr>
              <a:t>2</a:t>
            </a:r>
            <a:r>
              <a:rPr lang="en-US" dirty="0" smtClean="0">
                <a:solidFill>
                  <a:srgbClr val="000000"/>
                </a:solidFill>
              </a:rPr>
              <a:t> − 4</a:t>
            </a:r>
            <a:r>
              <a:rPr lang="en-US" i="1" dirty="0" smtClean="0">
                <a:solidFill>
                  <a:srgbClr val="000000"/>
                </a:solidFill>
              </a:rPr>
              <a:t>ac</a:t>
            </a:r>
            <a:r>
              <a:rPr lang="en-US" dirty="0" smtClean="0">
                <a:solidFill>
                  <a:srgbClr val="000000"/>
                </a:solidFill>
              </a:rPr>
              <a:t> &lt; 0 </a:t>
            </a:r>
            <a:r>
              <a:rPr lang="en-US" dirty="0" smtClean="0">
                <a:solidFill>
                  <a:srgbClr val="C00000"/>
                </a:solidFill>
              </a:rPr>
              <a:t>→</a:t>
            </a:r>
            <a:r>
              <a:rPr lang="en-US" dirty="0" smtClean="0">
                <a:solidFill>
                  <a:srgbClr val="000000"/>
                </a:solidFill>
              </a:rPr>
              <a:t> there are no real solutions. (The square root of a negative number is not a real number.) </a:t>
            </a:r>
          </a:p>
          <a:p>
            <a:pPr marL="0" indent="0">
              <a:spcBef>
                <a:spcPct val="0"/>
              </a:spcBef>
              <a:buFont typeface="Courier New" pitchFamily="49" charset="0"/>
              <a:buNone/>
            </a:pPr>
            <a:r>
              <a:rPr lang="en-US" dirty="0" smtClean="0">
                <a:solidFill>
                  <a:srgbClr val="000000"/>
                </a:solidFill>
              </a:rPr>
              <a:t>Discussions of negative discriminants are given in later courses in algebra.</a:t>
            </a:r>
          </a:p>
        </p:txBody>
      </p:sp>
      <p:sp>
        <p:nvSpPr>
          <p:cNvPr id="24578" name="Title 1"/>
          <p:cNvSpPr>
            <a:spLocks noGrp="1"/>
          </p:cNvSpPr>
          <p:nvPr>
            <p:ph type="title"/>
          </p:nvPr>
        </p:nvSpPr>
        <p:spPr/>
        <p:txBody>
          <a:bodyPr/>
          <a:lstStyle/>
          <a:p>
            <a:r>
              <a:rPr lang="en-US" dirty="0" smtClean="0"/>
              <a:t>The Quadratic Formula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itle 1"/>
          <p:cNvSpPr>
            <a:spLocks noGrp="1"/>
          </p:cNvSpPr>
          <p:nvPr>
            <p:ph type="title"/>
          </p:nvPr>
        </p:nvSpPr>
        <p:spPr/>
        <p:txBody>
          <a:bodyPr/>
          <a:lstStyle/>
          <a:p>
            <a:r>
              <a:rPr lang="en-US" dirty="0" smtClean="0"/>
              <a:t>Example 1: The Quadratic Formula</a:t>
            </a:r>
          </a:p>
        </p:txBody>
      </p:sp>
      <p:sp>
        <p:nvSpPr>
          <p:cNvPr id="3077" name="Content Placeholder 2"/>
          <p:cNvSpPr>
            <a:spLocks noGrp="1"/>
          </p:cNvSpPr>
          <p:nvPr>
            <p:ph idx="1"/>
          </p:nvPr>
        </p:nvSpPr>
        <p:spPr/>
        <p:txBody>
          <a:bodyPr/>
          <a:lstStyle/>
          <a:p>
            <a:pPr marL="0" indent="0">
              <a:buFont typeface="Courier New" pitchFamily="49" charset="0"/>
              <a:buNone/>
            </a:pPr>
            <a:r>
              <a:rPr lang="en-US" dirty="0" smtClean="0"/>
              <a:t>Solve the following quadratic equations by using the quadratic formula: </a:t>
            </a:r>
          </a:p>
        </p:txBody>
      </p:sp>
      <p:graphicFrame>
        <p:nvGraphicFramePr>
          <p:cNvPr id="3074" name="Object 2"/>
          <p:cNvGraphicFramePr>
            <a:graphicFrameLocks noChangeAspect="1"/>
          </p:cNvGraphicFramePr>
          <p:nvPr/>
        </p:nvGraphicFramePr>
        <p:xfrm>
          <a:off x="3155950" y="2312988"/>
          <a:ext cx="2832100" cy="965200"/>
        </p:xfrm>
        <a:graphic>
          <a:graphicData uri="http://schemas.openxmlformats.org/presentationml/2006/ole">
            <mc:AlternateContent xmlns:mc="http://schemas.openxmlformats.org/markup-compatibility/2006">
              <mc:Choice xmlns:v="urn:schemas-microsoft-com:vml" Requires="v">
                <p:oleObj spid="_x0000_s3096" name="Equation" r:id="rId3" imgW="2831760" imgH="965160" progId="Equation.DSMT4">
                  <p:embed/>
                </p:oleObj>
              </mc:Choice>
              <mc:Fallback>
                <p:oleObj name="Equation" r:id="rId3" imgW="2831760" imgH="96516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55950" y="2312988"/>
                        <a:ext cx="28321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547048" y="3491552"/>
          <a:ext cx="2463800" cy="381000"/>
        </p:xfrm>
        <a:graphic>
          <a:graphicData uri="http://schemas.openxmlformats.org/presentationml/2006/ole">
            <mc:AlternateContent xmlns:mc="http://schemas.openxmlformats.org/markup-compatibility/2006">
              <mc:Choice xmlns:v="urn:schemas-microsoft-com:vml" Requires="v">
                <p:oleObj spid="_x0000_s3097" name="Equation" r:id="rId5" imgW="2463480" imgH="380880" progId="Equation.DSMT4">
                  <p:embed/>
                </p:oleObj>
              </mc:Choice>
              <mc:Fallback>
                <p:oleObj name="Equation" r:id="rId5" imgW="246348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7048" y="3491552"/>
                        <a:ext cx="2463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547048" y="4204648"/>
          <a:ext cx="1257300" cy="304800"/>
        </p:xfrm>
        <a:graphic>
          <a:graphicData uri="http://schemas.openxmlformats.org/presentationml/2006/ole">
            <mc:AlternateContent xmlns:mc="http://schemas.openxmlformats.org/markup-compatibility/2006">
              <mc:Choice xmlns:v="urn:schemas-microsoft-com:vml" Requires="v">
                <p:oleObj spid="_x0000_s3098" name="Equation" r:id="rId7" imgW="1257120" imgH="304560" progId="Equation.DSMT4">
                  <p:embed/>
                </p:oleObj>
              </mc:Choice>
              <mc:Fallback>
                <p:oleObj name="Equation" r:id="rId7" imgW="1257120" imgH="3045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048" y="4204648"/>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182504" y="4204648"/>
          <a:ext cx="2489200" cy="342900"/>
        </p:xfrm>
        <a:graphic>
          <a:graphicData uri="http://schemas.openxmlformats.org/presentationml/2006/ole">
            <mc:AlternateContent xmlns:mc="http://schemas.openxmlformats.org/markup-compatibility/2006">
              <mc:Choice xmlns:v="urn:schemas-microsoft-com:vml" Requires="v">
                <p:oleObj spid="_x0000_s3099" name="Equation" r:id="rId9" imgW="2489040" imgH="342720" progId="Equation.DSMT4">
                  <p:embed/>
                </p:oleObj>
              </mc:Choice>
              <mc:Fallback>
                <p:oleObj name="Equation" r:id="rId9" imgW="2489040" imgH="3427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82504" y="4204648"/>
                        <a:ext cx="24892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1039504" y="4691416"/>
          <a:ext cx="3416300" cy="1003300"/>
        </p:xfrm>
        <a:graphic>
          <a:graphicData uri="http://schemas.openxmlformats.org/presentationml/2006/ole">
            <mc:AlternateContent xmlns:mc="http://schemas.openxmlformats.org/markup-compatibility/2006">
              <mc:Choice xmlns:v="urn:schemas-microsoft-com:vml" Requires="v">
                <p:oleObj spid="_x0000_s3100" name="Equation" r:id="rId11" imgW="3416040" imgH="1002960" progId="Equation.DSMT4">
                  <p:embed/>
                </p:oleObj>
              </mc:Choice>
              <mc:Fallback>
                <p:oleObj name="Equation" r:id="rId11" imgW="3416040" imgH="1002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39504" y="4691416"/>
                        <a:ext cx="34163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4482152" y="4786952"/>
          <a:ext cx="2120900" cy="914400"/>
        </p:xfrm>
        <a:graphic>
          <a:graphicData uri="http://schemas.openxmlformats.org/presentationml/2006/ole">
            <mc:AlternateContent xmlns:mc="http://schemas.openxmlformats.org/markup-compatibility/2006">
              <mc:Choice xmlns:v="urn:schemas-microsoft-com:vml" Requires="v">
                <p:oleObj spid="_x0000_s3101" name="Equation" r:id="rId13" imgW="2120760" imgH="914400" progId="Equation.DSMT4">
                  <p:embed/>
                </p:oleObj>
              </mc:Choice>
              <mc:Fallback>
                <p:oleObj name="Equation" r:id="rId13" imgW="2120760" imgH="9144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82152" y="4786952"/>
                        <a:ext cx="21209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6615752" y="4773304"/>
          <a:ext cx="1651000" cy="914400"/>
        </p:xfrm>
        <a:graphic>
          <a:graphicData uri="http://schemas.openxmlformats.org/presentationml/2006/ole">
            <mc:AlternateContent xmlns:mc="http://schemas.openxmlformats.org/markup-compatibility/2006">
              <mc:Choice xmlns:v="urn:schemas-microsoft-com:vml" Requires="v">
                <p:oleObj spid="_x0000_s3102" name="Equation" r:id="rId15" imgW="1650960" imgH="914400" progId="Equation.DSMT4">
                  <p:embed/>
                </p:oleObj>
              </mc:Choice>
              <mc:Fallback>
                <p:oleObj name="Equation" r:id="rId15" imgW="1650960" imgH="9144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615752" y="4773304"/>
                        <a:ext cx="165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itle 1"/>
          <p:cNvSpPr>
            <a:spLocks noGrp="1"/>
          </p:cNvSpPr>
          <p:nvPr>
            <p:ph type="title"/>
          </p:nvPr>
        </p:nvSpPr>
        <p:spPr/>
        <p:txBody>
          <a:bodyPr/>
          <a:lstStyle/>
          <a:p>
            <a:r>
              <a:rPr lang="en-US" dirty="0" smtClean="0"/>
              <a:t>Example 1: The Quadratic Formula (cont.)</a:t>
            </a:r>
          </a:p>
        </p:txBody>
      </p:sp>
      <p:sp>
        <p:nvSpPr>
          <p:cNvPr id="4101" name="Content Placeholder 2"/>
          <p:cNvSpPr>
            <a:spLocks noGrp="1"/>
          </p:cNvSpPr>
          <p:nvPr>
            <p:ph idx="1"/>
          </p:nvPr>
        </p:nvSpPr>
        <p:spPr/>
        <p:txBody>
          <a:bodyPr/>
          <a:lstStyle/>
          <a:p>
            <a:pPr marL="0" indent="0">
              <a:buFont typeface="Courier New" pitchFamily="49" charset="0"/>
              <a:buNone/>
            </a:pPr>
            <a:r>
              <a:rPr lang="en-US" dirty="0" smtClean="0"/>
              <a:t>In many practical applications of quadratic equations, we want to know a decimal approximation of the solutions. Using a calculator, we find the following approximate values to the solutions of the equation </a:t>
            </a:r>
          </a:p>
        </p:txBody>
      </p:sp>
      <p:graphicFrame>
        <p:nvGraphicFramePr>
          <p:cNvPr id="4098" name="Object 2"/>
          <p:cNvGraphicFramePr>
            <a:graphicFrameLocks noChangeAspect="1"/>
          </p:cNvGraphicFramePr>
          <p:nvPr/>
        </p:nvGraphicFramePr>
        <p:xfrm>
          <a:off x="533400" y="3276600"/>
          <a:ext cx="2146300" cy="381000"/>
        </p:xfrm>
        <a:graphic>
          <a:graphicData uri="http://schemas.openxmlformats.org/presentationml/2006/ole">
            <mc:AlternateContent xmlns:mc="http://schemas.openxmlformats.org/markup-compatibility/2006">
              <mc:Choice xmlns:v="urn:schemas-microsoft-com:vml" Requires="v">
                <p:oleObj spid="_x0000_s4104" name="Equation" r:id="rId3" imgW="2145960" imgH="380880" progId="Equation.DSMT4">
                  <p:embed/>
                </p:oleObj>
              </mc:Choice>
              <mc:Fallback>
                <p:oleObj name="Equation" r:id="rId3" imgW="2145960" imgH="3808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276600"/>
                        <a:ext cx="2146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9" name="Object 3"/>
          <p:cNvGraphicFramePr>
            <a:graphicFrameLocks noChangeAspect="1"/>
          </p:cNvGraphicFramePr>
          <p:nvPr/>
        </p:nvGraphicFramePr>
        <p:xfrm>
          <a:off x="558800" y="4121150"/>
          <a:ext cx="7899400" cy="914400"/>
        </p:xfrm>
        <a:graphic>
          <a:graphicData uri="http://schemas.openxmlformats.org/presentationml/2006/ole">
            <mc:AlternateContent xmlns:mc="http://schemas.openxmlformats.org/markup-compatibility/2006">
              <mc:Choice xmlns:v="urn:schemas-microsoft-com:vml" Requires="v">
                <p:oleObj spid="_x0000_s4105" name="Equation" r:id="rId5" imgW="7899120" imgH="914400" progId="Equation.DSMT4">
                  <p:embed/>
                </p:oleObj>
              </mc:Choice>
              <mc:Fallback>
                <p:oleObj name="Equation" r:id="rId5" imgW="7899120" imgH="91440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8800" y="4121150"/>
                        <a:ext cx="7899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itle 1"/>
          <p:cNvSpPr>
            <a:spLocks noGrp="1"/>
          </p:cNvSpPr>
          <p:nvPr>
            <p:ph type="title"/>
          </p:nvPr>
        </p:nvSpPr>
        <p:spPr/>
        <p:txBody>
          <a:bodyPr/>
          <a:lstStyle/>
          <a:p>
            <a:r>
              <a:rPr lang="en-US" dirty="0" smtClean="0"/>
              <a:t>Example 1: The Quadratic Formula (cont.)</a:t>
            </a:r>
          </a:p>
        </p:txBody>
      </p:sp>
      <p:sp>
        <p:nvSpPr>
          <p:cNvPr id="5125" name="Content Placeholder 2"/>
          <p:cNvSpPr>
            <a:spLocks noGrp="1"/>
          </p:cNvSpPr>
          <p:nvPr>
            <p:ph idx="1"/>
          </p:nvPr>
        </p:nvSpPr>
        <p:spPr>
          <a:xfrm>
            <a:off x="457200" y="2845915"/>
            <a:ext cx="8229600" cy="1040285"/>
          </a:xfrm>
        </p:spPr>
        <p:txBody>
          <a:bodyPr>
            <a:spAutoFit/>
          </a:bodyPr>
          <a:lstStyle/>
          <a:p>
            <a:pPr>
              <a:buFont typeface="Courier New" pitchFamily="49" charset="0"/>
              <a:buNone/>
            </a:pPr>
            <a:r>
              <a:rPr lang="en-US" dirty="0" smtClean="0"/>
              <a:t>Now we see that </a:t>
            </a:r>
            <a:r>
              <a:rPr lang="en-US" i="1" dirty="0" smtClean="0"/>
              <a:t>a </a:t>
            </a:r>
            <a:r>
              <a:rPr lang="en-US" dirty="0" smtClean="0"/>
              <a:t>=</a:t>
            </a:r>
            <a:r>
              <a:rPr lang="en-US" i="1" dirty="0" smtClean="0"/>
              <a:t> −</a:t>
            </a:r>
            <a:r>
              <a:rPr lang="en-US" dirty="0" smtClean="0"/>
              <a:t>3,</a:t>
            </a:r>
            <a:r>
              <a:rPr lang="en-US" i="1" dirty="0" smtClean="0"/>
              <a:t> b </a:t>
            </a:r>
            <a:r>
              <a:rPr lang="en-US" dirty="0" smtClean="0"/>
              <a:t>= 5,</a:t>
            </a:r>
            <a:r>
              <a:rPr lang="en-US" i="1" dirty="0" smtClean="0"/>
              <a:t> </a:t>
            </a:r>
            <a:r>
              <a:rPr lang="en-US" dirty="0" smtClean="0"/>
              <a:t>and</a:t>
            </a:r>
            <a:r>
              <a:rPr lang="en-US" i="1" dirty="0" smtClean="0"/>
              <a:t> c </a:t>
            </a:r>
            <a:r>
              <a:rPr lang="en-US" dirty="0" smtClean="0"/>
              <a:t>=</a:t>
            </a:r>
            <a:r>
              <a:rPr lang="en-US" i="1" dirty="0" smtClean="0"/>
              <a:t> −</a:t>
            </a:r>
            <a:r>
              <a:rPr lang="en-US" dirty="0" smtClean="0"/>
              <a:t>1.</a:t>
            </a:r>
            <a:r>
              <a:rPr lang="en-US" i="1" dirty="0" smtClean="0"/>
              <a:t> </a:t>
            </a:r>
          </a:p>
          <a:p>
            <a:pPr>
              <a:buFont typeface="Courier New" pitchFamily="49" charset="0"/>
              <a:buNone/>
            </a:pPr>
            <a:r>
              <a:rPr lang="en-US" dirty="0" smtClean="0"/>
              <a:t>Substituting in the quadratic formula gives </a:t>
            </a:r>
          </a:p>
        </p:txBody>
      </p:sp>
      <p:graphicFrame>
        <p:nvGraphicFramePr>
          <p:cNvPr id="2" name="Object 4"/>
          <p:cNvGraphicFramePr>
            <a:graphicFrameLocks noChangeAspect="1"/>
          </p:cNvGraphicFramePr>
          <p:nvPr/>
        </p:nvGraphicFramePr>
        <p:xfrm>
          <a:off x="547048" y="1219200"/>
          <a:ext cx="2565400" cy="381000"/>
        </p:xfrm>
        <a:graphic>
          <a:graphicData uri="http://schemas.openxmlformats.org/presentationml/2006/ole">
            <mc:AlternateContent xmlns:mc="http://schemas.openxmlformats.org/markup-compatibility/2006">
              <mc:Choice xmlns:v="urn:schemas-microsoft-com:vml" Requires="v">
                <p:oleObj spid="_x0000_s5151" name="Equation" r:id="rId3" imgW="2565360" imgH="380880" progId="Equation.DSMT4">
                  <p:embed/>
                </p:oleObj>
              </mc:Choice>
              <mc:Fallback>
                <p:oleObj name="Equation" r:id="rId3" imgW="2565360" imgH="3808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048" y="1219200"/>
                        <a:ext cx="2565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547048" y="1864056"/>
          <a:ext cx="1257300" cy="304800"/>
        </p:xfrm>
        <a:graphic>
          <a:graphicData uri="http://schemas.openxmlformats.org/presentationml/2006/ole">
            <mc:AlternateContent xmlns:mc="http://schemas.openxmlformats.org/markup-compatibility/2006">
              <mc:Choice xmlns:v="urn:schemas-microsoft-com:vml" Requires="v">
                <p:oleObj spid="_x0000_s5152" name="Equation" r:id="rId5" imgW="1257120" imgH="304560" progId="Equation.DSMT4">
                  <p:embed/>
                </p:oleObj>
              </mc:Choice>
              <mc:Fallback>
                <p:oleObj name="Equation" r:id="rId5" imgW="1257120" imgH="3045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7048" y="1864056"/>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1926608" y="1801504"/>
          <a:ext cx="2095500" cy="381000"/>
        </p:xfrm>
        <a:graphic>
          <a:graphicData uri="http://schemas.openxmlformats.org/presentationml/2006/ole">
            <mc:AlternateContent xmlns:mc="http://schemas.openxmlformats.org/markup-compatibility/2006">
              <mc:Choice xmlns:v="urn:schemas-microsoft-com:vml" Requires="v">
                <p:oleObj spid="_x0000_s5153" name="Equation" r:id="rId7" imgW="2095200" imgH="380880" progId="Equation.DSMT4">
                  <p:embed/>
                </p:oleObj>
              </mc:Choice>
              <mc:Fallback>
                <p:oleObj name="Equation" r:id="rId7" imgW="2095200" imgH="3808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26608" y="1801504"/>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1918648" y="2383808"/>
          <a:ext cx="2374900" cy="381000"/>
        </p:xfrm>
        <a:graphic>
          <a:graphicData uri="http://schemas.openxmlformats.org/presentationml/2006/ole">
            <mc:AlternateContent xmlns:mc="http://schemas.openxmlformats.org/markup-compatibility/2006">
              <mc:Choice xmlns:v="urn:schemas-microsoft-com:vml" Requires="v">
                <p:oleObj spid="_x0000_s5154" name="Equation" r:id="rId9" imgW="2374560" imgH="380880" progId="Equation.DSMT4">
                  <p:embed/>
                </p:oleObj>
              </mc:Choice>
              <mc:Fallback>
                <p:oleObj name="Equation" r:id="rId9" imgW="2374560" imgH="3808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18648" y="2383808"/>
                        <a:ext cx="237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4147784" y="1932296"/>
          <a:ext cx="4889500" cy="279400"/>
        </p:xfrm>
        <a:graphic>
          <a:graphicData uri="http://schemas.openxmlformats.org/presentationml/2006/ole">
            <mc:AlternateContent xmlns:mc="http://schemas.openxmlformats.org/markup-compatibility/2006">
              <mc:Choice xmlns:v="urn:schemas-microsoft-com:vml" Requires="v">
                <p:oleObj spid="_x0000_s5155" name="Equation" r:id="rId11" imgW="4889160" imgH="279360" progId="Equation.DSMT4">
                  <p:embed/>
                </p:oleObj>
              </mc:Choice>
              <mc:Fallback>
                <p:oleObj name="Equation" r:id="rId11" imgW="4889160" imgH="2793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147784" y="1932296"/>
                        <a:ext cx="4889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1828800" y="4087504"/>
          <a:ext cx="3492500" cy="1028700"/>
        </p:xfrm>
        <a:graphic>
          <a:graphicData uri="http://schemas.openxmlformats.org/presentationml/2006/ole">
            <mc:AlternateContent xmlns:mc="http://schemas.openxmlformats.org/markup-compatibility/2006">
              <mc:Choice xmlns:v="urn:schemas-microsoft-com:vml" Requires="v">
                <p:oleObj spid="_x0000_s5156" name="Equation" r:id="rId13" imgW="3492360" imgH="1028520" progId="Equation.DSMT4">
                  <p:embed/>
                </p:oleObj>
              </mc:Choice>
              <mc:Fallback>
                <p:oleObj name="Equation" r:id="rId13" imgW="3492360" imgH="102852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28800" y="4087504"/>
                        <a:ext cx="34925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2092656" y="5091752"/>
          <a:ext cx="2298700" cy="914400"/>
        </p:xfrm>
        <a:graphic>
          <a:graphicData uri="http://schemas.openxmlformats.org/presentationml/2006/ole">
            <mc:AlternateContent xmlns:mc="http://schemas.openxmlformats.org/markup-compatibility/2006">
              <mc:Choice xmlns:v="urn:schemas-microsoft-com:vml" Requires="v">
                <p:oleObj spid="_x0000_s5157" name="Equation" r:id="rId15" imgW="2298600" imgH="914400" progId="Equation.DSMT4">
                  <p:embed/>
                </p:oleObj>
              </mc:Choice>
              <mc:Fallback>
                <p:oleObj name="Equation" r:id="rId15" imgW="2298600" imgH="91440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092656" y="5091752"/>
                        <a:ext cx="22987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4419600" y="5105400"/>
          <a:ext cx="1651000" cy="914400"/>
        </p:xfrm>
        <a:graphic>
          <a:graphicData uri="http://schemas.openxmlformats.org/presentationml/2006/ole">
            <mc:AlternateContent xmlns:mc="http://schemas.openxmlformats.org/markup-compatibility/2006">
              <mc:Choice xmlns:v="urn:schemas-microsoft-com:vml" Requires="v">
                <p:oleObj spid="_x0000_s5158" name="Equation" r:id="rId17" imgW="1650960" imgH="914400" progId="Equation.DSMT4">
                  <p:embed/>
                </p:oleObj>
              </mc:Choice>
              <mc:Fallback>
                <p:oleObj name="Equation" r:id="rId17" imgW="1650960" imgH="91440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19600" y="5105400"/>
                        <a:ext cx="165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2" name="Object 12"/>
          <p:cNvGraphicFramePr>
            <a:graphicFrameLocks noChangeAspect="1"/>
          </p:cNvGraphicFramePr>
          <p:nvPr/>
        </p:nvGraphicFramePr>
        <p:xfrm>
          <a:off x="6109648" y="5083792"/>
          <a:ext cx="1536700" cy="914400"/>
        </p:xfrm>
        <a:graphic>
          <a:graphicData uri="http://schemas.openxmlformats.org/presentationml/2006/ole">
            <mc:AlternateContent xmlns:mc="http://schemas.openxmlformats.org/markup-compatibility/2006">
              <mc:Choice xmlns:v="urn:schemas-microsoft-com:vml" Requires="v">
                <p:oleObj spid="_x0000_s5159" name="Equation" r:id="rId19" imgW="1536480" imgH="914400" progId="Equation.DSMT4">
                  <p:embed/>
                </p:oleObj>
              </mc:Choice>
              <mc:Fallback>
                <p:oleObj name="Equation" r:id="rId19" imgW="1536480" imgH="91440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109648" y="5083792"/>
                        <a:ext cx="15367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2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12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125">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125">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12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13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13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1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title"/>
          </p:nvPr>
        </p:nvSpPr>
        <p:spPr/>
        <p:txBody>
          <a:bodyPr/>
          <a:lstStyle/>
          <a:p>
            <a:r>
              <a:rPr lang="en-US" dirty="0" smtClean="0"/>
              <a:t>Example 1: The Quadratic Formula (cont.)</a:t>
            </a:r>
          </a:p>
        </p:txBody>
      </p:sp>
      <p:sp>
        <p:nvSpPr>
          <p:cNvPr id="6148" name="Content Placeholder 2"/>
          <p:cNvSpPr>
            <a:spLocks noGrp="1"/>
          </p:cNvSpPr>
          <p:nvPr>
            <p:ph idx="1"/>
          </p:nvPr>
        </p:nvSpPr>
        <p:spPr/>
        <p:txBody>
          <a:bodyPr/>
          <a:lstStyle/>
          <a:p>
            <a:pPr marL="0" indent="0">
              <a:buFont typeface="Courier New" pitchFamily="49" charset="0"/>
              <a:buNone/>
            </a:pPr>
            <a:r>
              <a:rPr lang="en-US" dirty="0" smtClean="0"/>
              <a:t>This shows that the quadratic formula works correctly even though the leading coefficient </a:t>
            </a:r>
            <a:r>
              <a:rPr lang="en-US" i="1" dirty="0" smtClean="0"/>
              <a:t>a </a:t>
            </a:r>
            <a:r>
              <a:rPr lang="en-US" dirty="0" smtClean="0"/>
              <a:t>is negative. We could also multiply all the terms on both sides of the equation by −1 and solve the new equation. </a:t>
            </a:r>
            <a:r>
              <a:rPr lang="en-US" b="1" dirty="0" smtClean="0"/>
              <a:t>The solutions will be the same. </a:t>
            </a:r>
            <a:endParaRPr lang="en-US" dirty="0" smtClean="0"/>
          </a:p>
        </p:txBody>
      </p:sp>
      <p:graphicFrame>
        <p:nvGraphicFramePr>
          <p:cNvPr id="2" name="Object 3"/>
          <p:cNvGraphicFramePr>
            <a:graphicFrameLocks noChangeAspect="1"/>
          </p:cNvGraphicFramePr>
          <p:nvPr/>
        </p:nvGraphicFramePr>
        <p:xfrm>
          <a:off x="1842448" y="3679208"/>
          <a:ext cx="2374900" cy="381000"/>
        </p:xfrm>
        <a:graphic>
          <a:graphicData uri="http://schemas.openxmlformats.org/presentationml/2006/ole">
            <mc:AlternateContent xmlns:mc="http://schemas.openxmlformats.org/markup-compatibility/2006">
              <mc:Choice xmlns:v="urn:schemas-microsoft-com:vml" Requires="v">
                <p:oleObj spid="_x0000_s6156" name="Equation" r:id="rId3" imgW="2374560" imgH="380880" progId="Equation.DSMT4">
                  <p:embed/>
                </p:oleObj>
              </mc:Choice>
              <mc:Fallback>
                <p:oleObj name="Equation" r:id="rId3" imgW="237456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42448" y="3679208"/>
                        <a:ext cx="237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2049440" y="4239904"/>
          <a:ext cx="2159000" cy="381000"/>
        </p:xfrm>
        <a:graphic>
          <a:graphicData uri="http://schemas.openxmlformats.org/presentationml/2006/ole">
            <mc:AlternateContent xmlns:mc="http://schemas.openxmlformats.org/markup-compatibility/2006">
              <mc:Choice xmlns:v="urn:schemas-microsoft-com:vml" Requires="v">
                <p:oleObj spid="_x0000_s6157" name="Equation" r:id="rId5" imgW="2158920" imgH="380880" progId="Equation.DSMT4">
                  <p:embed/>
                </p:oleObj>
              </mc:Choice>
              <mc:Fallback>
                <p:oleObj name="Equation" r:id="rId5" imgW="215892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49440" y="4239904"/>
                        <a:ext cx="2159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4495800" y="4370696"/>
          <a:ext cx="2806700" cy="304800"/>
        </p:xfrm>
        <a:graphic>
          <a:graphicData uri="http://schemas.openxmlformats.org/presentationml/2006/ole">
            <mc:AlternateContent xmlns:mc="http://schemas.openxmlformats.org/markup-compatibility/2006">
              <mc:Choice xmlns:v="urn:schemas-microsoft-com:vml" Requires="v">
                <p:oleObj spid="_x0000_s6158" name="Equation" r:id="rId7" imgW="2806560" imgH="304560" progId="Equation.DSMT4">
                  <p:embed/>
                </p:oleObj>
              </mc:Choice>
              <mc:Fallback>
                <p:oleObj name="Equation" r:id="rId7" imgW="2806560" imgH="3045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95800" y="4370696"/>
                        <a:ext cx="28067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TotalTime>
  <Words>635</Words>
  <Application>Microsoft Office PowerPoint</Application>
  <PresentationFormat>On-screen Show (4:3)</PresentationFormat>
  <Paragraphs>64</Paragraphs>
  <Slides>21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6" baseType="lpstr">
      <vt:lpstr>Calibri</vt:lpstr>
      <vt:lpstr>Courier New</vt:lpstr>
      <vt:lpstr>Arial</vt:lpstr>
      <vt:lpstr>Office Theme</vt:lpstr>
      <vt:lpstr>Equation</vt:lpstr>
      <vt:lpstr>Section 10.3</vt:lpstr>
      <vt:lpstr>Objectives</vt:lpstr>
      <vt:lpstr>The Quadratic Formula </vt:lpstr>
      <vt:lpstr>The Quadratic Formula </vt:lpstr>
      <vt:lpstr>The Quadratic Formula </vt:lpstr>
      <vt:lpstr>Example 1: The Quadratic Formula</vt:lpstr>
      <vt:lpstr>Example 1: The Quadratic Formula (cont.)</vt:lpstr>
      <vt:lpstr>Example 1: The Quadratic Formula (cont.)</vt:lpstr>
      <vt:lpstr>Example 1: The Quadratic Formula (cont.)</vt:lpstr>
      <vt:lpstr>Example 1: The Quadratic Formula (cont.)</vt:lpstr>
      <vt:lpstr>Example 1: The Quadratic Formula (cont.)</vt:lpstr>
      <vt:lpstr>Example 1: The Quadratic Formula (cont.)</vt:lpstr>
      <vt:lpstr>Example 1: The Quadratic Formula (cont.)</vt:lpstr>
      <vt:lpstr>Example 1: The Quadratic Formula (cont.)</vt:lpstr>
      <vt:lpstr>Example 1: The Quadratic Formula (cont.)</vt:lpstr>
      <vt:lpstr>Example 1: The Quadratic Formula (cont.)</vt:lpstr>
      <vt:lpstr>Example 1: The Quadratic Formula (cont.)</vt:lpstr>
      <vt:lpstr>Example 2: Nonreal Solutions</vt:lpstr>
      <vt:lpstr>Practice Problems</vt:lpstr>
      <vt:lpstr>Practice Problems (cont.)</vt:lpstr>
      <vt:lpstr>Practice Problem Answers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dc:title>
  <dc:creator>Hawkes Learning Systems</dc:creator>
  <cp:lastModifiedBy>ashish.samudre</cp:lastModifiedBy>
  <cp:revision>41</cp:revision>
  <dcterms:created xsi:type="dcterms:W3CDTF">2013-04-26T14:43:13Z</dcterms:created>
  <dcterms:modified xsi:type="dcterms:W3CDTF">2017-08-02T11:13:04Z</dcterms:modified>
</cp:coreProperties>
</file>