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49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4" Type="http://schemas.openxmlformats.org/officeDocument/2006/relationships/image" Target="../media/image7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7" Type="http://schemas.openxmlformats.org/officeDocument/2006/relationships/image" Target="../media/image83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5" Type="http://schemas.openxmlformats.org/officeDocument/2006/relationships/image" Target="../media/image81.wmf"/><Relationship Id="rId4" Type="http://schemas.openxmlformats.org/officeDocument/2006/relationships/image" Target="../media/image8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11" Type="http://schemas.openxmlformats.org/officeDocument/2006/relationships/image" Target="../media/image51.wmf"/><Relationship Id="rId5" Type="http://schemas.openxmlformats.org/officeDocument/2006/relationships/image" Target="../media/image45.wmf"/><Relationship Id="rId10" Type="http://schemas.openxmlformats.org/officeDocument/2006/relationships/image" Target="../media/image50.wmf"/><Relationship Id="rId4" Type="http://schemas.openxmlformats.org/officeDocument/2006/relationships/image" Target="../media/image44.wmf"/><Relationship Id="rId9" Type="http://schemas.openxmlformats.org/officeDocument/2006/relationships/image" Target="../media/image4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9320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554574-195B-4D00-849B-AD1FFE0D3ABC}" type="datetimeFigureOut">
              <a:rPr lang="en-US" smtClean="0"/>
              <a:pPr/>
              <a:t>8/2/2017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F3CB87-A9C8-4558-9D7C-6CDF7EE175B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606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21" y="6029382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8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48.wmf"/><Relationship Id="rId3" Type="http://schemas.openxmlformats.org/officeDocument/2006/relationships/oleObject" Target="../embeddings/oleObject39.bin"/><Relationship Id="rId21" Type="http://schemas.openxmlformats.org/officeDocument/2006/relationships/oleObject" Target="../embeddings/oleObject48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5.wmf"/><Relationship Id="rId1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wmf"/><Relationship Id="rId20" Type="http://schemas.openxmlformats.org/officeDocument/2006/relationships/image" Target="../media/image49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3.bin"/><Relationship Id="rId24" Type="http://schemas.openxmlformats.org/officeDocument/2006/relationships/image" Target="../media/image51.wmf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23" Type="http://schemas.openxmlformats.org/officeDocument/2006/relationships/oleObject" Target="../embeddings/oleObject49.bin"/><Relationship Id="rId10" Type="http://schemas.openxmlformats.org/officeDocument/2006/relationships/image" Target="../media/image44.wmf"/><Relationship Id="rId19" Type="http://schemas.openxmlformats.org/officeDocument/2006/relationships/oleObject" Target="../embeddings/oleObject47.bin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6.wmf"/><Relationship Id="rId22" Type="http://schemas.openxmlformats.org/officeDocument/2006/relationships/image" Target="../media/image50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5.bin"/><Relationship Id="rId18" Type="http://schemas.openxmlformats.org/officeDocument/2006/relationships/image" Target="../media/image59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8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5" Type="http://schemas.openxmlformats.org/officeDocument/2006/relationships/oleObject" Target="../embeddings/oleObject56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1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13" Type="http://schemas.openxmlformats.org/officeDocument/2006/relationships/image" Target="../media/image69.wmf"/><Relationship Id="rId3" Type="http://schemas.openxmlformats.org/officeDocument/2006/relationships/image" Target="../media/image70.png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68.wmf"/><Relationship Id="rId5" Type="http://schemas.openxmlformats.org/officeDocument/2006/relationships/image" Target="../media/image65.wmf"/><Relationship Id="rId10" Type="http://schemas.openxmlformats.org/officeDocument/2006/relationships/oleObject" Target="../embeddings/oleObject66.bin"/><Relationship Id="rId4" Type="http://schemas.openxmlformats.org/officeDocument/2006/relationships/oleObject" Target="../embeddings/oleObject63.bin"/><Relationship Id="rId9" Type="http://schemas.openxmlformats.org/officeDocument/2006/relationships/image" Target="../media/image6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3" Type="http://schemas.openxmlformats.org/officeDocument/2006/relationships/oleObject" Target="../embeddings/oleObject68.bin"/><Relationship Id="rId7" Type="http://schemas.openxmlformats.org/officeDocument/2006/relationships/image" Target="../media/image7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74.wmf"/><Relationship Id="rId5" Type="http://schemas.openxmlformats.org/officeDocument/2006/relationships/image" Target="../media/image75.png"/><Relationship Id="rId10" Type="http://schemas.openxmlformats.org/officeDocument/2006/relationships/oleObject" Target="../embeddings/oleObject71.bin"/><Relationship Id="rId4" Type="http://schemas.openxmlformats.org/officeDocument/2006/relationships/image" Target="../media/image71.wmf"/><Relationship Id="rId9" Type="http://schemas.openxmlformats.org/officeDocument/2006/relationships/image" Target="../media/image73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oleObject" Target="../embeddings/oleObject77.bin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8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3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10" Type="http://schemas.openxmlformats.org/officeDocument/2006/relationships/image" Target="../media/image80.wmf"/><Relationship Id="rId4" Type="http://schemas.openxmlformats.org/officeDocument/2006/relationships/image" Target="../media/image77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8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image" Target="../media/image8.png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6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5.wmf"/><Relationship Id="rId26" Type="http://schemas.openxmlformats.org/officeDocument/2006/relationships/image" Target="../media/image29.wmf"/><Relationship Id="rId3" Type="http://schemas.openxmlformats.org/officeDocument/2006/relationships/oleObject" Target="../embeddings/oleObject16.bin"/><Relationship Id="rId21" Type="http://schemas.openxmlformats.org/officeDocument/2006/relationships/oleObject" Target="../embeddings/oleObject25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3.bin"/><Relationship Id="rId25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0.bin"/><Relationship Id="rId24" Type="http://schemas.openxmlformats.org/officeDocument/2006/relationships/image" Target="../media/image28.wmf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23" Type="http://schemas.openxmlformats.org/officeDocument/2006/relationships/oleObject" Target="../embeddings/oleObject26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7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6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10.4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Applications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Distance-Rate-Time</a:t>
            </a: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A small plane travels at a speed </a:t>
            </a:r>
            <a:r>
              <a:rPr lang="en-US" dirty="0" smtClean="0">
                <a:solidFill>
                  <a:srgbClr val="0000FF"/>
                </a:solidFill>
              </a:rPr>
              <a:t>of 200 mph </a:t>
            </a:r>
            <a:r>
              <a:rPr lang="en-US" dirty="0" smtClean="0"/>
              <a:t>in still air. Flying with a tailwind, the plane is clocked over a distance of </a:t>
            </a:r>
            <a:r>
              <a:rPr lang="en-US" dirty="0" smtClean="0">
                <a:solidFill>
                  <a:srgbClr val="0000FF"/>
                </a:solidFill>
              </a:rPr>
              <a:t>960 miles</a:t>
            </a:r>
            <a:r>
              <a:rPr lang="en-US" dirty="0" smtClean="0"/>
              <a:t>. Flying against a headwind, it takes </a:t>
            </a:r>
            <a:r>
              <a:rPr lang="en-US" dirty="0" smtClean="0">
                <a:solidFill>
                  <a:srgbClr val="0000FF"/>
                </a:solidFill>
              </a:rPr>
              <a:t>2 hours </a:t>
            </a:r>
            <a:r>
              <a:rPr lang="en-US" dirty="0" smtClean="0"/>
              <a:t>more time to complete the return trip. What was the wind velocity?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Solution: 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/>
              <a:t>The basic formula is </a:t>
            </a:r>
            <a:r>
              <a:rPr lang="en-US" i="1" dirty="0" smtClean="0">
                <a:solidFill>
                  <a:srgbClr val="0000FF"/>
                </a:solidFill>
              </a:rPr>
              <a:t>d</a:t>
            </a:r>
            <a:r>
              <a:rPr lang="en-US" dirty="0" smtClean="0">
                <a:solidFill>
                  <a:srgbClr val="0000FF"/>
                </a:solidFill>
              </a:rPr>
              <a:t> = </a:t>
            </a:r>
            <a:r>
              <a:rPr lang="en-US" i="1" dirty="0" smtClean="0">
                <a:solidFill>
                  <a:srgbClr val="0000FF"/>
                </a:solidFill>
              </a:rPr>
              <a:t>rt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(distance = rate ∙ time). 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547688" y="4648200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3136680" imgH="838080" progId="Equation.DSMT4">
                  <p:embed/>
                </p:oleObj>
              </mc:Choice>
              <mc:Fallback>
                <p:oleObj name="Equation" r:id="rId3" imgW="31366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4648200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Distance-Rate-Time (cont.)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1938338" algn="r"/>
                <a:tab pos="2060575" algn="l"/>
                <a:tab pos="2401888" algn="l"/>
              </a:tabLst>
            </a:pPr>
            <a:r>
              <a:rPr lang="en-US" dirty="0" smtClean="0"/>
              <a:t>Let 	</a:t>
            </a:r>
            <a:r>
              <a:rPr lang="en-US" i="1" dirty="0" smtClean="0"/>
              <a:t>x	</a:t>
            </a:r>
            <a:r>
              <a:rPr lang="en-US" dirty="0" smtClean="0"/>
              <a:t>=	wind velocity. </a:t>
            </a:r>
          </a:p>
          <a:p>
            <a:pPr marL="0" indent="0">
              <a:buFont typeface="Courier New" pitchFamily="49" charset="0"/>
              <a:buNone/>
              <a:tabLst>
                <a:tab pos="1938338" algn="r"/>
                <a:tab pos="2060575" algn="l"/>
                <a:tab pos="2401888" algn="l"/>
              </a:tabLst>
            </a:pPr>
            <a:r>
              <a:rPr lang="en-US" dirty="0" smtClean="0"/>
              <a:t>Then	200 + </a:t>
            </a:r>
            <a:r>
              <a:rPr lang="en-US" i="1" dirty="0" smtClean="0"/>
              <a:t>x	</a:t>
            </a:r>
            <a:r>
              <a:rPr lang="en-US" dirty="0" smtClean="0"/>
              <a:t>=	speed of airplane going with the wind 			(tailwind), </a:t>
            </a:r>
          </a:p>
          <a:p>
            <a:pPr marL="0" indent="0">
              <a:buFont typeface="Courier New" pitchFamily="49" charset="0"/>
              <a:buNone/>
              <a:tabLst>
                <a:tab pos="1938338" algn="r"/>
                <a:tab pos="2060575" algn="l"/>
                <a:tab pos="2401888" algn="l"/>
              </a:tabLst>
            </a:pPr>
            <a:r>
              <a:rPr lang="en-US" dirty="0" smtClean="0"/>
              <a:t>	200 − </a:t>
            </a:r>
            <a:r>
              <a:rPr lang="en-US" i="1" dirty="0" smtClean="0"/>
              <a:t>x</a:t>
            </a:r>
            <a:r>
              <a:rPr lang="en-US" dirty="0" smtClean="0"/>
              <a:t> 	=	speed of airplane returning against the 			wind (headwind), </a:t>
            </a:r>
          </a:p>
          <a:p>
            <a:pPr marL="0" indent="0">
              <a:buFont typeface="Courier New" pitchFamily="49" charset="0"/>
              <a:buNone/>
              <a:tabLst>
                <a:tab pos="1938338" algn="r"/>
                <a:tab pos="2060575" algn="l"/>
                <a:tab pos="2401888" algn="l"/>
              </a:tabLst>
            </a:pPr>
            <a:r>
              <a:rPr lang="en-US" dirty="0" smtClean="0"/>
              <a:t>and 	960	=	distance each way.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371600" y="3048000"/>
          <a:ext cx="6126480" cy="2534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219200"/>
                <a:gridCol w="1524000"/>
                <a:gridCol w="1554480"/>
              </a:tblGrid>
              <a:tr h="62917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710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347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17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Distance-Rate-Time (cont.)</a:t>
            </a:r>
          </a:p>
        </p:txBody>
      </p:sp>
      <p:sp>
        <p:nvSpPr>
          <p:cNvPr id="717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55728"/>
          </a:xfr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1938338" algn="r"/>
                <a:tab pos="2060575" algn="l"/>
                <a:tab pos="2401888" algn="l"/>
              </a:tabLst>
            </a:pPr>
            <a:r>
              <a:rPr lang="en-US" dirty="0" smtClean="0"/>
              <a:t>We know distance and can represent rate (or speed), so </a:t>
            </a: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1938338" algn="r"/>
                <a:tab pos="2060575" algn="l"/>
                <a:tab pos="2401888" algn="l"/>
              </a:tabLst>
            </a:pPr>
            <a:r>
              <a:rPr lang="en-US" dirty="0" smtClean="0"/>
              <a:t>the formula           is used for representing time. </a:t>
            </a: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2312988" y="1815152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749160" imgH="838080" progId="Equation.DSMT4">
                  <p:embed/>
                </p:oleObj>
              </mc:Choice>
              <mc:Fallback>
                <p:oleObj name="Equation" r:id="rId3" imgW="74916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2988" y="1815152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549400" y="3176588"/>
          <a:ext cx="5816600" cy="232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5" imgW="5816520" imgH="2323800" progId="Equation.DSMT4">
                  <p:embed/>
                </p:oleObj>
              </mc:Choice>
              <mc:Fallback>
                <p:oleObj name="Equation" r:id="rId5" imgW="5816520" imgH="232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3176588"/>
                        <a:ext cx="5816600" cy="232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Distance-Rate-Time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179204" y="1377288"/>
          <a:ext cx="13843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3" imgW="1384200" imgH="1282680" progId="Equation.DSMT4">
                  <p:embed/>
                </p:oleObj>
              </mc:Choice>
              <mc:Fallback>
                <p:oleObj name="Equation" r:id="rId3" imgW="1384200" imgH="1282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9204" y="1377288"/>
                        <a:ext cx="13843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290248" y="1794492"/>
          <a:ext cx="241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5" imgW="241200" imgH="164880" progId="Equation.DSMT4">
                  <p:embed/>
                </p:oleObj>
              </mc:Choice>
              <mc:Fallback>
                <p:oleObj name="Equation" r:id="rId5" imgW="241200" imgH="164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0248" y="1794492"/>
                        <a:ext cx="2413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585648" y="1359848"/>
          <a:ext cx="8382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7" imgW="838080" imgH="1244520" progId="Equation.DSMT4">
                  <p:embed/>
                </p:oleObj>
              </mc:Choice>
              <mc:Fallback>
                <p:oleObj name="Equation" r:id="rId7" imgW="838080" imgH="1244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5648" y="1359848"/>
                        <a:ext cx="8382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6428096" y="1741796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9" imgW="241200" imgH="190440" progId="Equation.DSMT4">
                  <p:embed/>
                </p:oleObj>
              </mc:Choice>
              <mc:Fallback>
                <p:oleObj name="Equation" r:id="rId9" imgW="241200" imgH="190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8096" y="1741796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6905956" y="1377288"/>
          <a:ext cx="15113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11" imgW="1511280" imgH="1282680" progId="Equation.DSMT4">
                  <p:embed/>
                </p:oleObj>
              </mc:Choice>
              <mc:Fallback>
                <p:oleObj name="Equation" r:id="rId11" imgW="1511280" imgH="1282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5956" y="1377288"/>
                        <a:ext cx="15113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1309048" y="2764808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13" imgW="1104840" imgH="838080" progId="Equation.DSMT4">
                  <p:embed/>
                </p:oleObj>
              </mc:Choice>
              <mc:Fallback>
                <p:oleObj name="Equation" r:id="rId13" imgW="11048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048" y="2764808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3303896" y="3173104"/>
          <a:ext cx="241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tion" r:id="rId15" imgW="241200" imgH="164880" progId="Equation.DSMT4">
                  <p:embed/>
                </p:oleObj>
              </mc:Choice>
              <mc:Fallback>
                <p:oleObj name="Equation" r:id="rId15" imgW="241200" imgH="164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3896" y="3173104"/>
                        <a:ext cx="2413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430404" y="2756848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17" imgW="1104840" imgH="838080" progId="Equation.DSMT4">
                  <p:embed/>
                </p:oleObj>
              </mc:Choice>
              <mc:Fallback>
                <p:oleObj name="Equation" r:id="rId17" imgW="11048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0404" y="2756848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6429044" y="31242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19" imgW="241200" imgH="190440" progId="Equation.DSMT4">
                  <p:embed/>
                </p:oleObj>
              </mc:Choice>
              <mc:Fallback>
                <p:oleObj name="Equation" r:id="rId19" imgW="241200" imgH="1904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044" y="31242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7571096" y="304004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21" imgW="190440" imgH="279360" progId="Equation.DSMT4">
                  <p:embed/>
                </p:oleObj>
              </mc:Choice>
              <mc:Fallback>
                <p:oleObj name="Equation" r:id="rId21" imgW="1904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1096" y="304004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452438" y="3924300"/>
          <a:ext cx="81534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23" imgW="8153280" imgH="1104840" progId="Equation.DSMT4">
                  <p:embed/>
                </p:oleObj>
              </mc:Choice>
              <mc:Fallback>
                <p:oleObj name="Equation" r:id="rId23" imgW="8153280" imgH="11048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38" y="3924300"/>
                        <a:ext cx="81534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Distance-Rate-Time (cont.)</a:t>
            </a:r>
          </a:p>
        </p:txBody>
      </p:sp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57200" y="5496580"/>
            <a:ext cx="8229600" cy="523220"/>
          </a:xfrm>
        </p:spPr>
        <p:txBody>
          <a:bodyPr anchor="b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dirty="0" smtClean="0"/>
              <a:t>The wind velocity was </a:t>
            </a:r>
            <a:r>
              <a:rPr lang="en-US" dirty="0" smtClean="0">
                <a:solidFill>
                  <a:srgbClr val="FF0000"/>
                </a:solidFill>
              </a:rPr>
              <a:t>40 mph</a:t>
            </a:r>
            <a:r>
              <a:rPr lang="en-US" dirty="0" smtClean="0"/>
              <a:t>. 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717344" y="1367808"/>
          <a:ext cx="6375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3" imgW="6375240" imgH="571320" progId="Equation.DSMT4">
                  <p:embed/>
                </p:oleObj>
              </mc:Choice>
              <mc:Fallback>
                <p:oleObj name="Equation" r:id="rId3" imgW="637524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344" y="1367808"/>
                        <a:ext cx="6375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941696" y="2075216"/>
          <a:ext cx="6832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5" imgW="6832440" imgH="419040" progId="Equation.DSMT4">
                  <p:embed/>
                </p:oleObj>
              </mc:Choice>
              <mc:Fallback>
                <p:oleObj name="Equation" r:id="rId5" imgW="683244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696" y="2075216"/>
                        <a:ext cx="6832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667000" y="2635912"/>
          <a:ext cx="35433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7" imgW="3543120" imgH="419040" progId="Equation.DSMT4">
                  <p:embed/>
                </p:oleObj>
              </mc:Choice>
              <mc:Fallback>
                <p:oleObj name="Equation" r:id="rId7" imgW="354312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635912"/>
                        <a:ext cx="35433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992746" y="3207412"/>
          <a:ext cx="3213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9" imgW="3213000" imgH="419040" progId="Equation.DSMT4">
                  <p:embed/>
                </p:oleObj>
              </mc:Choice>
              <mc:Fallback>
                <p:oleObj name="Equation" r:id="rId9" imgW="3213000" imgH="419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2746" y="3207412"/>
                        <a:ext cx="32131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113396" y="3779860"/>
          <a:ext cx="308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11" imgW="3085920" imgH="469800" progId="Equation.DSMT4">
                  <p:embed/>
                </p:oleObj>
              </mc:Choice>
              <mc:Fallback>
                <p:oleObj name="Equation" r:id="rId11" imgW="30859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3396" y="3779860"/>
                        <a:ext cx="308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048000" y="4445000"/>
          <a:ext cx="4102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13" imgW="4101840" imgH="431640" progId="Equation.DSMT4">
                  <p:embed/>
                </p:oleObj>
              </mc:Choice>
              <mc:Fallback>
                <p:oleObj name="Equation" r:id="rId13" imgW="410184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445000"/>
                        <a:ext cx="4102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3719512" y="49530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15" imgW="914400" imgH="291960" progId="Equation.DSMT4">
                  <p:embed/>
                </p:oleObj>
              </mc:Choice>
              <mc:Fallback>
                <p:oleObj name="Equation" r:id="rId15" imgW="914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512" y="49530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6437312" y="4953000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17" imgW="1473120" imgH="291960" progId="Equation.DSMT4">
                  <p:embed/>
                </p:oleObj>
              </mc:Choice>
              <mc:Fallback>
                <p:oleObj name="Equation" r:id="rId17" imgW="14731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7312" y="4953000"/>
                        <a:ext cx="147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V="1">
            <a:off x="6591300" y="4940300"/>
            <a:ext cx="128016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591300" y="4940300"/>
            <a:ext cx="128016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Distance-Rate-Time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5296" y="1303360"/>
          <a:ext cx="45974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3" imgW="4597200" imgH="965160" progId="Equation.DSMT4">
                  <p:embed/>
                </p:oleObj>
              </mc:Choice>
              <mc:Fallback>
                <p:oleObj name="Equation" r:id="rId3" imgW="4597200" imgH="965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296" y="1303360"/>
                        <a:ext cx="45974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192440" y="2375848"/>
          <a:ext cx="1943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5" imgW="1942920" imgH="965160" progId="Equation.DSMT4">
                  <p:embed/>
                </p:oleObj>
              </mc:Choice>
              <mc:Fallback>
                <p:oleObj name="Equation" r:id="rId5" imgW="194292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2440" y="2375848"/>
                        <a:ext cx="19431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989696" y="3477904"/>
          <a:ext cx="1130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7" imgW="1130040" imgH="698400" progId="Equation.DSMT4">
                  <p:embed/>
                </p:oleObj>
              </mc:Choice>
              <mc:Fallback>
                <p:oleObj name="Equation" r:id="rId7" imgW="1130040" imgH="69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9696" y="3477904"/>
                        <a:ext cx="11303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4503738" y="4343400"/>
          <a:ext cx="635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9" imgW="634680" imgH="685800" progId="Equation.DSMT4">
                  <p:embed/>
                </p:oleObj>
              </mc:Choice>
              <mc:Fallback>
                <p:oleObj name="Equation" r:id="rId9" imgW="634680" imgH="685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738" y="4343400"/>
                        <a:ext cx="635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5431808" y="4814248"/>
          <a:ext cx="1651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11" imgW="1650960" imgH="228600" progId="Equation.DSMT4">
                  <p:embed/>
                </p:oleObj>
              </mc:Choice>
              <mc:Fallback>
                <p:oleObj name="Equation" r:id="rId11" imgW="165096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1808" y="4814248"/>
                        <a:ext cx="16510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Geometry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buFont typeface="Courier New" pitchFamily="49" charset="0"/>
              <a:buNone/>
            </a:pPr>
            <a:r>
              <a:rPr lang="en-US" dirty="0" smtClean="0"/>
              <a:t>a.	A square piece of cardboard has a small square, </a:t>
            </a:r>
            <a:r>
              <a:rPr lang="en-US" dirty="0" smtClean="0">
                <a:solidFill>
                  <a:srgbClr val="0000FF"/>
                </a:solidFill>
              </a:rPr>
              <a:t>2 in. </a:t>
            </a:r>
            <a:r>
              <a:rPr lang="en-US" dirty="0" smtClean="0"/>
              <a:t>by </a:t>
            </a:r>
            <a:r>
              <a:rPr lang="en-US" dirty="0" smtClean="0">
                <a:solidFill>
                  <a:srgbClr val="0000FF"/>
                </a:solidFill>
              </a:rPr>
              <a:t>2 in.</a:t>
            </a:r>
            <a:r>
              <a:rPr lang="en-US" dirty="0" smtClean="0"/>
              <a:t>, cut from each corner. The edges are then folded up to form a box with a volume of </a:t>
            </a:r>
            <a:r>
              <a:rPr lang="en-US" dirty="0" smtClean="0">
                <a:solidFill>
                  <a:srgbClr val="0000FF"/>
                </a:solidFill>
              </a:rPr>
              <a:t>5000 in.</a:t>
            </a:r>
            <a:r>
              <a:rPr lang="en-US" baseline="30000" dirty="0" smtClean="0">
                <a:solidFill>
                  <a:srgbClr val="0000FF"/>
                </a:solidFill>
              </a:rPr>
              <a:t>3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What are the dimensions of the box? (</a:t>
            </a:r>
            <a:r>
              <a:rPr lang="en-US" b="1" dirty="0" smtClean="0"/>
              <a:t>Hint:</a:t>
            </a:r>
            <a:r>
              <a:rPr lang="en-US" dirty="0" smtClean="0"/>
              <a:t> The volume is the product of the length, width, and height: </a:t>
            </a:r>
            <a:r>
              <a:rPr lang="en-US" i="1" dirty="0" smtClean="0">
                <a:solidFill>
                  <a:srgbClr val="0000FF"/>
                </a:solidFill>
              </a:rPr>
              <a:t>V = lwh</a:t>
            </a:r>
            <a:r>
              <a:rPr lang="en-US" i="1" dirty="0" smtClean="0"/>
              <a:t>.</a:t>
            </a:r>
            <a:r>
              <a:rPr lang="en-US" dirty="0" smtClean="0"/>
              <a:t>)</a:t>
            </a:r>
            <a:r>
              <a:rPr lang="en-US" i="1" dirty="0" smtClean="0"/>
              <a:t>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dirty="0" smtClean="0"/>
              <a:t>Solution: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dirty="0" smtClean="0"/>
              <a:t>Draw a diagram illustrating the information.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Geometry (cont.)</a:t>
            </a:r>
          </a:p>
        </p:txBody>
      </p:sp>
      <p:sp>
        <p:nvSpPr>
          <p:cNvPr id="1126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dirty="0" smtClean="0"/>
              <a:t>Let </a:t>
            </a:r>
            <a:r>
              <a:rPr lang="en-US" i="1" dirty="0" smtClean="0"/>
              <a:t>x </a:t>
            </a:r>
            <a:r>
              <a:rPr lang="en-US" dirty="0" smtClean="0"/>
              <a:t>= one side of the square. </a:t>
            </a:r>
          </a:p>
        </p:txBody>
      </p:sp>
      <p:pic>
        <p:nvPicPr>
          <p:cNvPr id="11269" name="Picture 4" descr="sampl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2286000"/>
            <a:ext cx="2386013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322696" y="2209800"/>
          <a:ext cx="313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4" imgW="3136680" imgH="469800" progId="Equation.DSMT4">
                  <p:embed/>
                </p:oleObj>
              </mc:Choice>
              <mc:Fallback>
                <p:oleObj name="Equation" r:id="rId4" imgW="31366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696" y="2209800"/>
                        <a:ext cx="313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295400" y="2770496"/>
          <a:ext cx="314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6" imgW="3149280" imgH="571320" progId="Equation.DSMT4">
                  <p:embed/>
                </p:oleObj>
              </mc:Choice>
              <mc:Fallback>
                <p:oleObj name="Equation" r:id="rId6" imgW="314928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770496"/>
                        <a:ext cx="314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1725304" y="3477904"/>
          <a:ext cx="271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8" imgW="2717640" imgH="380880" progId="Equation.DSMT4">
                  <p:embed/>
                </p:oleObj>
              </mc:Choice>
              <mc:Fallback>
                <p:oleObj name="Equation" r:id="rId8" imgW="27176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304" y="3477904"/>
                        <a:ext cx="271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1357952" y="4046560"/>
          <a:ext cx="255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10" imgW="2552400" imgH="380880" progId="Equation.DSMT4">
                  <p:embed/>
                </p:oleObj>
              </mc:Choice>
              <mc:Fallback>
                <p:oleObj name="Equation" r:id="rId10" imgW="25524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952" y="4046560"/>
                        <a:ext cx="2552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1156648" y="4620904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2" imgW="2755800" imgH="469800" progId="Equation.DSMT4">
                  <p:embed/>
                </p:oleObj>
              </mc:Choice>
              <mc:Fallback>
                <p:oleObj name="Equation" r:id="rId12" imgW="27558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648" y="4620904"/>
                        <a:ext cx="275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Geometry (cont.)</a:t>
            </a:r>
          </a:p>
        </p:txBody>
      </p:sp>
      <p:sp>
        <p:nvSpPr>
          <p:cNvPr id="12292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523220"/>
          </a:xfrm>
        </p:spPr>
        <p:txBody>
          <a:bodyPr anchor="b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dirty="0" smtClean="0"/>
              <a:t>The dimensions of the box are </a:t>
            </a:r>
            <a:r>
              <a:rPr lang="en-US" dirty="0" smtClean="0">
                <a:solidFill>
                  <a:srgbClr val="FF0000"/>
                </a:solidFill>
              </a:rPr>
              <a:t>50 in. by 50 in. by 2 in.</a:t>
            </a: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996950" y="2006600"/>
          <a:ext cx="3416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3" imgW="3416040" imgH="431640" progId="Equation.DSMT4">
                  <p:embed/>
                </p:oleObj>
              </mc:Choice>
              <mc:Fallback>
                <p:oleObj name="Equation" r:id="rId3" imgW="3416040" imgH="431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006600"/>
                        <a:ext cx="3416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293" name="Picture 5" descr="sample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10163" y="1600200"/>
            <a:ext cx="3500437" cy="224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676400" y="26162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6" imgW="914400" imgH="291960" progId="Equation.DSMT4">
                  <p:embed/>
                </p:oleObj>
              </mc:Choice>
              <mc:Fallback>
                <p:oleObj name="Equation" r:id="rId6" imgW="9144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6162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181100" y="3143250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8" imgW="1409400" imgH="291960" progId="Equation.DSMT4">
                  <p:embed/>
                </p:oleObj>
              </mc:Choice>
              <mc:Fallback>
                <p:oleObj name="Equation" r:id="rId8" imgW="14094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3143250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3670300" y="26162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10" imgW="1117440" imgH="291960" progId="Equation.DSMT4">
                  <p:embed/>
                </p:oleObj>
              </mc:Choice>
              <mc:Fallback>
                <p:oleObj name="Equation" r:id="rId10" imgW="11174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2616200"/>
                        <a:ext cx="111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V="1">
            <a:off x="3677920" y="2616200"/>
            <a:ext cx="109728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677920" y="2616200"/>
            <a:ext cx="109728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Geometry (cont.)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buFont typeface="Courier New" pitchFamily="49" charset="0"/>
              <a:buNone/>
            </a:pPr>
            <a:r>
              <a:rPr lang="en-US" b="1" dirty="0" smtClean="0"/>
              <a:t>b.	</a:t>
            </a:r>
            <a:r>
              <a:rPr lang="en-US" dirty="0" smtClean="0"/>
              <a:t>A little league baseball field is in the shape of a square with sides of </a:t>
            </a:r>
            <a:r>
              <a:rPr lang="en-US" dirty="0" smtClean="0">
                <a:solidFill>
                  <a:srgbClr val="0000FF"/>
                </a:solidFill>
              </a:rPr>
              <a:t>60 feet</a:t>
            </a:r>
            <a:r>
              <a:rPr lang="en-US" dirty="0" smtClean="0"/>
              <a:t>. What is the distance (to the nearest tenth of a foot) the catcher must throw from home plate to second base? </a:t>
            </a:r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22438" y="3200400"/>
            <a:ext cx="569912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Objectives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dirty="0" smtClean="0"/>
              <a:t>Solve applied problems using quadratic equations.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Geometry (cont.)</a:t>
            </a:r>
          </a:p>
        </p:txBody>
      </p:sp>
      <p:sp>
        <p:nvSpPr>
          <p:cNvPr id="1331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99803"/>
          </a:xfr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Solution:  </a:t>
            </a:r>
            <a:r>
              <a:rPr lang="en-US" dirty="0" smtClean="0"/>
              <a:t>Since the distance from home plate to second base is the hypotenuse of a right triangle with sides of length 60 feet, we can use the Pythagorean Theorem as follows: 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lnSpc>
                <a:spcPct val="150000"/>
              </a:lnSpc>
              <a:spcBef>
                <a:spcPts val="1200"/>
              </a:spcBef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r>
              <a:rPr lang="en-US" dirty="0" smtClean="0"/>
              <a:t>The catcher must throw about </a:t>
            </a:r>
            <a:r>
              <a:rPr lang="en-US" dirty="0" smtClean="0">
                <a:solidFill>
                  <a:srgbClr val="FF0000"/>
                </a:solidFill>
              </a:rPr>
              <a:t>84.9 feet</a:t>
            </a:r>
            <a:r>
              <a:rPr lang="en-US" dirty="0" smtClean="0"/>
              <a:t>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891352" y="3089892"/>
          <a:ext cx="1943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3" imgW="1942920" imgH="380880" progId="Equation.DSMT4">
                  <p:embed/>
                </p:oleObj>
              </mc:Choice>
              <mc:Fallback>
                <p:oleObj name="Equation" r:id="rId3" imgW="19429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1352" y="3089892"/>
                        <a:ext cx="1943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891352" y="3590308"/>
          <a:ext cx="2413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5" imgW="2412720" imgH="380880" progId="Equation.DSMT4">
                  <p:embed/>
                </p:oleObj>
              </mc:Choice>
              <mc:Fallback>
                <p:oleObj name="Equation" r:id="rId5" imgW="24127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1352" y="3590308"/>
                        <a:ext cx="2413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891352" y="4123708"/>
          <a:ext cx="139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7" imgW="1396800" imgH="380880" progId="Equation.DSMT4">
                  <p:embed/>
                </p:oleObj>
              </mc:Choice>
              <mc:Fallback>
                <p:oleObj name="Equation" r:id="rId7" imgW="1396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1352" y="4123708"/>
                        <a:ext cx="1397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043752" y="4670756"/>
          <a:ext cx="1536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9" imgW="1536480" imgH="444240" progId="Equation.DSMT4">
                  <p:embed/>
                </p:oleObj>
              </mc:Choice>
              <mc:Fallback>
                <p:oleObj name="Equation" r:id="rId9" imgW="153648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752" y="4670756"/>
                        <a:ext cx="1536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2033896" y="5239412"/>
          <a:ext cx="1498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11" imgW="1498320" imgH="317160" progId="Equation.DSMT4">
                  <p:embed/>
                </p:oleObj>
              </mc:Choice>
              <mc:Fallback>
                <p:oleObj name="Equation" r:id="rId11" imgW="1498320" imgH="317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3896" y="5239412"/>
                        <a:ext cx="14986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4545652" y="4836804"/>
          <a:ext cx="4051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13" imgW="4051080" imgH="279360" progId="Equation.DSMT4">
                  <p:embed/>
                </p:oleObj>
              </mc:Choice>
              <mc:Fallback>
                <p:oleObj name="Equation" r:id="rId13" imgW="405108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5652" y="4836804"/>
                        <a:ext cx="4051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4521200" y="5321300"/>
          <a:ext cx="408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15" imgW="4089240" imgH="241200" progId="Equation.DSMT4">
                  <p:embed/>
                </p:oleObj>
              </mc:Choice>
              <mc:Fallback>
                <p:oleObj name="Equation" r:id="rId15" imgW="408924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5321300"/>
                        <a:ext cx="4089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The Pythagorean Theorem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The length of a rectangle is </a:t>
            </a:r>
            <a:r>
              <a:rPr lang="en-US" dirty="0" smtClean="0">
                <a:solidFill>
                  <a:srgbClr val="0000FF"/>
                </a:solidFill>
              </a:rPr>
              <a:t>7 feet </a:t>
            </a:r>
            <a:r>
              <a:rPr lang="en-US" dirty="0" smtClean="0"/>
              <a:t>longer than the width. If one diagonal measures </a:t>
            </a:r>
            <a:r>
              <a:rPr lang="en-US" dirty="0" smtClean="0">
                <a:solidFill>
                  <a:srgbClr val="0000FF"/>
                </a:solidFill>
              </a:rPr>
              <a:t>13 feet</a:t>
            </a:r>
            <a:r>
              <a:rPr lang="en-US" dirty="0" smtClean="0"/>
              <a:t>, what are the dimensions of the rectangle?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Solution: 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/>
              <a:t>Draw a diagram for problems involving geometric figures whenever possible. 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/>
              <a:t>Let </a:t>
            </a:r>
            <a:r>
              <a:rPr lang="en-US" i="1" dirty="0" smtClean="0"/>
              <a:t>x</a:t>
            </a:r>
            <a:r>
              <a:rPr lang="en-US" dirty="0" smtClean="0"/>
              <a:t> = width of the rectangle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/>
              <a:t>and </a:t>
            </a:r>
            <a:r>
              <a:rPr lang="en-US" i="1" dirty="0" smtClean="0"/>
              <a:t>x</a:t>
            </a:r>
            <a:r>
              <a:rPr lang="en-US" dirty="0" smtClean="0"/>
              <a:t> + 7 = length of the rectangle.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The Pythagorean Theorem (cont.)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dirty="0" smtClean="0"/>
              <a:t>Then, by the Pythagorean Theorem: </a:t>
            </a:r>
          </a:p>
        </p:txBody>
      </p:sp>
      <p:pic>
        <p:nvPicPr>
          <p:cNvPr id="1029" name="Picture 3" descr="sampl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2260600"/>
            <a:ext cx="368617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2060244" y="1994848"/>
          <a:ext cx="247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4" imgW="2476440" imgH="533160" progId="Equation.DSMT4">
                  <p:embed/>
                </p:oleObj>
              </mc:Choice>
              <mc:Fallback>
                <p:oleObj name="Equation" r:id="rId4" imgW="247644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0244" y="1994848"/>
                        <a:ext cx="2476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254456" y="2639704"/>
          <a:ext cx="335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6" imgW="3352680" imgH="380880" progId="Equation.DSMT4">
                  <p:embed/>
                </p:oleObj>
              </mc:Choice>
              <mc:Fallback>
                <p:oleObj name="Equation" r:id="rId6" imgW="33526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456" y="2639704"/>
                        <a:ext cx="335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900752" y="3200400"/>
          <a:ext cx="337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8" imgW="3377880" imgH="380880" progId="Equation.DSMT4">
                  <p:embed/>
                </p:oleObj>
              </mc:Choice>
              <mc:Fallback>
                <p:oleObj name="Equation" r:id="rId8" imgW="33778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752" y="3200400"/>
                        <a:ext cx="337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564944" y="3782704"/>
          <a:ext cx="270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10" imgW="2705040" imgH="380880" progId="Equation.DSMT4">
                  <p:embed/>
                </p:oleObj>
              </mc:Choice>
              <mc:Fallback>
                <p:oleObj name="Equation" r:id="rId10" imgW="27050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4944" y="3782704"/>
                        <a:ext cx="2705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641144" y="4351360"/>
          <a:ext cx="262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12" imgW="2628720" imgH="571320" progId="Equation.DSMT4">
                  <p:embed/>
                </p:oleObj>
              </mc:Choice>
              <mc:Fallback>
                <p:oleObj name="Equation" r:id="rId12" imgW="262872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1144" y="4351360"/>
                        <a:ext cx="2628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1524000" y="5029200"/>
          <a:ext cx="273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14" imgW="2730240" imgH="469800" progId="Equation.DSMT4">
                  <p:embed/>
                </p:oleObj>
              </mc:Choice>
              <mc:Fallback>
                <p:oleObj name="Equation" r:id="rId14" imgW="27302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029200"/>
                        <a:ext cx="273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The Pythagorean Theorem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5029200" y="1695450"/>
            <a:ext cx="3505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negative number does not fit the conditions of the problem.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115704" y="1295400"/>
          <a:ext cx="3327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3" imgW="3327120" imgH="380880" progId="Equation.DSMT4">
                  <p:embed/>
                </p:oleObj>
              </mc:Choice>
              <mc:Fallback>
                <p:oleObj name="Equation" r:id="rId3" imgW="33271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704" y="1295400"/>
                        <a:ext cx="3327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600200" y="18288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5" imgW="723600" imgH="291960" progId="Equation.DSMT4">
                  <p:embed/>
                </p:oleObj>
              </mc:Choice>
              <mc:Fallback>
                <p:oleObj name="Equation" r:id="rId5" imgW="723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8288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066800" y="2416792"/>
          <a:ext cx="3632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7" imgW="3632040" imgH="393480" progId="Equation.DSMT4">
                  <p:embed/>
                </p:oleObj>
              </mc:Choice>
              <mc:Fallback>
                <p:oleObj name="Equation" r:id="rId7" imgW="363204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416792"/>
                        <a:ext cx="3632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547048" y="3048000"/>
          <a:ext cx="3289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9" imgW="3288960" imgH="787320" progId="Equation.DSMT4">
                  <p:embed/>
                </p:oleObj>
              </mc:Choice>
              <mc:Fallback>
                <p:oleObj name="Equation" r:id="rId9" imgW="3288960" imgH="787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3048000"/>
                        <a:ext cx="32893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779896" y="3810000"/>
          <a:ext cx="2146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11" imgW="2145960" imgH="787320" progId="Equation.DSMT4">
                  <p:embed/>
                </p:oleObj>
              </mc:Choice>
              <mc:Fallback>
                <p:oleObj name="Equation" r:id="rId11" imgW="2145960" imgH="787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9896" y="3810000"/>
                        <a:ext cx="21463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527300" y="4819650"/>
          <a:ext cx="331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3" imgW="3314520" imgH="380880" progId="Equation.DSMT4">
                  <p:embed/>
                </p:oleObj>
              </mc:Choice>
              <mc:Fallback>
                <p:oleObj name="Equation" r:id="rId13" imgW="331452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4819650"/>
                        <a:ext cx="331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541360" y="5334000"/>
          <a:ext cx="565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15" imgW="5651280" imgH="380880" progId="Equation.DSMT4">
                  <p:embed/>
                </p:oleObj>
              </mc:Choice>
              <mc:Fallback>
                <p:oleObj name="Equation" r:id="rId15" imgW="56512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60" y="5334000"/>
                        <a:ext cx="565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3695700" y="183515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17" imgW="1117440" imgH="279360" progId="Equation.DSMT4">
                  <p:embed/>
                </p:oleObj>
              </mc:Choice>
              <mc:Fallback>
                <p:oleObj name="Equation" r:id="rId17" imgW="11174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700" y="183515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>
            <a:off x="3733800" y="1828800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733800" y="1752600"/>
            <a:ext cx="9906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Work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Working for a janitorial service, a woman and her daughter can clean a building in </a:t>
            </a:r>
            <a:r>
              <a:rPr lang="en-US" dirty="0" smtClean="0">
                <a:solidFill>
                  <a:srgbClr val="0000FF"/>
                </a:solidFill>
              </a:rPr>
              <a:t>5 hours</a:t>
            </a:r>
            <a:r>
              <a:rPr lang="en-US" dirty="0" smtClean="0"/>
              <a:t>. If the daughter were to do the job by herself, she would take </a:t>
            </a:r>
            <a:r>
              <a:rPr lang="en-US" dirty="0" smtClean="0">
                <a:solidFill>
                  <a:srgbClr val="0000FF"/>
                </a:solidFill>
              </a:rPr>
              <a:t>24 hours </a:t>
            </a:r>
            <a:r>
              <a:rPr lang="en-US" dirty="0" smtClean="0"/>
              <a:t>longer than her mother would take. How long would it take her mother to clean the building without the daughter’s help?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/>
              <a:t>(</a:t>
            </a:r>
            <a:r>
              <a:rPr lang="en-US" b="1" dirty="0" smtClean="0"/>
              <a:t>Note: </a:t>
            </a:r>
            <a:r>
              <a:rPr lang="en-US" dirty="0" smtClean="0"/>
              <a:t>For reference, this problem is similar to those discussed in Section 8.6 on work. The difference is that in this section the resulting equations are quadratic.)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95400" y="2174240"/>
          <a:ext cx="601980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752600"/>
                <a:gridCol w="2590800"/>
              </a:tblGrid>
              <a:tr h="9372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372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372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372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Work (cont.)</a:t>
            </a: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dirty="0" smtClean="0"/>
              <a:t>Solution: </a:t>
            </a:r>
            <a:r>
              <a:rPr lang="en-US" dirty="0" smtClean="0"/>
              <a:t>Let </a:t>
            </a:r>
            <a:r>
              <a:rPr lang="en-US" i="1" dirty="0" smtClean="0"/>
              <a:t>x</a:t>
            </a:r>
            <a:r>
              <a:rPr lang="en-US" dirty="0" smtClean="0"/>
              <a:t> = time for mother alone </a:t>
            </a:r>
          </a:p>
          <a:p>
            <a:pPr>
              <a:buFont typeface="Courier New" pitchFamily="49" charset="0"/>
              <a:buNone/>
            </a:pPr>
            <a:r>
              <a:rPr lang="en-US" dirty="0" smtClean="0"/>
              <a:t>and </a:t>
            </a:r>
            <a:r>
              <a:rPr lang="en-US" i="1" dirty="0" smtClean="0"/>
              <a:t>x</a:t>
            </a:r>
            <a:r>
              <a:rPr lang="en-US" dirty="0" smtClean="0"/>
              <a:t> + 24 = time for daughter alone. 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447800" y="2257425"/>
          <a:ext cx="5715000" cy="359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5715000" imgH="3593880" progId="Equation.DSMT4">
                  <p:embed/>
                </p:oleObj>
              </mc:Choice>
              <mc:Fallback>
                <p:oleObj name="Equation" r:id="rId3" imgW="5715000" imgH="3593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257425"/>
                        <a:ext cx="5715000" cy="359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Work (cont.)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528638" y="3962400"/>
          <a:ext cx="735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3" imgW="7353000" imgH="838080" progId="Equation.DSMT4">
                  <p:embed/>
                </p:oleObj>
              </mc:Choice>
              <mc:Fallback>
                <p:oleObj name="Equation" r:id="rId3" imgW="735300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3962400"/>
                        <a:ext cx="735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647700" y="5605463"/>
          <a:ext cx="7658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5" imgW="7657920" imgH="406080" progId="Equation.DSMT4">
                  <p:embed/>
                </p:oleObj>
              </mc:Choice>
              <mc:Fallback>
                <p:oleObj name="Equation" r:id="rId5" imgW="7657920" imgH="406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5605463"/>
                        <a:ext cx="7658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 rot="5400000" flipH="1" flipV="1">
            <a:off x="1246982" y="5167158"/>
            <a:ext cx="457200" cy="1587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 flipH="1" flipV="1">
            <a:off x="4267994" y="5167158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 flipH="1" flipV="1">
            <a:off x="6934994" y="5167158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797256" y="1197592"/>
          <a:ext cx="15240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7" imgW="1523880" imgH="1765080" progId="Equation.DSMT4">
                  <p:embed/>
                </p:oleObj>
              </mc:Choice>
              <mc:Fallback>
                <p:oleObj name="Equation" r:id="rId7" imgW="1523880" imgH="1765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256" y="1197592"/>
                        <a:ext cx="1524000" cy="176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406856" y="3061648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9" imgW="279360" imgH="838080" progId="Equation.DSMT4">
                  <p:embed/>
                </p:oleObj>
              </mc:Choice>
              <mc:Fallback>
                <p:oleObj name="Equation" r:id="rId9" imgW="279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6856" y="3061648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577152" y="1766248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11" imgW="241200" imgH="241200" progId="Equation.DSMT4">
                  <p:embed/>
                </p:oleObj>
              </mc:Choice>
              <mc:Fallback>
                <p:oleObj name="Equation" r:id="rId11" imgW="24120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7152" y="1766248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590800" y="3352800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13" imgW="241200" imgH="241200" progId="Equation.DSMT4">
                  <p:embed/>
                </p:oleObj>
              </mc:Choice>
              <mc:Fallback>
                <p:oleObj name="Equation" r:id="rId13" imgW="24120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352800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3268640" y="1197592"/>
          <a:ext cx="18796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15" imgW="1879560" imgH="1765080" progId="Equation.DSMT4">
                  <p:embed/>
                </p:oleObj>
              </mc:Choice>
              <mc:Fallback>
                <p:oleObj name="Equation" r:id="rId15" imgW="1879560" imgH="1765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8640" y="1197592"/>
                        <a:ext cx="1879600" cy="176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3747448" y="3069608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17" imgW="939600" imgH="838080" progId="Equation.DSMT4">
                  <p:embed/>
                </p:oleObj>
              </mc:Choice>
              <mc:Fallback>
                <p:oleObj name="Equation" r:id="rId17" imgW="9396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7448" y="3069608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603544" y="18288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19" imgW="241200" imgH="190440" progId="Equation.DSMT4">
                  <p:embed/>
                </p:oleObj>
              </mc:Choice>
              <mc:Fallback>
                <p:oleObj name="Equation" r:id="rId19" imgW="241200" imgH="190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544" y="18288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5597856" y="3439804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21" imgW="241200" imgH="190440" progId="Equation.DSMT4">
                  <p:embed/>
                </p:oleObj>
              </mc:Choice>
              <mc:Fallback>
                <p:oleObj name="Equation" r:id="rId21" imgW="24120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7856" y="3439804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5873088" y="1197592"/>
          <a:ext cx="26924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23" imgW="2692080" imgH="1765080" progId="Equation.DSMT4">
                  <p:embed/>
                </p:oleObj>
              </mc:Choice>
              <mc:Fallback>
                <p:oleObj name="Equation" r:id="rId23" imgW="2692080" imgH="1765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3088" y="1197592"/>
                        <a:ext cx="2692400" cy="176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7094560" y="3061648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25" imgW="253800" imgH="838080" progId="Equation.DSMT4">
                  <p:embed/>
                </p:oleObj>
              </mc:Choice>
              <mc:Fallback>
                <p:oleObj name="Equation" r:id="rId25" imgW="25380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4560" y="3061648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Work (cont.)</a:t>
            </a:r>
          </a:p>
        </p:txBody>
      </p:sp>
      <p:sp>
        <p:nvSpPr>
          <p:cNvPr id="5124" name="Content Placeholder 2"/>
          <p:cNvSpPr>
            <a:spLocks noGrp="1"/>
          </p:cNvSpPr>
          <p:nvPr>
            <p:ph idx="1"/>
          </p:nvPr>
        </p:nvSpPr>
        <p:spPr>
          <a:xfrm>
            <a:off x="457200" y="5496580"/>
            <a:ext cx="8229600" cy="523220"/>
          </a:xfrm>
        </p:spPr>
        <p:txBody>
          <a:bodyPr anchor="b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dirty="0" smtClean="0"/>
              <a:t>The mother could do the job alone in </a:t>
            </a:r>
            <a:r>
              <a:rPr lang="en-US" dirty="0" smtClean="0">
                <a:solidFill>
                  <a:srgbClr val="FF0000"/>
                </a:solidFill>
              </a:rPr>
              <a:t>6 hours</a:t>
            </a:r>
            <a:r>
              <a:rPr lang="en-US" dirty="0" smtClean="0"/>
              <a:t>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2125640" y="1398896"/>
          <a:ext cx="3606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" imgW="3606480" imgH="469800" progId="Equation.DSMT4">
                  <p:embed/>
                </p:oleObj>
              </mc:Choice>
              <mc:Fallback>
                <p:oleObj name="Equation" r:id="rId3" imgW="36064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640" y="1398896"/>
                        <a:ext cx="3606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223448" y="1981200"/>
          <a:ext cx="339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5" imgW="3390840" imgH="380880" progId="Equation.DSMT4">
                  <p:embed/>
                </p:oleObj>
              </mc:Choice>
              <mc:Fallback>
                <p:oleObj name="Equation" r:id="rId5" imgW="33908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448" y="1981200"/>
                        <a:ext cx="339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899848" y="2563504"/>
          <a:ext cx="337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7" imgW="3377880" imgH="380880" progId="Equation.DSMT4">
                  <p:embed/>
                </p:oleObj>
              </mc:Choice>
              <mc:Fallback>
                <p:oleObj name="Equation" r:id="rId7" imgW="33778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9848" y="2563504"/>
                        <a:ext cx="337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907808" y="3137848"/>
          <a:ext cx="254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9" imgW="2539800" imgH="380880" progId="Equation.DSMT4">
                  <p:embed/>
                </p:oleObj>
              </mc:Choice>
              <mc:Fallback>
                <p:oleObj name="Equation" r:id="rId9" imgW="25398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7808" y="3137848"/>
                        <a:ext cx="254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907808" y="3712192"/>
          <a:ext cx="255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11" imgW="2552400" imgH="469800" progId="Equation.DSMT4">
                  <p:embed/>
                </p:oleObj>
              </mc:Choice>
              <mc:Fallback>
                <p:oleObj name="Equation" r:id="rId11" imgW="25524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7808" y="3712192"/>
                        <a:ext cx="255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003550" y="4292600"/>
          <a:ext cx="3568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13" imgW="3568680" imgH="431640" progId="Equation.DSMT4">
                  <p:embed/>
                </p:oleObj>
              </mc:Choice>
              <mc:Fallback>
                <p:oleObj name="Equation" r:id="rId13" imgW="356868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4292600"/>
                        <a:ext cx="3568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3479800" y="49022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15" imgW="723600" imgH="291960" progId="Equation.DSMT4">
                  <p:embed/>
                </p:oleObj>
              </mc:Choice>
              <mc:Fallback>
                <p:oleObj name="Equation" r:id="rId15" imgW="7236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800" y="49022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829300" y="49022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17" imgW="1117440" imgH="291960" progId="Equation.DSMT4">
                  <p:embed/>
                </p:oleObj>
              </mc:Choice>
              <mc:Fallback>
                <p:oleObj name="Equation" r:id="rId17" imgW="11174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4902200"/>
                        <a:ext cx="111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flipV="1">
            <a:off x="5791200" y="4876800"/>
            <a:ext cx="1143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791200" y="4876800"/>
            <a:ext cx="1219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497</Words>
  <Application>Microsoft Office PowerPoint</Application>
  <PresentationFormat>On-screen Show (4:3)</PresentationFormat>
  <Paragraphs>56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Calibri</vt:lpstr>
      <vt:lpstr>Courier New</vt:lpstr>
      <vt:lpstr>Arial</vt:lpstr>
      <vt:lpstr>Office Theme</vt:lpstr>
      <vt:lpstr>Equation</vt:lpstr>
      <vt:lpstr>Section 10.4</vt:lpstr>
      <vt:lpstr>Objectives</vt:lpstr>
      <vt:lpstr>Example 1: The Pythagorean Theorem</vt:lpstr>
      <vt:lpstr>Example 1: The Pythagorean Theorem (cont.)</vt:lpstr>
      <vt:lpstr>Example 1: The Pythagorean Theorem (cont.)</vt:lpstr>
      <vt:lpstr>Example 2: Work</vt:lpstr>
      <vt:lpstr>Example 2: Work (cont.)</vt:lpstr>
      <vt:lpstr>Example 2: Work (cont.)</vt:lpstr>
      <vt:lpstr>Example 2: Work (cont.)</vt:lpstr>
      <vt:lpstr>Example 3: Distance-Rate-Time</vt:lpstr>
      <vt:lpstr>Example 3: Distance-Rate-Time (cont.)</vt:lpstr>
      <vt:lpstr>Example 3: Distance-Rate-Time (cont.)</vt:lpstr>
      <vt:lpstr>Example 3: Distance-Rate-Time (cont.)</vt:lpstr>
      <vt:lpstr>Example 3: Distance-Rate-Time (cont.)</vt:lpstr>
      <vt:lpstr>Example 3: Distance-Rate-Time (cont.)</vt:lpstr>
      <vt:lpstr>Example 4: Geometry</vt:lpstr>
      <vt:lpstr>Example 4: Geometry (cont.)</vt:lpstr>
      <vt:lpstr>Example 4: Geometry (cont.)</vt:lpstr>
      <vt:lpstr>Example 4: Geometry (cont.)</vt:lpstr>
      <vt:lpstr>Example 4: Geometry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47</cp:revision>
  <dcterms:created xsi:type="dcterms:W3CDTF">2013-04-26T14:43:13Z</dcterms:created>
  <dcterms:modified xsi:type="dcterms:W3CDTF">2017-08-02T11:15:11Z</dcterms:modified>
</cp:coreProperties>
</file>