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2"/>
  </p:notesMasterIdLst>
  <p:handoutMasterIdLst>
    <p:handoutMasterId r:id="rId23"/>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Lst>
  <p:sldSz cx="9144000" cy="6858000" type="screen4x3"/>
  <p:notesSz cx="6858000" cy="9144000"/>
  <p:embeddedFontLst>
    <p:embeddedFont>
      <p:font typeface="Calibri" panose="020F0502020204030204" pitchFamily="34" charset="0"/>
      <p:regular r:id="rId24"/>
      <p:bold r:id="rId25"/>
      <p:italic r:id="rId26"/>
      <p:boldItalic r:id="rId2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00"/>
    <a:srgbClr val="000099"/>
    <a:srgbClr val="1F497D"/>
    <a:srgbClr val="0000FF"/>
    <a:srgbClr val="008080"/>
    <a:srgbClr val="FFFFCC"/>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0" d="100"/>
          <a:sy n="60" d="100"/>
        </p:scale>
        <p:origin x="498" y="4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font" Target="fonts/font4.fntdata"/><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 Id="rId4" Type="http://schemas.openxmlformats.org/officeDocument/2006/relationships/image" Target="../media/image30.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40.wmf"/><Relationship Id="rId1" Type="http://schemas.openxmlformats.org/officeDocument/2006/relationships/image" Target="../media/image39.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4"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 Id="rId6" Type="http://schemas.openxmlformats.org/officeDocument/2006/relationships/image" Target="../media/image19.wmf"/><Relationship Id="rId5" Type="http://schemas.openxmlformats.org/officeDocument/2006/relationships/image" Target="../media/image18.wmf"/><Relationship Id="rId4" Type="http://schemas.openxmlformats.org/officeDocument/2006/relationships/image" Target="../media/image17.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 Id="rId4" Type="http://schemas.openxmlformats.org/officeDocument/2006/relationships/image" Target="../media/image23.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6.wmf"/><Relationship Id="rId1" Type="http://schemas.openxmlformats.org/officeDocument/2006/relationships/image" Target="../media/image2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3776181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9C6D6A-AEF4-431B-A938-40911A422253}" type="datetimeFigureOut">
              <a:rPr lang="en-US" smtClean="0"/>
              <a:pPr/>
              <a:t>8/2/2017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8EB82F-777B-4265-9A3C-234469B3FDBE}" type="slidenum">
              <a:rPr lang="en-US" smtClean="0"/>
              <a:pPr/>
              <a:t>‹#›</a:t>
            </a:fld>
            <a:endParaRPr lang="en-US" dirty="0"/>
          </a:p>
        </p:txBody>
      </p:sp>
    </p:spTree>
    <p:extLst>
      <p:ext uri="{BB962C8B-B14F-4D97-AF65-F5344CB8AC3E}">
        <p14:creationId xmlns:p14="http://schemas.microsoft.com/office/powerpoint/2010/main" val="42024610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p:spPr>
        <p:txBody>
          <a:bodyPr/>
          <a:lstStyle/>
          <a:p>
            <a:endParaRPr lang="en-US" dirty="0" smtClean="0"/>
          </a:p>
        </p:txBody>
      </p:sp>
      <p:sp>
        <p:nvSpPr>
          <p:cNvPr id="26628" name="Slide Number Placeholder 3"/>
          <p:cNvSpPr>
            <a:spLocks noGrp="1"/>
          </p:cNvSpPr>
          <p:nvPr>
            <p:ph type="sldNum" sz="quarter" idx="5"/>
          </p:nvPr>
        </p:nvSpPr>
        <p:spPr>
          <a:noFill/>
        </p:spPr>
        <p:txBody>
          <a:bodyPr/>
          <a:lstStyle/>
          <a:p>
            <a:fld id="{941D2732-3E45-462C-BC58-65AECF4E7F79}" type="slidenum">
              <a:rPr lang="en-US" smtClean="0"/>
              <a:pPr/>
              <a:t>8</a:t>
            </a:fld>
            <a:endParaRPr lang="en-US" dirty="0" smtClean="0"/>
          </a:p>
        </p:txBody>
      </p:sp>
    </p:spTree>
    <p:extLst>
      <p:ext uri="{BB962C8B-B14F-4D97-AF65-F5344CB8AC3E}">
        <p14:creationId xmlns:p14="http://schemas.microsoft.com/office/powerpoint/2010/main" val="297821894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6.wmf"/><Relationship Id="rId13" Type="http://schemas.openxmlformats.org/officeDocument/2006/relationships/oleObject" Target="../embeddings/oleObject17.bin"/><Relationship Id="rId3" Type="http://schemas.openxmlformats.org/officeDocument/2006/relationships/oleObject" Target="../embeddings/oleObject12.bin"/><Relationship Id="rId7" Type="http://schemas.openxmlformats.org/officeDocument/2006/relationships/oleObject" Target="../embeddings/oleObject14.bin"/><Relationship Id="rId12" Type="http://schemas.openxmlformats.org/officeDocument/2006/relationships/image" Target="../media/image18.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5.wmf"/><Relationship Id="rId11" Type="http://schemas.openxmlformats.org/officeDocument/2006/relationships/oleObject" Target="../embeddings/oleObject16.bin"/><Relationship Id="rId5" Type="http://schemas.openxmlformats.org/officeDocument/2006/relationships/oleObject" Target="../embeddings/oleObject13.bin"/><Relationship Id="rId10" Type="http://schemas.openxmlformats.org/officeDocument/2006/relationships/image" Target="../media/image17.wmf"/><Relationship Id="rId4" Type="http://schemas.openxmlformats.org/officeDocument/2006/relationships/image" Target="../media/image14.wmf"/><Relationship Id="rId9" Type="http://schemas.openxmlformats.org/officeDocument/2006/relationships/oleObject" Target="../embeddings/oleObject15.bin"/><Relationship Id="rId14" Type="http://schemas.openxmlformats.org/officeDocument/2006/relationships/image" Target="../media/image19.wmf"/></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20.bin"/><Relationship Id="rId3" Type="http://schemas.openxmlformats.org/officeDocument/2006/relationships/image" Target="../media/image24.png"/><Relationship Id="rId7" Type="http://schemas.openxmlformats.org/officeDocument/2006/relationships/image" Target="../media/image21.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19.bin"/><Relationship Id="rId11" Type="http://schemas.openxmlformats.org/officeDocument/2006/relationships/image" Target="../media/image23.wmf"/><Relationship Id="rId5" Type="http://schemas.openxmlformats.org/officeDocument/2006/relationships/image" Target="../media/image20.wmf"/><Relationship Id="rId10" Type="http://schemas.openxmlformats.org/officeDocument/2006/relationships/oleObject" Target="../embeddings/oleObject21.bin"/><Relationship Id="rId4" Type="http://schemas.openxmlformats.org/officeDocument/2006/relationships/oleObject" Target="../embeddings/oleObject18.bin"/><Relationship Id="rId9" Type="http://schemas.openxmlformats.org/officeDocument/2006/relationships/image" Target="../media/image22.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6.wmf"/><Relationship Id="rId5" Type="http://schemas.openxmlformats.org/officeDocument/2006/relationships/oleObject" Target="../embeddings/oleObject23.bin"/><Relationship Id="rId4" Type="http://schemas.openxmlformats.org/officeDocument/2006/relationships/image" Target="../media/image25.wmf"/></Relationships>
</file>

<file path=ppt/slides/_rels/slide13.xml.rels><?xml version="1.0" encoding="UTF-8" standalone="yes"?>
<Relationships xmlns="http://schemas.openxmlformats.org/package/2006/relationships"><Relationship Id="rId8" Type="http://schemas.openxmlformats.org/officeDocument/2006/relationships/image" Target="../media/image29.wmf"/><Relationship Id="rId3" Type="http://schemas.openxmlformats.org/officeDocument/2006/relationships/oleObject" Target="../embeddings/oleObject24.bin"/><Relationship Id="rId7"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8.wmf"/><Relationship Id="rId5" Type="http://schemas.openxmlformats.org/officeDocument/2006/relationships/oleObject" Target="../embeddings/oleObject25.bin"/><Relationship Id="rId10" Type="http://schemas.openxmlformats.org/officeDocument/2006/relationships/image" Target="../media/image30.wmf"/><Relationship Id="rId4" Type="http://schemas.openxmlformats.org/officeDocument/2006/relationships/image" Target="../media/image27.wmf"/><Relationship Id="rId9" Type="http://schemas.openxmlformats.org/officeDocument/2006/relationships/oleObject" Target="../embeddings/oleObject27.bin"/></Relationships>
</file>

<file path=ppt/slides/_rels/slide14.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30.bin"/><Relationship Id="rId3" Type="http://schemas.openxmlformats.org/officeDocument/2006/relationships/image" Target="../media/image35.png"/><Relationship Id="rId7" Type="http://schemas.openxmlformats.org/officeDocument/2006/relationships/image" Target="../media/image33.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29.bin"/><Relationship Id="rId5" Type="http://schemas.openxmlformats.org/officeDocument/2006/relationships/image" Target="../media/image32.wmf"/><Relationship Id="rId4" Type="http://schemas.openxmlformats.org/officeDocument/2006/relationships/oleObject" Target="../embeddings/oleObject28.bin"/><Relationship Id="rId9" Type="http://schemas.openxmlformats.org/officeDocument/2006/relationships/image" Target="../media/image34.wmf"/></Relationships>
</file>

<file path=ppt/slides/_rels/slide16.xml.rels><?xml version="1.0" encoding="UTF-8" standalone="yes"?>
<Relationships xmlns="http://schemas.openxmlformats.org/package/2006/relationships"><Relationship Id="rId8" Type="http://schemas.openxmlformats.org/officeDocument/2006/relationships/image" Target="../media/image38.wmf"/><Relationship Id="rId3" Type="http://schemas.openxmlformats.org/officeDocument/2006/relationships/oleObject" Target="../embeddings/oleObject31.bin"/><Relationship Id="rId7"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7.wmf"/><Relationship Id="rId5" Type="http://schemas.openxmlformats.org/officeDocument/2006/relationships/oleObject" Target="../embeddings/oleObject32.bin"/><Relationship Id="rId4" Type="http://schemas.openxmlformats.org/officeDocument/2006/relationships/image" Target="../media/image36.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40.wmf"/><Relationship Id="rId5" Type="http://schemas.openxmlformats.org/officeDocument/2006/relationships/oleObject" Target="../embeddings/oleObject35.bin"/><Relationship Id="rId4" Type="http://schemas.openxmlformats.org/officeDocument/2006/relationships/image" Target="../media/image39.wmf"/></Relationships>
</file>

<file path=ppt/slides/_rels/slide18.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image" Target="../media/image44.png"/><Relationship Id="rId1" Type="http://schemas.openxmlformats.org/officeDocument/2006/relationships/slideLayout" Target="../slideLayouts/slideLayout2.xml"/><Relationship Id="rId5" Type="http://schemas.openxmlformats.org/officeDocument/2006/relationships/image" Target="../media/image47.png"/><Relationship Id="rId4" Type="http://schemas.openxmlformats.org/officeDocument/2006/relationships/image" Target="../media/image46.png"/></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4.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6.wmf"/><Relationship Id="rId5" Type="http://schemas.openxmlformats.org/officeDocument/2006/relationships/oleObject" Target="../embeddings/oleObject5.bin"/><Relationship Id="rId4" Type="http://schemas.openxmlformats.org/officeDocument/2006/relationships/image" Target="../media/image5.wmf"/></Relationships>
</file>

<file path=ppt/slides/_rels/slide7.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8.wmf"/><Relationship Id="rId5" Type="http://schemas.openxmlformats.org/officeDocument/2006/relationships/oleObject" Target="../embeddings/oleObject7.bin"/><Relationship Id="rId10" Type="http://schemas.openxmlformats.org/officeDocument/2006/relationships/image" Target="../media/image10.wmf"/><Relationship Id="rId4" Type="http://schemas.openxmlformats.org/officeDocument/2006/relationships/image" Target="../media/image7.wmf"/><Relationship Id="rId9" Type="http://schemas.openxmlformats.org/officeDocument/2006/relationships/oleObject" Target="../embeddings/oleObject9.bin"/></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3.wmf"/><Relationship Id="rId5" Type="http://schemas.openxmlformats.org/officeDocument/2006/relationships/oleObject" Target="../embeddings/oleObject11.bin"/><Relationship Id="rId4" Type="http://schemas.openxmlformats.org/officeDocument/2006/relationships/image" Target="../media/image1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10.5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Quadratic Functions: </a:t>
            </a:r>
          </a:p>
          <a:p>
            <a:pPr algn="ctr">
              <a:buNone/>
              <a:defRPr/>
            </a:pPr>
            <a:r>
              <a:rPr lang="en-US" b="1" i="1" dirty="0" smtClean="0">
                <a:solidFill>
                  <a:srgbClr val="1F497D"/>
                </a:solidFill>
              </a:rPr>
              <a:t>y </a:t>
            </a:r>
            <a:r>
              <a:rPr lang="en-US" dirty="0" smtClean="0">
                <a:solidFill>
                  <a:srgbClr val="1F497D"/>
                </a:solidFill>
                <a:latin typeface="Symbol" pitchFamily="18" charset="2"/>
              </a:rPr>
              <a:t>=</a:t>
            </a:r>
            <a:r>
              <a:rPr lang="en-US" b="1" i="1" dirty="0" smtClean="0">
                <a:solidFill>
                  <a:srgbClr val="1F497D"/>
                </a:solidFill>
              </a:rPr>
              <a:t> ax</a:t>
            </a:r>
            <a:r>
              <a:rPr lang="en-US" b="1" i="1" baseline="30000" dirty="0" smtClean="0">
                <a:solidFill>
                  <a:srgbClr val="1F497D"/>
                </a:solidFill>
              </a:rPr>
              <a:t>2</a:t>
            </a:r>
            <a:r>
              <a:rPr lang="en-US" b="1" i="1" dirty="0" smtClean="0">
                <a:solidFill>
                  <a:srgbClr val="1F497D"/>
                </a:solidFill>
              </a:rPr>
              <a:t> </a:t>
            </a:r>
            <a:r>
              <a:rPr lang="en-US" dirty="0" smtClean="0">
                <a:solidFill>
                  <a:srgbClr val="1F497D"/>
                </a:solidFill>
                <a:latin typeface="Symbol" pitchFamily="18" charset="2"/>
              </a:rPr>
              <a:t>+</a:t>
            </a:r>
            <a:r>
              <a:rPr lang="en-US" b="1" i="1" dirty="0" smtClean="0">
                <a:solidFill>
                  <a:srgbClr val="1F497D"/>
                </a:solidFill>
              </a:rPr>
              <a:t> bx </a:t>
            </a:r>
            <a:r>
              <a:rPr lang="en-US" dirty="0" smtClean="0">
                <a:solidFill>
                  <a:srgbClr val="1F497D"/>
                </a:solidFill>
                <a:latin typeface="Symbol" pitchFamily="18" charset="2"/>
              </a:rPr>
              <a:t>+</a:t>
            </a:r>
            <a:r>
              <a:rPr lang="en-US" b="1" i="1" dirty="0" smtClean="0">
                <a:solidFill>
                  <a:srgbClr val="1F497D"/>
                </a:solidFill>
              </a:rPr>
              <a:t> c</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Title 1"/>
          <p:cNvSpPr>
            <a:spLocks noGrp="1"/>
          </p:cNvSpPr>
          <p:nvPr>
            <p:ph type="title"/>
          </p:nvPr>
        </p:nvSpPr>
        <p:spPr/>
        <p:txBody>
          <a:bodyPr>
            <a:normAutofit/>
          </a:bodyPr>
          <a:lstStyle/>
          <a:p>
            <a:pPr>
              <a:lnSpc>
                <a:spcPts val="3000"/>
              </a:lnSpc>
            </a:pPr>
            <a:r>
              <a:rPr lang="en-US" dirty="0" smtClean="0"/>
              <a:t>Example 2: Graphing a Quadratic Function (cont.)</a:t>
            </a:r>
          </a:p>
        </p:txBody>
      </p:sp>
      <p:sp>
        <p:nvSpPr>
          <p:cNvPr id="7173" name="Content Placeholder 2"/>
          <p:cNvSpPr>
            <a:spLocks noGrp="1"/>
          </p:cNvSpPr>
          <p:nvPr>
            <p:ph idx="1"/>
          </p:nvPr>
        </p:nvSpPr>
        <p:spPr>
          <a:xfrm>
            <a:off x="457200" y="1280160"/>
            <a:ext cx="8229600" cy="4616648"/>
          </a:xfrm>
        </p:spPr>
        <p:txBody>
          <a:bodyPr>
            <a:spAutoFit/>
          </a:bodyPr>
          <a:lstStyle/>
          <a:p>
            <a:r>
              <a:rPr lang="en-US" dirty="0" smtClean="0"/>
              <a:t>(c) The </a:t>
            </a:r>
            <a:r>
              <a:rPr lang="en-US" i="1" dirty="0" smtClean="0"/>
              <a:t>x</a:t>
            </a:r>
            <a:r>
              <a:rPr lang="en-US" dirty="0" smtClean="0"/>
              <a:t>-intercepts can be found by setting </a:t>
            </a:r>
            <a:r>
              <a:rPr lang="en-US" i="1" dirty="0" smtClean="0">
                <a:solidFill>
                  <a:srgbClr val="FF00FF"/>
                </a:solidFill>
              </a:rPr>
              <a:t>y</a:t>
            </a:r>
            <a:r>
              <a:rPr lang="en-US" dirty="0" smtClean="0">
                <a:solidFill>
                  <a:srgbClr val="FF00FF"/>
                </a:solidFill>
              </a:rPr>
              <a:t> = 0</a:t>
            </a:r>
            <a:r>
              <a:rPr lang="en-US" dirty="0" smtClean="0"/>
              <a:t> and solving the resulting quadratic equation. Thus, using the quadratic formula, we have </a:t>
            </a:r>
          </a:p>
          <a:p>
            <a:endParaRPr lang="en-US" dirty="0" smtClean="0"/>
          </a:p>
          <a:p>
            <a:endParaRPr lang="en-US" dirty="0" smtClean="0"/>
          </a:p>
          <a:p>
            <a:endParaRPr lang="en-US" dirty="0" smtClean="0"/>
          </a:p>
          <a:p>
            <a:pPr>
              <a:lnSpc>
                <a:spcPct val="150000"/>
              </a:lnSpc>
            </a:pPr>
            <a:r>
              <a:rPr lang="en-US" dirty="0" smtClean="0"/>
              <a:t>The </a:t>
            </a:r>
            <a:r>
              <a:rPr lang="en-US" i="1" dirty="0" smtClean="0"/>
              <a:t>x</a:t>
            </a:r>
            <a:r>
              <a:rPr lang="en-US" dirty="0" smtClean="0"/>
              <a:t>-intercepts are at </a:t>
            </a:r>
          </a:p>
          <a:p>
            <a:r>
              <a:rPr lang="en-US" dirty="0" smtClean="0"/>
              <a:t>Estimating these values with a calculator gives the </a:t>
            </a:r>
            <a:br>
              <a:rPr lang="en-US" dirty="0" smtClean="0"/>
            </a:br>
            <a:r>
              <a:rPr lang="en-US" i="1" dirty="0" smtClean="0"/>
              <a:t>x-­</a:t>
            </a:r>
            <a:r>
              <a:rPr lang="en-US" dirty="0" smtClean="0"/>
              <a:t>intercepts at about </a:t>
            </a:r>
            <a:r>
              <a:rPr lang="en-US" dirty="0" smtClean="0">
                <a:solidFill>
                  <a:srgbClr val="FF0000"/>
                </a:solidFill>
              </a:rPr>
              <a:t>(5.83, 0)</a:t>
            </a:r>
            <a:r>
              <a:rPr lang="en-US" dirty="0" smtClean="0"/>
              <a:t> and </a:t>
            </a:r>
            <a:r>
              <a:rPr lang="en-US" dirty="0" smtClean="0">
                <a:solidFill>
                  <a:srgbClr val="FF0000"/>
                </a:solidFill>
              </a:rPr>
              <a:t>(0.17, 0)</a:t>
            </a:r>
            <a:r>
              <a:rPr lang="en-US" dirty="0" smtClean="0"/>
              <a:t>.</a:t>
            </a:r>
          </a:p>
        </p:txBody>
      </p:sp>
      <p:graphicFrame>
        <p:nvGraphicFramePr>
          <p:cNvPr id="7171" name="Object 5"/>
          <p:cNvGraphicFramePr>
            <a:graphicFrameLocks noChangeAspect="1"/>
          </p:cNvGraphicFramePr>
          <p:nvPr/>
        </p:nvGraphicFramePr>
        <p:xfrm>
          <a:off x="3843338" y="4316744"/>
          <a:ext cx="4216400" cy="622300"/>
        </p:xfrm>
        <a:graphic>
          <a:graphicData uri="http://schemas.openxmlformats.org/presentationml/2006/ole">
            <mc:AlternateContent xmlns:mc="http://schemas.openxmlformats.org/markup-compatibility/2006">
              <mc:Choice xmlns:v="urn:schemas-microsoft-com:vml" Requires="v">
                <p:oleObj spid="_x0000_s7189" name="Equation" r:id="rId3" imgW="4216320" imgH="622080" progId="Equation.DSMT4">
                  <p:embed/>
                </p:oleObj>
              </mc:Choice>
              <mc:Fallback>
                <p:oleObj name="Equation" r:id="rId3" imgW="4216320" imgH="62208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43338" y="4316744"/>
                        <a:ext cx="4216400" cy="6223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graphicFrame>
        <p:nvGraphicFramePr>
          <p:cNvPr id="2" name="Object 4"/>
          <p:cNvGraphicFramePr>
            <a:graphicFrameLocks noChangeAspect="1"/>
          </p:cNvGraphicFramePr>
          <p:nvPr/>
        </p:nvGraphicFramePr>
        <p:xfrm>
          <a:off x="609600" y="2590800"/>
          <a:ext cx="1816100" cy="381000"/>
        </p:xfrm>
        <a:graphic>
          <a:graphicData uri="http://schemas.openxmlformats.org/presentationml/2006/ole">
            <mc:AlternateContent xmlns:mc="http://schemas.openxmlformats.org/markup-compatibility/2006">
              <mc:Choice xmlns:v="urn:schemas-microsoft-com:vml" Requires="v">
                <p:oleObj spid="_x0000_s7190" name="Equation" r:id="rId5" imgW="1815840" imgH="380880" progId="Equation.DSMT4">
                  <p:embed/>
                </p:oleObj>
              </mc:Choice>
              <mc:Fallback>
                <p:oleObj name="Equation" r:id="rId5" imgW="1815840" imgH="3808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2590800"/>
                        <a:ext cx="1816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609600" y="3165144"/>
          <a:ext cx="3962400" cy="1054100"/>
        </p:xfrm>
        <a:graphic>
          <a:graphicData uri="http://schemas.openxmlformats.org/presentationml/2006/ole">
            <mc:AlternateContent xmlns:mc="http://schemas.openxmlformats.org/markup-compatibility/2006">
              <mc:Choice xmlns:v="urn:schemas-microsoft-com:vml" Requires="v">
                <p:oleObj spid="_x0000_s7191" name="Equation" r:id="rId7" imgW="3962160" imgH="1054080" progId="Equation.DSMT4">
                  <p:embed/>
                </p:oleObj>
              </mc:Choice>
              <mc:Fallback>
                <p:oleObj name="Equation" r:id="rId7" imgW="3962160" imgH="1054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9600" y="3165144"/>
                        <a:ext cx="39624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4607256" y="3303896"/>
          <a:ext cx="1371600" cy="914400"/>
        </p:xfrm>
        <a:graphic>
          <a:graphicData uri="http://schemas.openxmlformats.org/presentationml/2006/ole">
            <mc:AlternateContent xmlns:mc="http://schemas.openxmlformats.org/markup-compatibility/2006">
              <mc:Choice xmlns:v="urn:schemas-microsoft-com:vml" Requires="v">
                <p:oleObj spid="_x0000_s7192" name="Equation" r:id="rId9" imgW="1371600" imgH="914400" progId="Equation.DSMT4">
                  <p:embed/>
                </p:oleObj>
              </mc:Choice>
              <mc:Fallback>
                <p:oleObj name="Equation" r:id="rId9" imgW="1371600" imgH="9144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07256" y="3303896"/>
                        <a:ext cx="13716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6006152" y="3303896"/>
          <a:ext cx="1371600" cy="914400"/>
        </p:xfrm>
        <a:graphic>
          <a:graphicData uri="http://schemas.openxmlformats.org/presentationml/2006/ole">
            <mc:AlternateContent xmlns:mc="http://schemas.openxmlformats.org/markup-compatibility/2006">
              <mc:Choice xmlns:v="urn:schemas-microsoft-com:vml" Requires="v">
                <p:oleObj spid="_x0000_s7193" name="Equation" r:id="rId11" imgW="1371600" imgH="914400" progId="Equation.DSMT4">
                  <p:embed/>
                </p:oleObj>
              </mc:Choice>
              <mc:Fallback>
                <p:oleObj name="Equation" r:id="rId11" imgW="1371600" imgH="9144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006152" y="3303896"/>
                        <a:ext cx="13716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7391400" y="3540456"/>
          <a:ext cx="1358900" cy="444500"/>
        </p:xfrm>
        <a:graphic>
          <a:graphicData uri="http://schemas.openxmlformats.org/presentationml/2006/ole">
            <mc:AlternateContent xmlns:mc="http://schemas.openxmlformats.org/markup-compatibility/2006">
              <mc:Choice xmlns:v="urn:schemas-microsoft-com:vml" Requires="v">
                <p:oleObj spid="_x0000_s7194" name="Equation" r:id="rId13" imgW="1358640" imgH="444240" progId="Equation.DSMT4">
                  <p:embed/>
                </p:oleObj>
              </mc:Choice>
              <mc:Fallback>
                <p:oleObj name="Equation" r:id="rId13" imgW="1358640" imgH="4442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391400" y="3540456"/>
                        <a:ext cx="1358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3">
                                            <p:txEl>
                                              <p:pRg st="4" end="4"/>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17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717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8" name="Title 1"/>
          <p:cNvSpPr>
            <a:spLocks noGrp="1"/>
          </p:cNvSpPr>
          <p:nvPr>
            <p:ph type="title"/>
          </p:nvPr>
        </p:nvSpPr>
        <p:spPr/>
        <p:txBody>
          <a:bodyPr>
            <a:normAutofit/>
          </a:bodyPr>
          <a:lstStyle/>
          <a:p>
            <a:pPr>
              <a:lnSpc>
                <a:spcPts val="3000"/>
              </a:lnSpc>
            </a:pPr>
            <a:r>
              <a:rPr lang="en-US" dirty="0" smtClean="0"/>
              <a:t>Example 2: Graphing a Quadratic Function (cont.)</a:t>
            </a:r>
          </a:p>
        </p:txBody>
      </p:sp>
      <p:sp>
        <p:nvSpPr>
          <p:cNvPr id="8199" name="Content Placeholder 2"/>
          <p:cNvSpPr>
            <a:spLocks noGrp="1"/>
          </p:cNvSpPr>
          <p:nvPr>
            <p:ph idx="1"/>
          </p:nvPr>
        </p:nvSpPr>
        <p:spPr>
          <a:xfrm>
            <a:off x="457200" y="1097280"/>
            <a:ext cx="8229600" cy="4572000"/>
          </a:xfrm>
        </p:spPr>
        <p:txBody>
          <a:bodyPr/>
          <a:lstStyle/>
          <a:p>
            <a:r>
              <a:rPr lang="en-US" dirty="0" smtClean="0"/>
              <a:t>Thus the graph crosses the </a:t>
            </a:r>
            <a:r>
              <a:rPr lang="en-US" i="1" dirty="0" smtClean="0"/>
              <a:t>x</a:t>
            </a:r>
            <a:r>
              <a:rPr lang="en-US" dirty="0" smtClean="0"/>
              <a:t>-axis at about </a:t>
            </a:r>
            <a:r>
              <a:rPr lang="en-US" dirty="0" smtClean="0">
                <a:solidFill>
                  <a:srgbClr val="FF0000"/>
                </a:solidFill>
              </a:rPr>
              <a:t>(5.83, 0)</a:t>
            </a:r>
            <a:r>
              <a:rPr lang="en-US" dirty="0" smtClean="0"/>
              <a:t> and </a:t>
            </a:r>
            <a:r>
              <a:rPr lang="en-US" dirty="0" smtClean="0">
                <a:solidFill>
                  <a:srgbClr val="FF0000"/>
                </a:solidFill>
              </a:rPr>
              <a:t>(0.17, 0)</a:t>
            </a:r>
            <a:r>
              <a:rPr lang="en-US" dirty="0" smtClean="0"/>
              <a:t>.  Other points can be found as shown in the table. </a:t>
            </a:r>
          </a:p>
        </p:txBody>
      </p:sp>
      <p:sp>
        <p:nvSpPr>
          <p:cNvPr id="8200" name="TextBox 5"/>
          <p:cNvSpPr txBox="1">
            <a:spLocks noChangeArrowheads="1"/>
          </p:cNvSpPr>
          <p:nvPr/>
        </p:nvSpPr>
        <p:spPr bwMode="auto">
          <a:xfrm>
            <a:off x="528856" y="5617192"/>
            <a:ext cx="5461000" cy="400050"/>
          </a:xfrm>
          <a:prstGeom prst="rect">
            <a:avLst/>
          </a:prstGeom>
          <a:noFill/>
          <a:ln w="9525">
            <a:noFill/>
            <a:miter lim="800000"/>
            <a:headEnd/>
            <a:tailEnd/>
          </a:ln>
        </p:spPr>
        <p:txBody>
          <a:bodyPr wrap="none">
            <a:spAutoFit/>
          </a:bodyPr>
          <a:lstStyle/>
          <a:p>
            <a:r>
              <a:rPr lang="en-US" sz="2000" dirty="0">
                <a:solidFill>
                  <a:srgbClr val="008080"/>
                </a:solidFill>
              </a:rPr>
              <a:t>−8 is the minimum value of the quadratic function.</a:t>
            </a:r>
          </a:p>
        </p:txBody>
      </p:sp>
      <p:pic>
        <p:nvPicPr>
          <p:cNvPr id="8201" name="Picture 6" descr="CH_10.png"/>
          <p:cNvPicPr>
            <a:picLocks noChangeAspect="1"/>
          </p:cNvPicPr>
          <p:nvPr/>
        </p:nvPicPr>
        <p:blipFill>
          <a:blip r:embed="rId3" cstate="print"/>
          <a:srcRect/>
          <a:stretch>
            <a:fillRect/>
          </a:stretch>
        </p:blipFill>
        <p:spPr bwMode="auto">
          <a:xfrm>
            <a:off x="6096000" y="2209800"/>
            <a:ext cx="2901950" cy="3706813"/>
          </a:xfrm>
          <a:prstGeom prst="rect">
            <a:avLst/>
          </a:prstGeom>
          <a:noFill/>
          <a:ln w="9525">
            <a:noFill/>
            <a:miter lim="800000"/>
            <a:headEnd/>
            <a:tailEnd/>
          </a:ln>
        </p:spPr>
      </p:pic>
      <p:graphicFrame>
        <p:nvGraphicFramePr>
          <p:cNvPr id="8" name="Table 7"/>
          <p:cNvGraphicFramePr>
            <a:graphicFrameLocks noGrp="1"/>
          </p:cNvGraphicFramePr>
          <p:nvPr/>
        </p:nvGraphicFramePr>
        <p:xfrm>
          <a:off x="838200" y="2590800"/>
          <a:ext cx="4953000" cy="2949146"/>
        </p:xfrm>
        <a:graphic>
          <a:graphicData uri="http://schemas.openxmlformats.org/drawingml/2006/table">
            <a:tbl>
              <a:tblPr firstRow="1" bandRow="1">
                <a:tableStyleId>{5C22544A-7EE6-4342-B048-85BDC9FD1C3A}</a:tableStyleId>
              </a:tblPr>
              <a:tblGrid>
                <a:gridCol w="1278863"/>
                <a:gridCol w="3674137"/>
              </a:tblGrid>
              <a:tr h="481914">
                <a:tc>
                  <a:txBody>
                    <a:bodyPr/>
                    <a:lstStyle/>
                    <a:p>
                      <a:pPr algn="ctr"/>
                      <a:r>
                        <a:rPr lang="en-US" sz="2400" i="1" dirty="0" smtClean="0"/>
                        <a:t>x</a:t>
                      </a:r>
                      <a:endParaRPr lang="en-US" sz="2400" i="1" dirty="0"/>
                    </a:p>
                  </a:txBody>
                  <a:tcPr/>
                </a:tc>
                <a:tc>
                  <a:txBody>
                    <a:bodyPr/>
                    <a:lstStyle/>
                    <a:p>
                      <a:pPr algn="ctr"/>
                      <a:r>
                        <a:rPr lang="en-US" sz="2400" i="1" dirty="0" smtClean="0"/>
                        <a:t>x</a:t>
                      </a:r>
                      <a:r>
                        <a:rPr lang="en-US" sz="2400" baseline="30000" dirty="0" smtClean="0"/>
                        <a:t>2</a:t>
                      </a:r>
                      <a:r>
                        <a:rPr lang="en-US" sz="2400" dirty="0" smtClean="0">
                          <a:latin typeface="Symbol" pitchFamily="18" charset="2"/>
                        </a:rPr>
                        <a:t> - </a:t>
                      </a:r>
                      <a:r>
                        <a:rPr lang="en-US" sz="2400" dirty="0" smtClean="0"/>
                        <a:t>6x + 1 = </a:t>
                      </a:r>
                      <a:r>
                        <a:rPr lang="en-US" sz="2400" i="1" dirty="0" smtClean="0"/>
                        <a:t>y</a:t>
                      </a:r>
                      <a:endParaRPr lang="en-US" sz="2400" i="1" dirty="0"/>
                    </a:p>
                  </a:txBody>
                  <a:tcPr/>
                </a:tc>
              </a:tr>
              <a:tr h="481914">
                <a:tc>
                  <a:txBody>
                    <a:bodyPr/>
                    <a:lstStyle/>
                    <a:p>
                      <a:pPr algn="ctr"/>
                      <a:r>
                        <a:rPr lang="en-US" sz="2400" dirty="0" smtClean="0">
                          <a:solidFill>
                            <a:srgbClr val="000000"/>
                          </a:solidFill>
                        </a:rPr>
                        <a:t>1</a:t>
                      </a:r>
                      <a:endParaRPr lang="en-US" sz="2400" dirty="0">
                        <a:solidFill>
                          <a:srgbClr val="000000"/>
                        </a:solidFill>
                      </a:endParaRPr>
                    </a:p>
                  </a:txBody>
                  <a:tcPr/>
                </a:tc>
                <a:tc>
                  <a:txBody>
                    <a:bodyPr/>
                    <a:lstStyle/>
                    <a:p>
                      <a:pPr algn="ctr"/>
                      <a:r>
                        <a:rPr lang="en-US" sz="2400" dirty="0" smtClean="0">
                          <a:solidFill>
                            <a:srgbClr val="000000"/>
                          </a:solidFill>
                        </a:rPr>
                        <a:t>(1)</a:t>
                      </a:r>
                      <a:r>
                        <a:rPr lang="en-US" sz="2400" baseline="30000" dirty="0" smtClean="0">
                          <a:solidFill>
                            <a:srgbClr val="000000"/>
                          </a:solidFill>
                        </a:rPr>
                        <a:t>2 </a:t>
                      </a:r>
                      <a:r>
                        <a:rPr lang="en-US" sz="2400" dirty="0" smtClean="0">
                          <a:solidFill>
                            <a:srgbClr val="000000"/>
                          </a:solidFill>
                          <a:latin typeface="Symbol" pitchFamily="18" charset="2"/>
                        </a:rPr>
                        <a:t>- </a:t>
                      </a:r>
                      <a:r>
                        <a:rPr lang="en-US" sz="2400" dirty="0" smtClean="0">
                          <a:solidFill>
                            <a:srgbClr val="000000"/>
                          </a:solidFill>
                        </a:rPr>
                        <a:t>6(1) + 1 = </a:t>
                      </a:r>
                      <a:r>
                        <a:rPr lang="en-US" sz="2400" dirty="0" smtClean="0">
                          <a:solidFill>
                            <a:srgbClr val="000000"/>
                          </a:solidFill>
                          <a:latin typeface="Symbol" pitchFamily="18" charset="2"/>
                        </a:rPr>
                        <a:t>-</a:t>
                      </a:r>
                      <a:r>
                        <a:rPr lang="en-US" sz="2400" dirty="0" smtClean="0">
                          <a:solidFill>
                            <a:srgbClr val="000000"/>
                          </a:solidFill>
                        </a:rPr>
                        <a:t>4</a:t>
                      </a:r>
                      <a:endParaRPr lang="en-US" sz="2400" dirty="0">
                        <a:solidFill>
                          <a:srgbClr val="000000"/>
                        </a:solidFill>
                      </a:endParaRPr>
                    </a:p>
                  </a:txBody>
                  <a:tcPr/>
                </a:tc>
              </a:tr>
              <a:tr h="481914">
                <a:tc>
                  <a:txBody>
                    <a:bodyPr/>
                    <a:lstStyle/>
                    <a:p>
                      <a:pPr algn="ctr"/>
                      <a:r>
                        <a:rPr lang="en-US" sz="2400" dirty="0" smtClean="0">
                          <a:solidFill>
                            <a:srgbClr val="000000"/>
                          </a:solidFill>
                        </a:rPr>
                        <a:t>3</a:t>
                      </a:r>
                      <a:endParaRPr lang="en-US" sz="2400" dirty="0">
                        <a:solidFill>
                          <a:srgbClr val="000000"/>
                        </a:solidFill>
                      </a:endParaRPr>
                    </a:p>
                  </a:txBody>
                  <a:tcPr/>
                </a:tc>
                <a:tc>
                  <a:txBody>
                    <a:bodyPr/>
                    <a:lstStyle/>
                    <a:p>
                      <a:pPr algn="ctr"/>
                      <a:r>
                        <a:rPr lang="en-US" sz="2400" dirty="0" smtClean="0">
                          <a:solidFill>
                            <a:srgbClr val="000000"/>
                          </a:solidFill>
                        </a:rPr>
                        <a:t>(3)</a:t>
                      </a:r>
                      <a:r>
                        <a:rPr lang="en-US" sz="2400" baseline="30000" dirty="0" smtClean="0">
                          <a:solidFill>
                            <a:srgbClr val="000000"/>
                          </a:solidFill>
                        </a:rPr>
                        <a:t>2 </a:t>
                      </a:r>
                      <a:r>
                        <a:rPr lang="en-US" sz="2400" dirty="0" smtClean="0">
                          <a:solidFill>
                            <a:srgbClr val="000000"/>
                          </a:solidFill>
                          <a:latin typeface="Symbol" pitchFamily="18" charset="2"/>
                        </a:rPr>
                        <a:t>- </a:t>
                      </a:r>
                      <a:r>
                        <a:rPr lang="en-US" sz="2400" dirty="0" smtClean="0">
                          <a:solidFill>
                            <a:srgbClr val="000000"/>
                          </a:solidFill>
                        </a:rPr>
                        <a:t>6(3) + 1 = </a:t>
                      </a:r>
                      <a:r>
                        <a:rPr lang="en-US" sz="2400" dirty="0" smtClean="0">
                          <a:solidFill>
                            <a:srgbClr val="000000"/>
                          </a:solidFill>
                          <a:latin typeface="Symbol" pitchFamily="18" charset="2"/>
                        </a:rPr>
                        <a:t>-</a:t>
                      </a:r>
                      <a:r>
                        <a:rPr lang="en-US" sz="2400" dirty="0" smtClean="0">
                          <a:solidFill>
                            <a:srgbClr val="000000"/>
                          </a:solidFill>
                        </a:rPr>
                        <a:t>8</a:t>
                      </a:r>
                      <a:endParaRPr lang="en-US" sz="2400" dirty="0">
                        <a:solidFill>
                          <a:srgbClr val="000000"/>
                        </a:solidFill>
                      </a:endParaRPr>
                    </a:p>
                  </a:txBody>
                  <a:tcPr/>
                </a:tc>
              </a:tr>
              <a:tr h="459258">
                <a:tc>
                  <a:txBody>
                    <a:bodyPr/>
                    <a:lstStyle/>
                    <a:p>
                      <a:pPr algn="ctr"/>
                      <a:r>
                        <a:rPr lang="en-US" sz="2400" dirty="0" smtClean="0">
                          <a:solidFill>
                            <a:srgbClr val="000000"/>
                          </a:solidFill>
                        </a:rPr>
                        <a:t>5</a:t>
                      </a:r>
                      <a:endParaRPr lang="en-US" sz="2400" dirty="0">
                        <a:solidFill>
                          <a:srgbClr val="000000"/>
                        </a:solidFill>
                      </a:endParaRPr>
                    </a:p>
                  </a:txBody>
                  <a:tcPr/>
                </a:tc>
                <a:tc>
                  <a:txBody>
                    <a:bodyPr/>
                    <a:lstStyle/>
                    <a:p>
                      <a:pPr algn="ctr"/>
                      <a:r>
                        <a:rPr lang="en-US" sz="2400" dirty="0" smtClean="0">
                          <a:solidFill>
                            <a:srgbClr val="000000"/>
                          </a:solidFill>
                        </a:rPr>
                        <a:t>(5)</a:t>
                      </a:r>
                      <a:r>
                        <a:rPr lang="en-US" sz="2400" baseline="30000" dirty="0" smtClean="0">
                          <a:solidFill>
                            <a:srgbClr val="000000"/>
                          </a:solidFill>
                        </a:rPr>
                        <a:t>2 </a:t>
                      </a:r>
                      <a:r>
                        <a:rPr lang="en-US" sz="2400" dirty="0" smtClean="0">
                          <a:solidFill>
                            <a:srgbClr val="000000"/>
                          </a:solidFill>
                          <a:latin typeface="Symbol" pitchFamily="18" charset="2"/>
                        </a:rPr>
                        <a:t>- </a:t>
                      </a:r>
                      <a:r>
                        <a:rPr lang="en-US" sz="2400" dirty="0" smtClean="0">
                          <a:solidFill>
                            <a:srgbClr val="000000"/>
                          </a:solidFill>
                        </a:rPr>
                        <a:t>6(5) + 1 = </a:t>
                      </a:r>
                      <a:r>
                        <a:rPr lang="en-US" sz="2400" dirty="0" smtClean="0">
                          <a:solidFill>
                            <a:srgbClr val="000000"/>
                          </a:solidFill>
                          <a:latin typeface="Symbol" pitchFamily="18" charset="2"/>
                        </a:rPr>
                        <a:t>-</a:t>
                      </a:r>
                      <a:r>
                        <a:rPr lang="en-US" sz="2400" dirty="0" smtClean="0">
                          <a:solidFill>
                            <a:srgbClr val="000000"/>
                          </a:solidFill>
                        </a:rPr>
                        <a:t>4</a:t>
                      </a:r>
                      <a:endParaRPr lang="en-US" sz="2400" dirty="0">
                        <a:solidFill>
                          <a:srgbClr val="000000"/>
                        </a:solidFill>
                      </a:endParaRPr>
                    </a:p>
                  </a:txBody>
                  <a:tcPr/>
                </a:tc>
              </a:tr>
              <a:tr h="562232">
                <a:tc>
                  <a:txBody>
                    <a:bodyPr/>
                    <a:lstStyle/>
                    <a:p>
                      <a:pPr algn="ctr"/>
                      <a:endParaRPr lang="en-US" sz="2400"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400" dirty="0" smtClean="0">
                        <a:solidFill>
                          <a:srgbClr val="000000"/>
                        </a:solidFill>
                      </a:endParaRPr>
                    </a:p>
                  </a:txBody>
                  <a:tcPr/>
                </a:tc>
              </a:tr>
              <a:tr h="481914">
                <a:tc>
                  <a:txBody>
                    <a:bodyPr/>
                    <a:lstStyle/>
                    <a:p>
                      <a:pPr algn="ctr"/>
                      <a:endParaRPr lang="en-US" sz="2400"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400" dirty="0" smtClean="0">
                        <a:solidFill>
                          <a:srgbClr val="000000"/>
                        </a:solidFill>
                      </a:endParaRPr>
                    </a:p>
                  </a:txBody>
                  <a:tcPr/>
                </a:tc>
              </a:tr>
            </a:tbl>
          </a:graphicData>
        </a:graphic>
      </p:graphicFrame>
      <p:graphicFrame>
        <p:nvGraphicFramePr>
          <p:cNvPr id="8194" name="Object 4"/>
          <p:cNvGraphicFramePr>
            <a:graphicFrameLocks noChangeAspect="1"/>
          </p:cNvGraphicFramePr>
          <p:nvPr/>
        </p:nvGraphicFramePr>
        <p:xfrm>
          <a:off x="939800" y="4578350"/>
          <a:ext cx="965200" cy="381000"/>
        </p:xfrm>
        <a:graphic>
          <a:graphicData uri="http://schemas.openxmlformats.org/presentationml/2006/ole">
            <mc:AlternateContent xmlns:mc="http://schemas.openxmlformats.org/markup-compatibility/2006">
              <mc:Choice xmlns:v="urn:schemas-microsoft-com:vml" Requires="v">
                <p:oleObj spid="_x0000_s8206" name="Equation" r:id="rId4" imgW="965160" imgH="380880" progId="Equation.DSMT4">
                  <p:embed/>
                </p:oleObj>
              </mc:Choice>
              <mc:Fallback>
                <p:oleObj name="Equation" r:id="rId4" imgW="965160" imgH="380880" progId="Equation.DSMT4">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9800" y="4578350"/>
                        <a:ext cx="965200" cy="3810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graphicFrame>
        <p:nvGraphicFramePr>
          <p:cNvPr id="8195" name="Object 5"/>
          <p:cNvGraphicFramePr>
            <a:graphicFrameLocks noChangeAspect="1"/>
          </p:cNvGraphicFramePr>
          <p:nvPr/>
        </p:nvGraphicFramePr>
        <p:xfrm>
          <a:off x="939800" y="5111750"/>
          <a:ext cx="965200" cy="381000"/>
        </p:xfrm>
        <a:graphic>
          <a:graphicData uri="http://schemas.openxmlformats.org/presentationml/2006/ole">
            <mc:AlternateContent xmlns:mc="http://schemas.openxmlformats.org/markup-compatibility/2006">
              <mc:Choice xmlns:v="urn:schemas-microsoft-com:vml" Requires="v">
                <p:oleObj spid="_x0000_s8207" name="Equation" r:id="rId6" imgW="965160" imgH="380880" progId="Equation.DSMT4">
                  <p:embed/>
                </p:oleObj>
              </mc:Choice>
              <mc:Fallback>
                <p:oleObj name="Equation" r:id="rId6" imgW="965160" imgH="380880" progId="Equation.DSMT4">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39800" y="5111750"/>
                        <a:ext cx="965200" cy="3810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graphicFrame>
        <p:nvGraphicFramePr>
          <p:cNvPr id="8196" name="Object 6"/>
          <p:cNvGraphicFramePr>
            <a:graphicFrameLocks noChangeAspect="1"/>
          </p:cNvGraphicFramePr>
          <p:nvPr/>
        </p:nvGraphicFramePr>
        <p:xfrm>
          <a:off x="2273300" y="4419600"/>
          <a:ext cx="3441700" cy="609600"/>
        </p:xfrm>
        <a:graphic>
          <a:graphicData uri="http://schemas.openxmlformats.org/presentationml/2006/ole">
            <mc:AlternateContent xmlns:mc="http://schemas.openxmlformats.org/markup-compatibility/2006">
              <mc:Choice xmlns:v="urn:schemas-microsoft-com:vml" Requires="v">
                <p:oleObj spid="_x0000_s8208" name="Equation" r:id="rId8" imgW="3441600" imgH="609480" progId="Equation.DSMT4">
                  <p:embed/>
                </p:oleObj>
              </mc:Choice>
              <mc:Fallback>
                <p:oleObj name="Equation" r:id="rId8" imgW="3441600" imgH="609480" progId="Equation.DSMT4">
                  <p:embed/>
                  <p:pic>
                    <p:nvPicPr>
                      <p:cNvPr id="0"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73300" y="4419600"/>
                        <a:ext cx="3441700" cy="6096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graphicFrame>
        <p:nvGraphicFramePr>
          <p:cNvPr id="8197" name="Object 7"/>
          <p:cNvGraphicFramePr>
            <a:graphicFrameLocks noChangeAspect="1"/>
          </p:cNvGraphicFramePr>
          <p:nvPr/>
        </p:nvGraphicFramePr>
        <p:xfrm>
          <a:off x="2209800" y="4972050"/>
          <a:ext cx="3441700" cy="609600"/>
        </p:xfrm>
        <a:graphic>
          <a:graphicData uri="http://schemas.openxmlformats.org/presentationml/2006/ole">
            <mc:AlternateContent xmlns:mc="http://schemas.openxmlformats.org/markup-compatibility/2006">
              <mc:Choice xmlns:v="urn:schemas-microsoft-com:vml" Requires="v">
                <p:oleObj spid="_x0000_s8209" name="Equation" r:id="rId10" imgW="3441600" imgH="609480" progId="Equation.DSMT4">
                  <p:embed/>
                </p:oleObj>
              </mc:Choice>
              <mc:Fallback>
                <p:oleObj name="Equation" r:id="rId10" imgW="3441600" imgH="609480" progId="Equation.DSMT4">
                  <p:embed/>
                  <p:pic>
                    <p:nvPicPr>
                      <p:cNvPr id="0"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09800" y="4972050"/>
                        <a:ext cx="3441700" cy="6096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19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19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19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20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2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itle 1"/>
          <p:cNvSpPr>
            <a:spLocks noGrp="1"/>
          </p:cNvSpPr>
          <p:nvPr>
            <p:ph type="title"/>
          </p:nvPr>
        </p:nvSpPr>
        <p:spPr/>
        <p:txBody>
          <a:bodyPr>
            <a:normAutofit/>
          </a:bodyPr>
          <a:lstStyle/>
          <a:p>
            <a:pPr>
              <a:lnSpc>
                <a:spcPts val="3000"/>
              </a:lnSpc>
            </a:pPr>
            <a:r>
              <a:rPr lang="en-US" dirty="0" smtClean="0"/>
              <a:t>Example 3: Graphing a Quadratic Function (</a:t>
            </a:r>
            <a:r>
              <a:rPr lang="en-US" i="1" dirty="0" smtClean="0"/>
              <a:t>c </a:t>
            </a:r>
            <a:r>
              <a:rPr lang="en-US" dirty="0" smtClean="0"/>
              <a:t>= 0)</a:t>
            </a:r>
          </a:p>
        </p:txBody>
      </p:sp>
      <p:sp>
        <p:nvSpPr>
          <p:cNvPr id="9221" name="Content Placeholder 2"/>
          <p:cNvSpPr>
            <a:spLocks noGrp="1"/>
          </p:cNvSpPr>
          <p:nvPr>
            <p:ph idx="1"/>
          </p:nvPr>
        </p:nvSpPr>
        <p:spPr/>
        <p:txBody>
          <a:bodyPr/>
          <a:lstStyle/>
          <a:p>
            <a:r>
              <a:rPr lang="en-US" dirty="0" smtClean="0"/>
              <a:t>For the quadratic function </a:t>
            </a:r>
            <a:r>
              <a:rPr lang="en-US" i="1" dirty="0" smtClean="0">
                <a:solidFill>
                  <a:srgbClr val="0000FF"/>
                </a:solidFill>
              </a:rPr>
              <a:t>y</a:t>
            </a:r>
            <a:r>
              <a:rPr lang="en-US" baseline="30000" dirty="0" smtClean="0">
                <a:solidFill>
                  <a:srgbClr val="0000FF"/>
                </a:solidFill>
              </a:rPr>
              <a:t> </a:t>
            </a:r>
            <a:r>
              <a:rPr lang="en-US" dirty="0" smtClean="0">
                <a:solidFill>
                  <a:srgbClr val="0000FF"/>
                </a:solidFill>
              </a:rPr>
              <a:t>=</a:t>
            </a:r>
            <a:r>
              <a:rPr lang="en-US" baseline="30000" dirty="0" smtClean="0">
                <a:solidFill>
                  <a:srgbClr val="0000FF"/>
                </a:solidFill>
              </a:rPr>
              <a:t> </a:t>
            </a:r>
            <a:r>
              <a:rPr lang="en-US" dirty="0" smtClean="0">
                <a:solidFill>
                  <a:srgbClr val="0000FF"/>
                </a:solidFill>
                <a:latin typeface="Symbol" pitchFamily="18" charset="2"/>
              </a:rPr>
              <a:t>-</a:t>
            </a:r>
            <a:r>
              <a:rPr lang="en-US" dirty="0" smtClean="0">
                <a:solidFill>
                  <a:srgbClr val="0000FF"/>
                </a:solidFill>
              </a:rPr>
              <a:t>2</a:t>
            </a:r>
            <a:r>
              <a:rPr lang="en-US" i="1" dirty="0" smtClean="0">
                <a:solidFill>
                  <a:srgbClr val="0000FF"/>
                </a:solidFill>
              </a:rPr>
              <a:t>x</a:t>
            </a:r>
            <a:r>
              <a:rPr lang="en-US" baseline="30000" dirty="0" smtClean="0">
                <a:solidFill>
                  <a:srgbClr val="0000FF"/>
                </a:solidFill>
              </a:rPr>
              <a:t>2 </a:t>
            </a:r>
            <a:r>
              <a:rPr lang="en-US" dirty="0" smtClean="0">
                <a:solidFill>
                  <a:srgbClr val="0000FF"/>
                </a:solidFill>
              </a:rPr>
              <a:t>+</a:t>
            </a:r>
            <a:r>
              <a:rPr lang="en-US" baseline="30000" dirty="0" smtClean="0">
                <a:solidFill>
                  <a:srgbClr val="0000FF"/>
                </a:solidFill>
              </a:rPr>
              <a:t> </a:t>
            </a:r>
            <a:r>
              <a:rPr lang="en-US" dirty="0" smtClean="0">
                <a:solidFill>
                  <a:srgbClr val="0000FF"/>
                </a:solidFill>
              </a:rPr>
              <a:t>4</a:t>
            </a:r>
            <a:r>
              <a:rPr lang="en-US" i="1" dirty="0" smtClean="0">
                <a:solidFill>
                  <a:srgbClr val="0000FF"/>
                </a:solidFill>
              </a:rPr>
              <a:t>x</a:t>
            </a:r>
            <a:r>
              <a:rPr lang="en-US" dirty="0" smtClean="0"/>
              <a:t>, find (a) its vertex, (b) its line of symmetry, and (c) its </a:t>
            </a:r>
            <a:r>
              <a:rPr lang="en-US" i="1" dirty="0" smtClean="0"/>
              <a:t>x</a:t>
            </a:r>
            <a:r>
              <a:rPr lang="en-US" dirty="0" smtClean="0"/>
              <a:t>-intercepts. Plot a few specific points and graph the parabola.</a:t>
            </a:r>
          </a:p>
          <a:p>
            <a:r>
              <a:rPr lang="en-US" b="1" dirty="0" smtClean="0"/>
              <a:t>Solution: </a:t>
            </a:r>
            <a:r>
              <a:rPr lang="en-US" dirty="0" smtClean="0"/>
              <a:t>For </a:t>
            </a:r>
            <a:r>
              <a:rPr lang="en-US" i="1" dirty="0" smtClean="0">
                <a:solidFill>
                  <a:srgbClr val="0000FF"/>
                </a:solidFill>
              </a:rPr>
              <a:t>y</a:t>
            </a:r>
            <a:r>
              <a:rPr lang="en-US" baseline="30000" dirty="0" smtClean="0">
                <a:solidFill>
                  <a:srgbClr val="0000FF"/>
                </a:solidFill>
              </a:rPr>
              <a:t> </a:t>
            </a:r>
            <a:r>
              <a:rPr lang="en-US" dirty="0" smtClean="0">
                <a:solidFill>
                  <a:srgbClr val="0000FF"/>
                </a:solidFill>
              </a:rPr>
              <a:t>=</a:t>
            </a:r>
            <a:r>
              <a:rPr lang="en-US" baseline="30000" dirty="0" smtClean="0">
                <a:solidFill>
                  <a:srgbClr val="0000FF"/>
                </a:solidFill>
              </a:rPr>
              <a:t> </a:t>
            </a:r>
            <a:r>
              <a:rPr lang="en-US" dirty="0" smtClean="0">
                <a:solidFill>
                  <a:srgbClr val="0000FF"/>
                </a:solidFill>
                <a:latin typeface="Symbol" pitchFamily="18" charset="2"/>
              </a:rPr>
              <a:t>-</a:t>
            </a:r>
            <a:r>
              <a:rPr lang="en-US" dirty="0" smtClean="0">
                <a:solidFill>
                  <a:srgbClr val="0000FF"/>
                </a:solidFill>
              </a:rPr>
              <a:t>2</a:t>
            </a:r>
            <a:r>
              <a:rPr lang="en-US" i="1" dirty="0" smtClean="0">
                <a:solidFill>
                  <a:srgbClr val="0000FF"/>
                </a:solidFill>
              </a:rPr>
              <a:t>x</a:t>
            </a:r>
            <a:r>
              <a:rPr lang="en-US" baseline="30000" dirty="0" smtClean="0">
                <a:solidFill>
                  <a:srgbClr val="0000FF"/>
                </a:solidFill>
              </a:rPr>
              <a:t>2 </a:t>
            </a:r>
            <a:r>
              <a:rPr lang="en-US" dirty="0" smtClean="0">
                <a:solidFill>
                  <a:srgbClr val="0000FF"/>
                </a:solidFill>
              </a:rPr>
              <a:t>+</a:t>
            </a:r>
            <a:r>
              <a:rPr lang="en-US" baseline="30000" dirty="0" smtClean="0">
                <a:solidFill>
                  <a:srgbClr val="0000FF"/>
                </a:solidFill>
              </a:rPr>
              <a:t> </a:t>
            </a:r>
            <a:r>
              <a:rPr lang="en-US" dirty="0" smtClean="0">
                <a:solidFill>
                  <a:srgbClr val="0000FF"/>
                </a:solidFill>
              </a:rPr>
              <a:t>4</a:t>
            </a:r>
            <a:r>
              <a:rPr lang="en-US" i="1" dirty="0" smtClean="0">
                <a:solidFill>
                  <a:srgbClr val="0000FF"/>
                </a:solidFill>
              </a:rPr>
              <a:t>x</a:t>
            </a:r>
            <a:r>
              <a:rPr lang="en-US" dirty="0" smtClean="0"/>
              <a:t>, </a:t>
            </a:r>
            <a:r>
              <a:rPr lang="en-US" i="1" dirty="0" smtClean="0">
                <a:solidFill>
                  <a:srgbClr val="FF00FF"/>
                </a:solidFill>
              </a:rPr>
              <a:t>a</a:t>
            </a:r>
            <a:r>
              <a:rPr lang="en-US" dirty="0" smtClean="0">
                <a:solidFill>
                  <a:srgbClr val="FF00FF"/>
                </a:solidFill>
              </a:rPr>
              <a:t> = −2</a:t>
            </a:r>
            <a:r>
              <a:rPr lang="en-US" dirty="0" smtClean="0"/>
              <a:t>, </a:t>
            </a:r>
            <a:r>
              <a:rPr lang="en-US" i="1" dirty="0" smtClean="0">
                <a:solidFill>
                  <a:srgbClr val="FF00FF"/>
                </a:solidFill>
              </a:rPr>
              <a:t>b</a:t>
            </a:r>
            <a:r>
              <a:rPr lang="en-US" dirty="0" smtClean="0">
                <a:solidFill>
                  <a:srgbClr val="FF00FF"/>
                </a:solidFill>
              </a:rPr>
              <a:t> = 4</a:t>
            </a:r>
            <a:r>
              <a:rPr lang="en-US" dirty="0" smtClean="0"/>
              <a:t>, and </a:t>
            </a:r>
            <a:r>
              <a:rPr lang="en-US" i="1" dirty="0" smtClean="0">
                <a:solidFill>
                  <a:srgbClr val="FF00FF"/>
                </a:solidFill>
              </a:rPr>
              <a:t>c</a:t>
            </a:r>
            <a:r>
              <a:rPr lang="en-US" dirty="0" smtClean="0">
                <a:solidFill>
                  <a:srgbClr val="FF00FF"/>
                </a:solidFill>
              </a:rPr>
              <a:t> = 0</a:t>
            </a:r>
            <a:r>
              <a:rPr lang="en-US" dirty="0" smtClean="0"/>
              <a:t>.</a:t>
            </a:r>
          </a:p>
          <a:p>
            <a:pPr>
              <a:spcBef>
                <a:spcPts val="2400"/>
              </a:spcBef>
            </a:pPr>
            <a:r>
              <a:rPr lang="en-US" dirty="0" smtClean="0"/>
              <a:t>(a) The vertex is at                            </a:t>
            </a:r>
          </a:p>
          <a:p>
            <a:pPr>
              <a:spcBef>
                <a:spcPts val="1800"/>
              </a:spcBef>
            </a:pPr>
            <a:r>
              <a:rPr lang="en-US" dirty="0" smtClean="0"/>
              <a:t>Substituting 1 for </a:t>
            </a:r>
            <a:r>
              <a:rPr lang="en-US" i="1" dirty="0" smtClean="0"/>
              <a:t>x</a:t>
            </a:r>
            <a:r>
              <a:rPr lang="en-US" dirty="0" smtClean="0"/>
              <a:t> gives</a:t>
            </a:r>
          </a:p>
          <a:p>
            <a:endParaRPr lang="en-US" dirty="0" smtClean="0"/>
          </a:p>
          <a:p>
            <a:r>
              <a:rPr lang="en-US" dirty="0" smtClean="0"/>
              <a:t>The vertex is the point </a:t>
            </a:r>
            <a:r>
              <a:rPr lang="en-US" dirty="0" smtClean="0">
                <a:solidFill>
                  <a:srgbClr val="FF00FF"/>
                </a:solidFill>
              </a:rPr>
              <a:t>(1, 2)</a:t>
            </a:r>
            <a:r>
              <a:rPr lang="en-US" dirty="0" smtClean="0"/>
              <a:t>.</a:t>
            </a:r>
          </a:p>
        </p:txBody>
      </p:sp>
      <p:graphicFrame>
        <p:nvGraphicFramePr>
          <p:cNvPr id="9218" name="Object 2"/>
          <p:cNvGraphicFramePr>
            <a:graphicFrameLocks noChangeAspect="1"/>
          </p:cNvGraphicFramePr>
          <p:nvPr/>
        </p:nvGraphicFramePr>
        <p:xfrm>
          <a:off x="3276600" y="3235656"/>
          <a:ext cx="2159000" cy="901700"/>
        </p:xfrm>
        <a:graphic>
          <a:graphicData uri="http://schemas.openxmlformats.org/presentationml/2006/ole">
            <mc:AlternateContent xmlns:mc="http://schemas.openxmlformats.org/markup-compatibility/2006">
              <mc:Choice xmlns:v="urn:schemas-microsoft-com:vml" Requires="v">
                <p:oleObj spid="_x0000_s9224" name="Equation" r:id="rId3" imgW="2158920" imgH="901440" progId="Equation.DSMT4">
                  <p:embed/>
                </p:oleObj>
              </mc:Choice>
              <mc:Fallback>
                <p:oleObj name="Equation" r:id="rId3" imgW="2158920" imgH="90144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3235656"/>
                        <a:ext cx="2159000" cy="9017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graphicFrame>
        <p:nvGraphicFramePr>
          <p:cNvPr id="9219" name="Object 3"/>
          <p:cNvGraphicFramePr>
            <a:graphicFrameLocks noChangeAspect="1"/>
          </p:cNvGraphicFramePr>
          <p:nvPr/>
        </p:nvGraphicFramePr>
        <p:xfrm>
          <a:off x="3810000" y="4526316"/>
          <a:ext cx="2781300" cy="444500"/>
        </p:xfrm>
        <a:graphic>
          <a:graphicData uri="http://schemas.openxmlformats.org/presentationml/2006/ole">
            <mc:AlternateContent xmlns:mc="http://schemas.openxmlformats.org/markup-compatibility/2006">
              <mc:Choice xmlns:v="urn:schemas-microsoft-com:vml" Requires="v">
                <p:oleObj spid="_x0000_s9225" name="Equation" r:id="rId5" imgW="2781000" imgH="444240" progId="Equation.DSMT4">
                  <p:embed/>
                </p:oleObj>
              </mc:Choice>
              <mc:Fallback>
                <p:oleObj name="Equation" r:id="rId5" imgW="2781000" imgH="44424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10000" y="4526316"/>
                        <a:ext cx="2781300" cy="4445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21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221">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21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22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itle 1"/>
          <p:cNvSpPr>
            <a:spLocks noGrp="1"/>
          </p:cNvSpPr>
          <p:nvPr>
            <p:ph type="title"/>
          </p:nvPr>
        </p:nvSpPr>
        <p:spPr/>
        <p:txBody>
          <a:bodyPr>
            <a:normAutofit/>
          </a:bodyPr>
          <a:lstStyle/>
          <a:p>
            <a:pPr>
              <a:lnSpc>
                <a:spcPts val="3000"/>
              </a:lnSpc>
            </a:pPr>
            <a:r>
              <a:rPr lang="en-US" dirty="0" smtClean="0"/>
              <a:t>Example 3: Graphing a Quadratic Function (</a:t>
            </a:r>
            <a:r>
              <a:rPr lang="en-US" i="1" dirty="0" smtClean="0"/>
              <a:t>c </a:t>
            </a:r>
            <a:r>
              <a:rPr lang="en-US" dirty="0" smtClean="0"/>
              <a:t>= 0) (cont.)</a:t>
            </a:r>
          </a:p>
        </p:txBody>
      </p:sp>
      <p:sp>
        <p:nvSpPr>
          <p:cNvPr id="10245" name="Content Placeholder 2"/>
          <p:cNvSpPr>
            <a:spLocks noGrp="1"/>
          </p:cNvSpPr>
          <p:nvPr>
            <p:ph idx="1"/>
          </p:nvPr>
        </p:nvSpPr>
        <p:spPr/>
        <p:txBody>
          <a:bodyPr/>
          <a:lstStyle/>
          <a:p>
            <a:r>
              <a:rPr lang="en-US" dirty="0" smtClean="0"/>
              <a:t>(b) The line of symmetry is</a:t>
            </a:r>
          </a:p>
          <a:p>
            <a:pPr>
              <a:spcBef>
                <a:spcPts val="1800"/>
              </a:spcBef>
            </a:pPr>
            <a:r>
              <a:rPr lang="en-US" dirty="0" smtClean="0"/>
              <a:t>(c) The </a:t>
            </a:r>
            <a:r>
              <a:rPr lang="en-US" i="1" dirty="0" smtClean="0"/>
              <a:t>x</a:t>
            </a:r>
            <a:r>
              <a:rPr lang="en-US" dirty="0" smtClean="0"/>
              <a:t>-intercepts can be found by setting </a:t>
            </a:r>
            <a:r>
              <a:rPr lang="en-US" i="1" dirty="0" smtClean="0"/>
              <a:t>y</a:t>
            </a:r>
            <a:r>
              <a:rPr lang="en-US" dirty="0" smtClean="0"/>
              <a:t> = 0 and solving the resulting quadratic equation. Thus, by factoring, we have</a:t>
            </a:r>
          </a:p>
        </p:txBody>
      </p:sp>
      <p:graphicFrame>
        <p:nvGraphicFramePr>
          <p:cNvPr id="10242" name="Object 4"/>
          <p:cNvGraphicFramePr>
            <a:graphicFrameLocks noChangeAspect="1"/>
          </p:cNvGraphicFramePr>
          <p:nvPr/>
        </p:nvGraphicFramePr>
        <p:xfrm>
          <a:off x="4445000" y="1115704"/>
          <a:ext cx="2260600" cy="927100"/>
        </p:xfrm>
        <a:graphic>
          <a:graphicData uri="http://schemas.openxmlformats.org/presentationml/2006/ole">
            <mc:AlternateContent xmlns:mc="http://schemas.openxmlformats.org/markup-compatibility/2006">
              <mc:Choice xmlns:v="urn:schemas-microsoft-com:vml" Requires="v">
                <p:oleObj spid="_x0000_s10255" name="Equation" r:id="rId3" imgW="2260440" imgH="927000" progId="Equation.DSMT4">
                  <p:embed/>
                </p:oleObj>
              </mc:Choice>
              <mc:Fallback>
                <p:oleObj name="Equation" r:id="rId3" imgW="2260440" imgH="9270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45000" y="1115704"/>
                        <a:ext cx="2260600" cy="9271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sp>
        <p:nvSpPr>
          <p:cNvPr id="10246" name="TextBox 7"/>
          <p:cNvSpPr txBox="1">
            <a:spLocks noChangeArrowheads="1"/>
          </p:cNvSpPr>
          <p:nvPr/>
        </p:nvSpPr>
        <p:spPr bwMode="auto">
          <a:xfrm>
            <a:off x="533400" y="5091752"/>
            <a:ext cx="8077200" cy="954088"/>
          </a:xfrm>
          <a:prstGeom prst="rect">
            <a:avLst/>
          </a:prstGeom>
          <a:noFill/>
          <a:ln w="9525">
            <a:noFill/>
            <a:miter lim="800000"/>
            <a:headEnd/>
            <a:tailEnd/>
          </a:ln>
        </p:spPr>
        <p:txBody>
          <a:bodyPr>
            <a:spAutoFit/>
          </a:bodyPr>
          <a:lstStyle/>
          <a:p>
            <a:r>
              <a:rPr lang="en-US" sz="2800" dirty="0"/>
              <a:t>The </a:t>
            </a:r>
            <a:r>
              <a:rPr lang="en-US" sz="2800" i="1" dirty="0"/>
              <a:t>x</a:t>
            </a:r>
            <a:r>
              <a:rPr lang="en-US" sz="2800" dirty="0"/>
              <a:t>-intercepts are at </a:t>
            </a:r>
            <a:r>
              <a:rPr lang="en-US" sz="2800" dirty="0">
                <a:solidFill>
                  <a:srgbClr val="002060"/>
                </a:solidFill>
              </a:rPr>
              <a:t>(0, 0)</a:t>
            </a:r>
            <a:r>
              <a:rPr lang="en-US" sz="2800" dirty="0"/>
              <a:t> and </a:t>
            </a:r>
            <a:r>
              <a:rPr lang="en-US" sz="2800" dirty="0">
                <a:solidFill>
                  <a:srgbClr val="002060"/>
                </a:solidFill>
              </a:rPr>
              <a:t>(2, 0)</a:t>
            </a:r>
            <a:r>
              <a:rPr lang="en-US" sz="2800" dirty="0"/>
              <a:t>. Thus the graph crosses the </a:t>
            </a:r>
            <a:r>
              <a:rPr lang="en-US" sz="2800" i="1" dirty="0"/>
              <a:t>x</a:t>
            </a:r>
            <a:r>
              <a:rPr lang="en-US" sz="2800" dirty="0"/>
              <a:t>-axis at the points </a:t>
            </a:r>
            <a:r>
              <a:rPr lang="en-US" sz="2800" dirty="0">
                <a:solidFill>
                  <a:srgbClr val="FF0000"/>
                </a:solidFill>
              </a:rPr>
              <a:t>(0, 0)</a:t>
            </a:r>
            <a:r>
              <a:rPr lang="en-US" sz="2800" dirty="0"/>
              <a:t> and </a:t>
            </a:r>
            <a:r>
              <a:rPr lang="en-US" sz="2800" dirty="0">
                <a:solidFill>
                  <a:srgbClr val="FF0000"/>
                </a:solidFill>
              </a:rPr>
              <a:t>(2, 0)</a:t>
            </a:r>
            <a:r>
              <a:rPr lang="en-US" sz="2800" dirty="0"/>
              <a:t>.</a:t>
            </a:r>
          </a:p>
        </p:txBody>
      </p:sp>
      <p:graphicFrame>
        <p:nvGraphicFramePr>
          <p:cNvPr id="2" name="Object 4"/>
          <p:cNvGraphicFramePr>
            <a:graphicFrameLocks noChangeAspect="1"/>
          </p:cNvGraphicFramePr>
          <p:nvPr/>
        </p:nvGraphicFramePr>
        <p:xfrm>
          <a:off x="2957204" y="3331192"/>
          <a:ext cx="2044700" cy="381000"/>
        </p:xfrm>
        <a:graphic>
          <a:graphicData uri="http://schemas.openxmlformats.org/presentationml/2006/ole">
            <mc:AlternateContent xmlns:mc="http://schemas.openxmlformats.org/markup-compatibility/2006">
              <mc:Choice xmlns:v="urn:schemas-microsoft-com:vml" Requires="v">
                <p:oleObj spid="_x0000_s10256" name="Equation" r:id="rId5" imgW="2044440" imgH="380880" progId="Equation.DSMT4">
                  <p:embed/>
                </p:oleObj>
              </mc:Choice>
              <mc:Fallback>
                <p:oleObj name="Equation" r:id="rId5" imgW="2044440" imgH="3808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57204" y="3331192"/>
                        <a:ext cx="2044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2971800" y="3913496"/>
          <a:ext cx="2044700" cy="469900"/>
        </p:xfrm>
        <a:graphic>
          <a:graphicData uri="http://schemas.openxmlformats.org/presentationml/2006/ole">
            <mc:AlternateContent xmlns:mc="http://schemas.openxmlformats.org/markup-compatibility/2006">
              <mc:Choice xmlns:v="urn:schemas-microsoft-com:vml" Requires="v">
                <p:oleObj spid="_x0000_s10257" name="Equation" r:id="rId7" imgW="2044440" imgH="469800" progId="Equation.DSMT4">
                  <p:embed/>
                </p:oleObj>
              </mc:Choice>
              <mc:Fallback>
                <p:oleObj name="Equation" r:id="rId7" imgW="204444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71800" y="3913496"/>
                        <a:ext cx="2044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6"/>
          <p:cNvGraphicFramePr>
            <a:graphicFrameLocks noChangeAspect="1"/>
          </p:cNvGraphicFramePr>
          <p:nvPr/>
        </p:nvGraphicFramePr>
        <p:xfrm>
          <a:off x="2971800" y="4515136"/>
          <a:ext cx="2070100" cy="393700"/>
        </p:xfrm>
        <a:graphic>
          <a:graphicData uri="http://schemas.openxmlformats.org/presentationml/2006/ole">
            <mc:AlternateContent xmlns:mc="http://schemas.openxmlformats.org/markup-compatibility/2006">
              <mc:Choice xmlns:v="urn:schemas-microsoft-com:vml" Requires="v">
                <p:oleObj spid="_x0000_s10258" name="Equation" r:id="rId9" imgW="2070000" imgH="393480" progId="Equation.DSMT4">
                  <p:embed/>
                </p:oleObj>
              </mc:Choice>
              <mc:Fallback>
                <p:oleObj name="Equation" r:id="rId9" imgW="2070000" imgH="3934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71800" y="4515136"/>
                        <a:ext cx="20701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normAutofit/>
          </a:bodyPr>
          <a:lstStyle/>
          <a:p>
            <a:pPr>
              <a:lnSpc>
                <a:spcPts val="3000"/>
              </a:lnSpc>
            </a:pPr>
            <a:r>
              <a:rPr lang="en-US" dirty="0" smtClean="0"/>
              <a:t>Example 3: Graphing a Quadratic Function  </a:t>
            </a:r>
            <a:br>
              <a:rPr lang="en-US" dirty="0" smtClean="0"/>
            </a:br>
            <a:r>
              <a:rPr lang="en-US" dirty="0" smtClean="0"/>
              <a:t>(</a:t>
            </a:r>
            <a:r>
              <a:rPr lang="en-US" i="1" dirty="0" smtClean="0"/>
              <a:t>c </a:t>
            </a:r>
            <a:r>
              <a:rPr lang="en-US" dirty="0" smtClean="0"/>
              <a:t>= 0) (cont.)</a:t>
            </a:r>
          </a:p>
        </p:txBody>
      </p:sp>
      <p:sp>
        <p:nvSpPr>
          <p:cNvPr id="20483" name="Content Placeholder 2"/>
          <p:cNvSpPr>
            <a:spLocks noGrp="1"/>
          </p:cNvSpPr>
          <p:nvPr>
            <p:ph idx="1"/>
          </p:nvPr>
        </p:nvSpPr>
        <p:spPr/>
        <p:txBody>
          <a:bodyPr/>
          <a:lstStyle/>
          <a:p>
            <a:r>
              <a:rPr lang="en-US" dirty="0" smtClean="0"/>
              <a:t>These points, along with others points can be found as shown in the table.</a:t>
            </a:r>
          </a:p>
        </p:txBody>
      </p:sp>
      <p:sp>
        <p:nvSpPr>
          <p:cNvPr id="20484" name="TextBox 6"/>
          <p:cNvSpPr txBox="1">
            <a:spLocks noChangeArrowheads="1"/>
          </p:cNvSpPr>
          <p:nvPr/>
        </p:nvSpPr>
        <p:spPr bwMode="auto">
          <a:xfrm>
            <a:off x="762000" y="4876800"/>
            <a:ext cx="4038600" cy="708025"/>
          </a:xfrm>
          <a:prstGeom prst="rect">
            <a:avLst/>
          </a:prstGeom>
          <a:noFill/>
          <a:ln w="9525">
            <a:noFill/>
            <a:miter lim="800000"/>
            <a:headEnd/>
            <a:tailEnd/>
          </a:ln>
        </p:spPr>
        <p:txBody>
          <a:bodyPr>
            <a:spAutoFit/>
          </a:bodyPr>
          <a:lstStyle/>
          <a:p>
            <a:r>
              <a:rPr lang="en-US" sz="2000" dirty="0">
                <a:solidFill>
                  <a:srgbClr val="008080"/>
                </a:solidFill>
              </a:rPr>
              <a:t>2 is called the maximum value of the quadratic function.</a:t>
            </a:r>
          </a:p>
        </p:txBody>
      </p:sp>
      <p:pic>
        <p:nvPicPr>
          <p:cNvPr id="20485" name="Picture 8" descr="105_ex1c.png"/>
          <p:cNvPicPr>
            <a:picLocks noChangeAspect="1"/>
          </p:cNvPicPr>
          <p:nvPr/>
        </p:nvPicPr>
        <p:blipFill>
          <a:blip r:embed="rId2" cstate="print"/>
          <a:srcRect/>
          <a:stretch>
            <a:fillRect/>
          </a:stretch>
        </p:blipFill>
        <p:spPr bwMode="auto">
          <a:xfrm>
            <a:off x="5410200" y="2286000"/>
            <a:ext cx="3224213" cy="3167063"/>
          </a:xfrm>
          <a:prstGeom prst="rect">
            <a:avLst/>
          </a:prstGeom>
          <a:noFill/>
          <a:ln w="9525">
            <a:noFill/>
            <a:miter lim="800000"/>
            <a:headEnd/>
            <a:tailEnd/>
          </a:ln>
        </p:spPr>
      </p:pic>
      <p:graphicFrame>
        <p:nvGraphicFramePr>
          <p:cNvPr id="10" name="Table 9"/>
          <p:cNvGraphicFramePr>
            <a:graphicFrameLocks noGrp="1"/>
          </p:cNvGraphicFramePr>
          <p:nvPr/>
        </p:nvGraphicFramePr>
        <p:xfrm>
          <a:off x="1143000" y="2590800"/>
          <a:ext cx="3352800" cy="1828800"/>
        </p:xfrm>
        <a:graphic>
          <a:graphicData uri="http://schemas.openxmlformats.org/drawingml/2006/table">
            <a:tbl>
              <a:tblPr firstRow="1" bandRow="1">
                <a:tableStyleId>{5C22544A-7EE6-4342-B048-85BDC9FD1C3A}</a:tableStyleId>
              </a:tblPr>
              <a:tblGrid>
                <a:gridCol w="762000"/>
                <a:gridCol w="2590800"/>
              </a:tblGrid>
              <a:tr h="370840">
                <a:tc>
                  <a:txBody>
                    <a:bodyPr/>
                    <a:lstStyle/>
                    <a:p>
                      <a:pPr algn="ctr"/>
                      <a:r>
                        <a:rPr lang="en-US" sz="2400" dirty="0" smtClean="0"/>
                        <a:t>x</a:t>
                      </a:r>
                      <a:endParaRPr lang="en-US" sz="2400" dirty="0"/>
                    </a:p>
                  </a:txBody>
                  <a:tcPr/>
                </a:tc>
                <a:tc>
                  <a:txBody>
                    <a:bodyPr/>
                    <a:lstStyle/>
                    <a:p>
                      <a:pPr algn="ctr"/>
                      <a:r>
                        <a:rPr lang="en-US" sz="2400" dirty="0" smtClean="0">
                          <a:latin typeface="Symbol" pitchFamily="18" charset="2"/>
                        </a:rPr>
                        <a:t>-</a:t>
                      </a:r>
                      <a:r>
                        <a:rPr lang="en-US" sz="2400" dirty="0" smtClean="0"/>
                        <a:t>2</a:t>
                      </a:r>
                      <a:r>
                        <a:rPr lang="en-US" sz="2400" i="1" dirty="0" smtClean="0"/>
                        <a:t>x</a:t>
                      </a:r>
                      <a:r>
                        <a:rPr lang="en-US" sz="2400" baseline="30000" dirty="0" smtClean="0"/>
                        <a:t>2 </a:t>
                      </a:r>
                      <a:r>
                        <a:rPr lang="en-US" sz="2400" dirty="0" smtClean="0"/>
                        <a:t>+</a:t>
                      </a:r>
                      <a:r>
                        <a:rPr lang="en-US" sz="2400" baseline="30000" dirty="0" smtClean="0"/>
                        <a:t> </a:t>
                      </a:r>
                      <a:r>
                        <a:rPr lang="en-US" sz="2400" dirty="0" smtClean="0"/>
                        <a:t>4</a:t>
                      </a:r>
                      <a:r>
                        <a:rPr lang="en-US" sz="2400" i="1" dirty="0" smtClean="0"/>
                        <a:t>x</a:t>
                      </a:r>
                      <a:r>
                        <a:rPr lang="en-US" sz="2400" baseline="30000" dirty="0" smtClean="0"/>
                        <a:t> </a:t>
                      </a:r>
                      <a:r>
                        <a:rPr lang="en-US" sz="2400" dirty="0" smtClean="0"/>
                        <a:t>=</a:t>
                      </a:r>
                      <a:r>
                        <a:rPr lang="en-US" sz="2400" baseline="30000" dirty="0" smtClean="0"/>
                        <a:t> </a:t>
                      </a:r>
                      <a:r>
                        <a:rPr lang="en-US" sz="2400" i="1" dirty="0" smtClean="0"/>
                        <a:t>y</a:t>
                      </a:r>
                      <a:endParaRPr lang="en-US" sz="2400" i="1" dirty="0"/>
                    </a:p>
                  </a:txBody>
                  <a:tcPr/>
                </a:tc>
              </a:tr>
              <a:tr h="370840">
                <a:tc>
                  <a:txBody>
                    <a:bodyPr/>
                    <a:lstStyle/>
                    <a:p>
                      <a:pPr algn="ctr"/>
                      <a:r>
                        <a:rPr lang="en-US" sz="2400" dirty="0" smtClean="0">
                          <a:solidFill>
                            <a:srgbClr val="000000"/>
                          </a:solidFill>
                        </a:rPr>
                        <a:t>0</a:t>
                      </a:r>
                      <a:endParaRPr lang="en-US" sz="2400" dirty="0">
                        <a:solidFill>
                          <a:srgbClr val="000000"/>
                        </a:solidFill>
                      </a:endParaRPr>
                    </a:p>
                  </a:txBody>
                  <a:tcPr/>
                </a:tc>
                <a:tc>
                  <a:txBody>
                    <a:bodyPr/>
                    <a:lstStyle/>
                    <a:p>
                      <a:pPr algn="ctr"/>
                      <a:r>
                        <a:rPr lang="en-US" sz="2400" dirty="0" smtClean="0">
                          <a:solidFill>
                            <a:srgbClr val="000000"/>
                          </a:solidFill>
                          <a:latin typeface="Symbol" pitchFamily="18" charset="2"/>
                        </a:rPr>
                        <a:t>-</a:t>
                      </a:r>
                      <a:r>
                        <a:rPr lang="en-US" sz="2400" dirty="0" smtClean="0">
                          <a:solidFill>
                            <a:srgbClr val="000000"/>
                          </a:solidFill>
                        </a:rPr>
                        <a:t>2(0)</a:t>
                      </a:r>
                      <a:r>
                        <a:rPr lang="en-US" sz="2400" baseline="30000" dirty="0" smtClean="0">
                          <a:solidFill>
                            <a:srgbClr val="000000"/>
                          </a:solidFill>
                        </a:rPr>
                        <a:t>2 </a:t>
                      </a:r>
                      <a:r>
                        <a:rPr lang="en-US" sz="2400" dirty="0" smtClean="0">
                          <a:solidFill>
                            <a:srgbClr val="000000"/>
                          </a:solidFill>
                        </a:rPr>
                        <a:t>+</a:t>
                      </a:r>
                      <a:r>
                        <a:rPr lang="en-US" sz="2400" baseline="30000" dirty="0" smtClean="0">
                          <a:solidFill>
                            <a:srgbClr val="000000"/>
                          </a:solidFill>
                        </a:rPr>
                        <a:t> </a:t>
                      </a:r>
                      <a:r>
                        <a:rPr lang="en-US" sz="2400" dirty="0" smtClean="0">
                          <a:solidFill>
                            <a:srgbClr val="000000"/>
                          </a:solidFill>
                        </a:rPr>
                        <a:t>4(0)</a:t>
                      </a:r>
                      <a:r>
                        <a:rPr lang="en-US" sz="2400" baseline="30000" dirty="0" smtClean="0">
                          <a:solidFill>
                            <a:srgbClr val="000000"/>
                          </a:solidFill>
                        </a:rPr>
                        <a:t> </a:t>
                      </a:r>
                      <a:r>
                        <a:rPr lang="en-US" sz="2400" dirty="0" smtClean="0">
                          <a:solidFill>
                            <a:srgbClr val="000000"/>
                          </a:solidFill>
                        </a:rPr>
                        <a:t>=</a:t>
                      </a:r>
                      <a:r>
                        <a:rPr lang="en-US" sz="2400" baseline="30000" dirty="0" smtClean="0">
                          <a:solidFill>
                            <a:srgbClr val="000000"/>
                          </a:solidFill>
                        </a:rPr>
                        <a:t> </a:t>
                      </a:r>
                      <a:r>
                        <a:rPr lang="en-US" sz="2400" dirty="0" smtClean="0">
                          <a:solidFill>
                            <a:srgbClr val="000000"/>
                          </a:solidFill>
                        </a:rPr>
                        <a:t>0</a:t>
                      </a:r>
                      <a:endParaRPr lang="en-US" sz="2400" dirty="0">
                        <a:solidFill>
                          <a:srgbClr val="000000"/>
                        </a:solidFill>
                      </a:endParaRPr>
                    </a:p>
                  </a:txBody>
                  <a:tcPr/>
                </a:tc>
              </a:tr>
              <a:tr h="370840">
                <a:tc>
                  <a:txBody>
                    <a:bodyPr/>
                    <a:lstStyle/>
                    <a:p>
                      <a:pPr algn="ctr"/>
                      <a:r>
                        <a:rPr lang="en-US" sz="2400" dirty="0" smtClean="0">
                          <a:solidFill>
                            <a:srgbClr val="000000"/>
                          </a:solidFill>
                        </a:rPr>
                        <a:t>1</a:t>
                      </a:r>
                      <a:endParaRPr lang="en-US" sz="2400"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latin typeface="Symbol" pitchFamily="18" charset="2"/>
                        </a:rPr>
                        <a:t>-</a:t>
                      </a:r>
                      <a:r>
                        <a:rPr lang="en-US" sz="2400" dirty="0" smtClean="0">
                          <a:solidFill>
                            <a:srgbClr val="000000"/>
                          </a:solidFill>
                        </a:rPr>
                        <a:t>2(1)</a:t>
                      </a:r>
                      <a:r>
                        <a:rPr lang="en-US" sz="2400" baseline="30000" dirty="0" smtClean="0">
                          <a:solidFill>
                            <a:srgbClr val="000000"/>
                          </a:solidFill>
                        </a:rPr>
                        <a:t>2 </a:t>
                      </a:r>
                      <a:r>
                        <a:rPr lang="en-US" sz="2400" dirty="0" smtClean="0">
                          <a:solidFill>
                            <a:srgbClr val="000000"/>
                          </a:solidFill>
                        </a:rPr>
                        <a:t>+</a:t>
                      </a:r>
                      <a:r>
                        <a:rPr lang="en-US" sz="2400" baseline="30000" dirty="0" smtClean="0">
                          <a:solidFill>
                            <a:srgbClr val="000000"/>
                          </a:solidFill>
                        </a:rPr>
                        <a:t> </a:t>
                      </a:r>
                      <a:r>
                        <a:rPr lang="en-US" sz="2400" dirty="0" smtClean="0">
                          <a:solidFill>
                            <a:srgbClr val="000000"/>
                          </a:solidFill>
                        </a:rPr>
                        <a:t>4(1)</a:t>
                      </a:r>
                      <a:r>
                        <a:rPr lang="en-US" sz="2400" baseline="30000" dirty="0" smtClean="0">
                          <a:solidFill>
                            <a:srgbClr val="000000"/>
                          </a:solidFill>
                        </a:rPr>
                        <a:t> </a:t>
                      </a:r>
                      <a:r>
                        <a:rPr lang="en-US" sz="2400" dirty="0" smtClean="0">
                          <a:solidFill>
                            <a:srgbClr val="000000"/>
                          </a:solidFill>
                        </a:rPr>
                        <a:t>=</a:t>
                      </a:r>
                      <a:r>
                        <a:rPr lang="en-US" sz="2400" baseline="30000" dirty="0" smtClean="0">
                          <a:solidFill>
                            <a:srgbClr val="000000"/>
                          </a:solidFill>
                        </a:rPr>
                        <a:t> </a:t>
                      </a:r>
                      <a:r>
                        <a:rPr lang="en-US" sz="2400" dirty="0" smtClean="0">
                          <a:solidFill>
                            <a:srgbClr val="000000"/>
                          </a:solidFill>
                        </a:rPr>
                        <a:t>2</a:t>
                      </a:r>
                    </a:p>
                  </a:txBody>
                  <a:tcPr/>
                </a:tc>
              </a:tr>
              <a:tr h="370840">
                <a:tc>
                  <a:txBody>
                    <a:bodyPr/>
                    <a:lstStyle/>
                    <a:p>
                      <a:pPr algn="ctr"/>
                      <a:r>
                        <a:rPr lang="en-US" sz="2400" dirty="0" smtClean="0">
                          <a:solidFill>
                            <a:srgbClr val="000000"/>
                          </a:solidFill>
                        </a:rPr>
                        <a:t>2</a:t>
                      </a:r>
                      <a:endParaRPr lang="en-US" sz="2400"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latin typeface="Symbol" pitchFamily="18" charset="2"/>
                        </a:rPr>
                        <a:t>-</a:t>
                      </a:r>
                      <a:r>
                        <a:rPr lang="en-US" sz="2400" dirty="0" smtClean="0">
                          <a:solidFill>
                            <a:srgbClr val="000000"/>
                          </a:solidFill>
                        </a:rPr>
                        <a:t>2(2)</a:t>
                      </a:r>
                      <a:r>
                        <a:rPr lang="en-US" sz="2400" baseline="30000" dirty="0" smtClean="0">
                          <a:solidFill>
                            <a:srgbClr val="000000"/>
                          </a:solidFill>
                        </a:rPr>
                        <a:t>2 </a:t>
                      </a:r>
                      <a:r>
                        <a:rPr lang="en-US" sz="2400" dirty="0" smtClean="0">
                          <a:solidFill>
                            <a:srgbClr val="000000"/>
                          </a:solidFill>
                        </a:rPr>
                        <a:t>+</a:t>
                      </a:r>
                      <a:r>
                        <a:rPr lang="en-US" sz="2400" baseline="30000" dirty="0" smtClean="0">
                          <a:solidFill>
                            <a:srgbClr val="000000"/>
                          </a:solidFill>
                        </a:rPr>
                        <a:t> </a:t>
                      </a:r>
                      <a:r>
                        <a:rPr lang="en-US" sz="2400" dirty="0" smtClean="0">
                          <a:solidFill>
                            <a:srgbClr val="000000"/>
                          </a:solidFill>
                        </a:rPr>
                        <a:t>4(2)</a:t>
                      </a:r>
                      <a:r>
                        <a:rPr lang="en-US" sz="2400" baseline="30000" dirty="0" smtClean="0">
                          <a:solidFill>
                            <a:srgbClr val="000000"/>
                          </a:solidFill>
                        </a:rPr>
                        <a:t> </a:t>
                      </a:r>
                      <a:r>
                        <a:rPr lang="en-US" sz="2400" dirty="0" smtClean="0">
                          <a:solidFill>
                            <a:srgbClr val="000000"/>
                          </a:solidFill>
                        </a:rPr>
                        <a:t>=</a:t>
                      </a:r>
                      <a:r>
                        <a:rPr lang="en-US" sz="2400" baseline="30000" dirty="0" smtClean="0">
                          <a:solidFill>
                            <a:srgbClr val="000000"/>
                          </a:solidFill>
                        </a:rPr>
                        <a:t> </a:t>
                      </a:r>
                      <a:r>
                        <a:rPr lang="en-US" sz="2400" dirty="0" smtClean="0">
                          <a:solidFill>
                            <a:srgbClr val="000000"/>
                          </a:solidFill>
                        </a:rPr>
                        <a:t>0</a:t>
                      </a: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4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itle 1"/>
          <p:cNvSpPr>
            <a:spLocks noGrp="1"/>
          </p:cNvSpPr>
          <p:nvPr>
            <p:ph type="title"/>
          </p:nvPr>
        </p:nvSpPr>
        <p:spPr/>
        <p:txBody>
          <a:bodyPr/>
          <a:lstStyle/>
          <a:p>
            <a:r>
              <a:rPr lang="en-US" dirty="0" smtClean="0"/>
              <a:t>Example 4: Quadratic Function Application</a:t>
            </a:r>
          </a:p>
        </p:txBody>
      </p:sp>
      <p:sp>
        <p:nvSpPr>
          <p:cNvPr id="11268" name="Content Placeholder 2"/>
          <p:cNvSpPr>
            <a:spLocks noGrp="1"/>
          </p:cNvSpPr>
          <p:nvPr>
            <p:ph idx="1"/>
          </p:nvPr>
        </p:nvSpPr>
        <p:spPr/>
        <p:txBody>
          <a:bodyPr/>
          <a:lstStyle/>
          <a:p>
            <a:r>
              <a:rPr lang="en-US" dirty="0" smtClean="0"/>
              <a:t>Find the dimensions of the rectangle with maximum area if the perimeter is </a:t>
            </a:r>
            <a:r>
              <a:rPr lang="en-US" dirty="0" smtClean="0">
                <a:solidFill>
                  <a:srgbClr val="0000FF"/>
                </a:solidFill>
              </a:rPr>
              <a:t>40 meters</a:t>
            </a:r>
            <a:r>
              <a:rPr lang="en-US" dirty="0" smtClean="0"/>
              <a:t>. </a:t>
            </a:r>
          </a:p>
          <a:p>
            <a:r>
              <a:rPr lang="en-US" b="1" dirty="0" smtClean="0"/>
              <a:t>Solution: </a:t>
            </a:r>
            <a:r>
              <a:rPr lang="en-US" dirty="0" smtClean="0"/>
              <a:t>Let  </a:t>
            </a:r>
            <a:r>
              <a:rPr lang="en-US" i="1" dirty="0" smtClean="0"/>
              <a:t>A </a:t>
            </a:r>
            <a:r>
              <a:rPr lang="en-US" dirty="0" smtClean="0"/>
              <a:t>= area </a:t>
            </a:r>
          </a:p>
          <a:p>
            <a:r>
              <a:rPr lang="en-US" i="1" dirty="0" smtClean="0"/>
              <a:t>	  l</a:t>
            </a:r>
            <a:r>
              <a:rPr lang="en-US" dirty="0" smtClean="0"/>
              <a:t> = length </a:t>
            </a:r>
          </a:p>
          <a:p>
            <a:r>
              <a:rPr lang="en-US" i="1" dirty="0" smtClean="0"/>
              <a:t>	w</a:t>
            </a:r>
            <a:r>
              <a:rPr lang="en-US" dirty="0" smtClean="0"/>
              <a:t> = width</a:t>
            </a:r>
            <a:r>
              <a:rPr lang="en-US" i="1" dirty="0" smtClean="0"/>
              <a:t>.</a:t>
            </a:r>
            <a:endParaRPr lang="en-US" dirty="0" smtClean="0"/>
          </a:p>
        </p:txBody>
      </p:sp>
      <p:pic>
        <p:nvPicPr>
          <p:cNvPr id="11269" name="Picture 2"/>
          <p:cNvPicPr>
            <a:picLocks noChangeAspect="1" noChangeArrowheads="1"/>
          </p:cNvPicPr>
          <p:nvPr/>
        </p:nvPicPr>
        <p:blipFill>
          <a:blip r:embed="rId3" cstate="print"/>
          <a:srcRect/>
          <a:stretch>
            <a:fillRect/>
          </a:stretch>
        </p:blipFill>
        <p:spPr bwMode="auto">
          <a:xfrm>
            <a:off x="6629400" y="2743200"/>
            <a:ext cx="1609725" cy="2286000"/>
          </a:xfrm>
          <a:prstGeom prst="rect">
            <a:avLst/>
          </a:prstGeom>
          <a:noFill/>
          <a:ln w="28575" algn="ctr">
            <a:noFill/>
            <a:miter lim="800000"/>
            <a:headEnd/>
            <a:tailEnd/>
          </a:ln>
        </p:spPr>
      </p:pic>
      <p:graphicFrame>
        <p:nvGraphicFramePr>
          <p:cNvPr id="2" name="Object 3"/>
          <p:cNvGraphicFramePr>
            <a:graphicFrameLocks noChangeAspect="1"/>
          </p:cNvGraphicFramePr>
          <p:nvPr/>
        </p:nvGraphicFramePr>
        <p:xfrm>
          <a:off x="1461448" y="4183040"/>
          <a:ext cx="3733800" cy="393700"/>
        </p:xfrm>
        <a:graphic>
          <a:graphicData uri="http://schemas.openxmlformats.org/presentationml/2006/ole">
            <mc:AlternateContent xmlns:mc="http://schemas.openxmlformats.org/markup-compatibility/2006">
              <mc:Choice xmlns:v="urn:schemas-microsoft-com:vml" Requires="v">
                <p:oleObj spid="_x0000_s11276" name="Equation" r:id="rId4" imgW="3733560" imgH="393480" progId="Equation.DSMT4">
                  <p:embed/>
                </p:oleObj>
              </mc:Choice>
              <mc:Fallback>
                <p:oleObj name="Equation" r:id="rId4" imgW="3733560" imgH="3934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61448" y="4183040"/>
                        <a:ext cx="37338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4"/>
          <p:cNvGraphicFramePr>
            <a:graphicFrameLocks noChangeAspect="1"/>
          </p:cNvGraphicFramePr>
          <p:nvPr/>
        </p:nvGraphicFramePr>
        <p:xfrm>
          <a:off x="3595048" y="4724400"/>
          <a:ext cx="1727200" cy="304800"/>
        </p:xfrm>
        <a:graphic>
          <a:graphicData uri="http://schemas.openxmlformats.org/presentationml/2006/ole">
            <mc:AlternateContent xmlns:mc="http://schemas.openxmlformats.org/markup-compatibility/2006">
              <mc:Choice xmlns:v="urn:schemas-microsoft-com:vml" Requires="v">
                <p:oleObj spid="_x0000_s11277" name="Equation" r:id="rId6" imgW="1726920" imgH="304560" progId="Equation.DSMT4">
                  <p:embed/>
                </p:oleObj>
              </mc:Choice>
              <mc:Fallback>
                <p:oleObj name="Equation" r:id="rId6" imgW="1726920" imgH="3045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95048" y="4724400"/>
                        <a:ext cx="1727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5"/>
          <p:cNvGraphicFramePr>
            <a:graphicFrameLocks noChangeAspect="1"/>
          </p:cNvGraphicFramePr>
          <p:nvPr/>
        </p:nvGraphicFramePr>
        <p:xfrm>
          <a:off x="3782704" y="5257800"/>
          <a:ext cx="1371600" cy="304800"/>
        </p:xfrm>
        <a:graphic>
          <a:graphicData uri="http://schemas.openxmlformats.org/presentationml/2006/ole">
            <mc:AlternateContent xmlns:mc="http://schemas.openxmlformats.org/markup-compatibility/2006">
              <mc:Choice xmlns:v="urn:schemas-microsoft-com:vml" Requires="v">
                <p:oleObj spid="_x0000_s11278" name="Equation" r:id="rId8" imgW="1371600" imgH="304560" progId="Equation.DSMT4">
                  <p:embed/>
                </p:oleObj>
              </mc:Choice>
              <mc:Fallback>
                <p:oleObj name="Equation" r:id="rId8" imgW="1371600" imgH="3045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782704" y="5257800"/>
                        <a:ext cx="1371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6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itle 1"/>
          <p:cNvSpPr>
            <a:spLocks noGrp="1"/>
          </p:cNvSpPr>
          <p:nvPr>
            <p:ph type="title"/>
          </p:nvPr>
        </p:nvSpPr>
        <p:spPr/>
        <p:txBody>
          <a:bodyPr/>
          <a:lstStyle/>
          <a:p>
            <a:r>
              <a:rPr lang="en-US" dirty="0" smtClean="0"/>
              <a:t>Example 4: Quadratic Function Application</a:t>
            </a:r>
          </a:p>
        </p:txBody>
      </p:sp>
      <p:sp>
        <p:nvSpPr>
          <p:cNvPr id="12292" name="Content Placeholder 2"/>
          <p:cNvSpPr>
            <a:spLocks noGrp="1"/>
          </p:cNvSpPr>
          <p:nvPr>
            <p:ph idx="1"/>
          </p:nvPr>
        </p:nvSpPr>
        <p:spPr/>
        <p:txBody>
          <a:bodyPr/>
          <a:lstStyle/>
          <a:p>
            <a:r>
              <a:rPr lang="en-US" dirty="0" smtClean="0"/>
              <a:t>So, substituting for </a:t>
            </a:r>
            <a:r>
              <a:rPr lang="en-US" i="1" dirty="0" smtClean="0"/>
              <a:t>w</a:t>
            </a:r>
            <a:r>
              <a:rPr lang="en-US" dirty="0" smtClean="0"/>
              <a:t>,</a:t>
            </a:r>
          </a:p>
          <a:p>
            <a:endParaRPr lang="en-US" dirty="0" smtClean="0"/>
          </a:p>
          <a:p>
            <a:endParaRPr lang="en-US" dirty="0" smtClean="0"/>
          </a:p>
          <a:p>
            <a:endParaRPr lang="en-US" dirty="0" smtClean="0"/>
          </a:p>
          <a:p>
            <a:pPr>
              <a:spcBef>
                <a:spcPts val="1800"/>
              </a:spcBef>
            </a:pPr>
            <a:r>
              <a:rPr lang="en-US" dirty="0" smtClean="0"/>
              <a:t>This is a quadratic function with </a:t>
            </a:r>
            <a:r>
              <a:rPr lang="en-US" i="1" dirty="0" smtClean="0">
                <a:solidFill>
                  <a:srgbClr val="FF00FF"/>
                </a:solidFill>
              </a:rPr>
              <a:t>a </a:t>
            </a:r>
            <a:r>
              <a:rPr lang="en-US" dirty="0" smtClean="0">
                <a:solidFill>
                  <a:srgbClr val="FF00FF"/>
                </a:solidFill>
              </a:rPr>
              <a:t>= −1</a:t>
            </a:r>
            <a:r>
              <a:rPr lang="en-US" dirty="0" smtClean="0"/>
              <a:t>, </a:t>
            </a:r>
            <a:r>
              <a:rPr lang="en-US" i="1" dirty="0" smtClean="0">
                <a:solidFill>
                  <a:srgbClr val="FF00FF"/>
                </a:solidFill>
              </a:rPr>
              <a:t>b</a:t>
            </a:r>
            <a:r>
              <a:rPr lang="en-US" dirty="0" smtClean="0">
                <a:solidFill>
                  <a:srgbClr val="FF00FF"/>
                </a:solidFill>
              </a:rPr>
              <a:t> = 20</a:t>
            </a:r>
            <a:r>
              <a:rPr lang="en-US" dirty="0" smtClean="0"/>
              <a:t>, and </a:t>
            </a:r>
            <a:r>
              <a:rPr lang="en-US" i="1" dirty="0" smtClean="0">
                <a:solidFill>
                  <a:srgbClr val="FF00FF"/>
                </a:solidFill>
              </a:rPr>
              <a:t>c </a:t>
            </a:r>
            <a:r>
              <a:rPr lang="en-US" dirty="0" smtClean="0">
                <a:solidFill>
                  <a:srgbClr val="FF00FF"/>
                </a:solidFill>
              </a:rPr>
              <a:t>= 0</a:t>
            </a:r>
            <a:r>
              <a:rPr lang="en-US" dirty="0" smtClean="0"/>
              <a:t>. The maximum area occurs at the vertex of the corresponding parabola where</a:t>
            </a:r>
          </a:p>
        </p:txBody>
      </p:sp>
      <p:graphicFrame>
        <p:nvGraphicFramePr>
          <p:cNvPr id="2" name="Object 3"/>
          <p:cNvGraphicFramePr>
            <a:graphicFrameLocks noChangeAspect="1"/>
          </p:cNvGraphicFramePr>
          <p:nvPr/>
        </p:nvGraphicFramePr>
        <p:xfrm>
          <a:off x="2895600" y="1883392"/>
          <a:ext cx="1651000" cy="406400"/>
        </p:xfrm>
        <a:graphic>
          <a:graphicData uri="http://schemas.openxmlformats.org/presentationml/2006/ole">
            <mc:AlternateContent xmlns:mc="http://schemas.openxmlformats.org/markup-compatibility/2006">
              <mc:Choice xmlns:v="urn:schemas-microsoft-com:vml" Requires="v">
                <p:oleObj spid="_x0000_s12300" name="Equation" r:id="rId3" imgW="1650960" imgH="406080" progId="Equation.DSMT4">
                  <p:embed/>
                </p:oleObj>
              </mc:Choice>
              <mc:Fallback>
                <p:oleObj name="Equation" r:id="rId3" imgW="1650960" imgH="406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5600" y="1883392"/>
                        <a:ext cx="1651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4"/>
          <p:cNvGraphicFramePr>
            <a:graphicFrameLocks noChangeAspect="1"/>
          </p:cNvGraphicFramePr>
          <p:nvPr/>
        </p:nvGraphicFramePr>
        <p:xfrm>
          <a:off x="2895600" y="2438400"/>
          <a:ext cx="1587500" cy="469900"/>
        </p:xfrm>
        <a:graphic>
          <a:graphicData uri="http://schemas.openxmlformats.org/presentationml/2006/ole">
            <mc:AlternateContent xmlns:mc="http://schemas.openxmlformats.org/markup-compatibility/2006">
              <mc:Choice xmlns:v="urn:schemas-microsoft-com:vml" Requires="v">
                <p:oleObj spid="_x0000_s12301" name="Equation" r:id="rId5" imgW="1587240" imgH="469800" progId="Equation.DSMT4">
                  <p:embed/>
                </p:oleObj>
              </mc:Choice>
              <mc:Fallback>
                <p:oleObj name="Equation" r:id="rId5" imgW="158724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95600" y="2438400"/>
                        <a:ext cx="1587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2895600" y="2991136"/>
          <a:ext cx="1943100" cy="469900"/>
        </p:xfrm>
        <a:graphic>
          <a:graphicData uri="http://schemas.openxmlformats.org/presentationml/2006/ole">
            <mc:AlternateContent xmlns:mc="http://schemas.openxmlformats.org/markup-compatibility/2006">
              <mc:Choice xmlns:v="urn:schemas-microsoft-com:vml" Requires="v">
                <p:oleObj spid="_x0000_s12302" name="Equation" r:id="rId7" imgW="1942920" imgH="469800" progId="Equation.DSMT4">
                  <p:embed/>
                </p:oleObj>
              </mc:Choice>
              <mc:Fallback>
                <p:oleObj name="Equation" r:id="rId7" imgW="194292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95600" y="2991136"/>
                        <a:ext cx="1943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itle 1"/>
          <p:cNvSpPr>
            <a:spLocks noGrp="1"/>
          </p:cNvSpPr>
          <p:nvPr>
            <p:ph type="title"/>
          </p:nvPr>
        </p:nvSpPr>
        <p:spPr/>
        <p:txBody>
          <a:bodyPr/>
          <a:lstStyle/>
          <a:p>
            <a:r>
              <a:rPr lang="en-US" dirty="0" smtClean="0"/>
              <a:t>Example 4: Quadratic Function Application</a:t>
            </a:r>
          </a:p>
        </p:txBody>
      </p:sp>
      <p:sp>
        <p:nvSpPr>
          <p:cNvPr id="13316" name="Content Placeholder 2"/>
          <p:cNvSpPr>
            <a:spLocks noGrp="1"/>
          </p:cNvSpPr>
          <p:nvPr>
            <p:ph idx="1"/>
          </p:nvPr>
        </p:nvSpPr>
        <p:spPr>
          <a:xfrm>
            <a:off x="457200" y="3429000"/>
            <a:ext cx="8534400" cy="1508760"/>
          </a:xfrm>
        </p:spPr>
        <p:txBody>
          <a:bodyPr anchor="b"/>
          <a:lstStyle/>
          <a:p>
            <a:r>
              <a:rPr lang="en-US" dirty="0" smtClean="0"/>
              <a:t>Thus the maximum occurs when </a:t>
            </a:r>
            <a:r>
              <a:rPr lang="en-US" i="1" dirty="0" smtClean="0">
                <a:solidFill>
                  <a:srgbClr val="FF0000"/>
                </a:solidFill>
              </a:rPr>
              <a:t>l </a:t>
            </a:r>
            <a:r>
              <a:rPr lang="en-US" dirty="0" smtClean="0">
                <a:solidFill>
                  <a:srgbClr val="FF0000"/>
                </a:solidFill>
              </a:rPr>
              <a:t>= 10 m</a:t>
            </a:r>
            <a:r>
              <a:rPr lang="en-US" dirty="0" smtClean="0"/>
              <a:t> and </a:t>
            </a:r>
            <a:r>
              <a:rPr lang="en-US" i="1" dirty="0" smtClean="0">
                <a:solidFill>
                  <a:srgbClr val="FF0000"/>
                </a:solidFill>
              </a:rPr>
              <a:t>w</a:t>
            </a:r>
            <a:r>
              <a:rPr lang="en-US" dirty="0" smtClean="0">
                <a:solidFill>
                  <a:srgbClr val="FF0000"/>
                </a:solidFill>
              </a:rPr>
              <a:t> = 10 m</a:t>
            </a:r>
            <a:r>
              <a:rPr lang="en-US" dirty="0" smtClean="0"/>
              <a:t>. (The rectangle is, in fact, a square and the area = 100 m</a:t>
            </a:r>
            <a:r>
              <a:rPr lang="en-US" baseline="30000" dirty="0" smtClean="0"/>
              <a:t>2</a:t>
            </a:r>
            <a:r>
              <a:rPr lang="en-US" dirty="0" smtClean="0"/>
              <a:t>.)</a:t>
            </a:r>
          </a:p>
        </p:txBody>
      </p:sp>
      <p:graphicFrame>
        <p:nvGraphicFramePr>
          <p:cNvPr id="2" name="Object 3"/>
          <p:cNvGraphicFramePr>
            <a:graphicFrameLocks noChangeAspect="1"/>
          </p:cNvGraphicFramePr>
          <p:nvPr/>
        </p:nvGraphicFramePr>
        <p:xfrm>
          <a:off x="3048000" y="1676400"/>
          <a:ext cx="3225800" cy="927100"/>
        </p:xfrm>
        <a:graphic>
          <a:graphicData uri="http://schemas.openxmlformats.org/presentationml/2006/ole">
            <mc:AlternateContent xmlns:mc="http://schemas.openxmlformats.org/markup-compatibility/2006">
              <mc:Choice xmlns:v="urn:schemas-microsoft-com:vml" Requires="v">
                <p:oleObj spid="_x0000_s13321" name="Equation" r:id="rId3" imgW="3225600" imgH="927000" progId="Equation.DSMT4">
                  <p:embed/>
                </p:oleObj>
              </mc:Choice>
              <mc:Fallback>
                <p:oleObj name="Equation" r:id="rId3" imgW="3225600" imgH="9270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1676400"/>
                        <a:ext cx="32258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4"/>
          <p:cNvGraphicFramePr>
            <a:graphicFrameLocks noChangeAspect="1"/>
          </p:cNvGraphicFramePr>
          <p:nvPr/>
        </p:nvGraphicFramePr>
        <p:xfrm>
          <a:off x="2065360" y="2882900"/>
          <a:ext cx="4279900" cy="393700"/>
        </p:xfrm>
        <a:graphic>
          <a:graphicData uri="http://schemas.openxmlformats.org/presentationml/2006/ole">
            <mc:AlternateContent xmlns:mc="http://schemas.openxmlformats.org/markup-compatibility/2006">
              <mc:Choice xmlns:v="urn:schemas-microsoft-com:vml" Requires="v">
                <p:oleObj spid="_x0000_s13322" name="Equation" r:id="rId5" imgW="4279680" imgH="393480" progId="Equation.DSMT4">
                  <p:embed/>
                </p:oleObj>
              </mc:Choice>
              <mc:Fallback>
                <p:oleObj name="Equation" r:id="rId5" imgW="4279680" imgH="3934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65360" y="2882900"/>
                        <a:ext cx="4279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31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dirty="0" smtClean="0"/>
              <a:t>Example 5: Graphing with a Calculator</a:t>
            </a:r>
          </a:p>
        </p:txBody>
      </p:sp>
      <p:sp>
        <p:nvSpPr>
          <p:cNvPr id="21507" name="Content Placeholder 2"/>
          <p:cNvSpPr>
            <a:spLocks noGrp="1"/>
          </p:cNvSpPr>
          <p:nvPr>
            <p:ph idx="1"/>
          </p:nvPr>
        </p:nvSpPr>
        <p:spPr/>
        <p:txBody>
          <a:bodyPr/>
          <a:lstStyle/>
          <a:p>
            <a:r>
              <a:rPr lang="en-US" dirty="0" smtClean="0"/>
              <a:t>Use your graphing calculator to graph the quadratic function </a:t>
            </a:r>
            <a:r>
              <a:rPr lang="en-US" i="1" dirty="0" smtClean="0">
                <a:solidFill>
                  <a:srgbClr val="0000FF"/>
                </a:solidFill>
              </a:rPr>
              <a:t>y </a:t>
            </a:r>
            <a:r>
              <a:rPr lang="en-US" dirty="0" smtClean="0">
                <a:solidFill>
                  <a:srgbClr val="0000FF"/>
                </a:solidFill>
              </a:rPr>
              <a:t>= 2</a:t>
            </a:r>
            <a:r>
              <a:rPr lang="en-US" i="1" dirty="0" smtClean="0">
                <a:solidFill>
                  <a:srgbClr val="0000FF"/>
                </a:solidFill>
              </a:rPr>
              <a:t>x</a:t>
            </a:r>
            <a:r>
              <a:rPr lang="en-US" baseline="30000" dirty="0" smtClean="0">
                <a:solidFill>
                  <a:srgbClr val="0000FF"/>
                </a:solidFill>
              </a:rPr>
              <a:t>2 </a:t>
            </a:r>
            <a:r>
              <a:rPr lang="en-US" dirty="0" smtClean="0">
                <a:solidFill>
                  <a:srgbClr val="0000FF"/>
                </a:solidFill>
              </a:rPr>
              <a:t>−</a:t>
            </a:r>
            <a:r>
              <a:rPr lang="en-US" baseline="30000" dirty="0" smtClean="0">
                <a:solidFill>
                  <a:srgbClr val="0000FF"/>
                </a:solidFill>
              </a:rPr>
              <a:t> </a:t>
            </a:r>
            <a:r>
              <a:rPr lang="en-US" i="1" dirty="0" smtClean="0">
                <a:solidFill>
                  <a:srgbClr val="0000FF"/>
                </a:solidFill>
              </a:rPr>
              <a:t>x</a:t>
            </a:r>
            <a:r>
              <a:rPr lang="en-US" baseline="30000" dirty="0" smtClean="0">
                <a:solidFill>
                  <a:srgbClr val="0000FF"/>
                </a:solidFill>
              </a:rPr>
              <a:t> </a:t>
            </a:r>
            <a:r>
              <a:rPr lang="en-US" dirty="0" smtClean="0">
                <a:solidFill>
                  <a:srgbClr val="0000FF"/>
                </a:solidFill>
              </a:rPr>
              <a:t>−</a:t>
            </a:r>
            <a:r>
              <a:rPr lang="en-US" baseline="30000" dirty="0" smtClean="0">
                <a:solidFill>
                  <a:srgbClr val="0000FF"/>
                </a:solidFill>
              </a:rPr>
              <a:t> </a:t>
            </a:r>
            <a:r>
              <a:rPr lang="en-US" dirty="0" smtClean="0">
                <a:solidFill>
                  <a:srgbClr val="0000FF"/>
                </a:solidFill>
              </a:rPr>
              <a:t>15</a:t>
            </a:r>
            <a:r>
              <a:rPr lang="en-US" dirty="0" smtClean="0"/>
              <a:t>. Then use the trace key to estimate the location of three points on the graph. (As shown in the following diagrams, set the </a:t>
            </a:r>
            <a:r>
              <a:rPr lang="en-US" b="1" dirty="0" smtClean="0">
                <a:solidFill>
                  <a:srgbClr val="002060"/>
                </a:solidFill>
              </a:rPr>
              <a:t>WINDOW</a:t>
            </a:r>
            <a:r>
              <a:rPr lang="en-US" b="1" dirty="0" smtClean="0"/>
              <a:t> </a:t>
            </a:r>
            <a:r>
              <a:rPr lang="en-US" dirty="0" smtClean="0"/>
              <a:t>so that </a:t>
            </a:r>
            <a:r>
              <a:rPr lang="en-US" b="1" dirty="0" smtClean="0">
                <a:solidFill>
                  <a:srgbClr val="002060"/>
                </a:solidFill>
              </a:rPr>
              <a:t>xmin</a:t>
            </a:r>
            <a:r>
              <a:rPr lang="en-US" dirty="0" smtClean="0"/>
              <a:t> = −10, </a:t>
            </a:r>
            <a:r>
              <a:rPr lang="en-US" b="1" dirty="0" smtClean="0">
                <a:solidFill>
                  <a:srgbClr val="002060"/>
                </a:solidFill>
              </a:rPr>
              <a:t>xmax</a:t>
            </a:r>
            <a:r>
              <a:rPr lang="en-US" dirty="0" smtClean="0"/>
              <a:t> = 10, </a:t>
            </a:r>
            <a:r>
              <a:rPr lang="en-US" b="1" dirty="0" smtClean="0">
                <a:solidFill>
                  <a:srgbClr val="002060"/>
                </a:solidFill>
              </a:rPr>
              <a:t>ymin</a:t>
            </a:r>
            <a:r>
              <a:rPr lang="en-US" dirty="0" smtClean="0"/>
              <a:t> = −20 and </a:t>
            </a:r>
          </a:p>
          <a:p>
            <a:pPr>
              <a:spcBef>
                <a:spcPts val="0"/>
              </a:spcBef>
            </a:pPr>
            <a:r>
              <a:rPr lang="en-US" b="1" dirty="0" smtClean="0">
                <a:solidFill>
                  <a:srgbClr val="002060"/>
                </a:solidFill>
              </a:rPr>
              <a:t>ymax</a:t>
            </a:r>
            <a:r>
              <a:rPr lang="en-US" dirty="0" smtClean="0"/>
              <a:t> = 10.) </a:t>
            </a:r>
          </a:p>
          <a:p>
            <a:pPr>
              <a:spcBef>
                <a:spcPts val="1800"/>
              </a:spcBef>
            </a:pPr>
            <a:r>
              <a:rPr lang="en-US" b="1" dirty="0" smtClean="0"/>
              <a:t>Solution: Step 1: </a:t>
            </a:r>
            <a:r>
              <a:rPr lang="en-US" dirty="0" smtClean="0"/>
              <a:t>Press the key marked             .</a:t>
            </a:r>
            <a:r>
              <a:rPr lang="en-US" b="1" dirty="0" smtClean="0"/>
              <a:t> </a:t>
            </a:r>
          </a:p>
          <a:p>
            <a:pPr>
              <a:spcBef>
                <a:spcPts val="1800"/>
              </a:spcBef>
            </a:pPr>
            <a:r>
              <a:rPr lang="en-US" b="1" dirty="0" smtClean="0"/>
              <a:t>Step 2: </a:t>
            </a:r>
            <a:r>
              <a:rPr lang="en-US" dirty="0" smtClean="0"/>
              <a:t>Enter the function to be graphed:</a:t>
            </a:r>
            <a:r>
              <a:rPr lang="en-US" b="1" dirty="0" smtClean="0"/>
              <a:t> </a:t>
            </a:r>
          </a:p>
          <a:p>
            <a:pPr>
              <a:spcBef>
                <a:spcPts val="600"/>
              </a:spcBef>
            </a:pPr>
            <a:r>
              <a:rPr lang="en-US" b="1" dirty="0" smtClean="0"/>
              <a:t>	</a:t>
            </a:r>
            <a:r>
              <a:rPr lang="es-ES" dirty="0" smtClean="0">
                <a:solidFill>
                  <a:srgbClr val="0000FF"/>
                </a:solidFill>
              </a:rPr>
              <a:t>\</a:t>
            </a:r>
            <a:r>
              <a:rPr lang="es-ES" i="1" dirty="0" smtClean="0">
                <a:solidFill>
                  <a:srgbClr val="0000FF"/>
                </a:solidFill>
              </a:rPr>
              <a:t>Y</a:t>
            </a:r>
            <a:r>
              <a:rPr lang="es-ES" baseline="-25000" dirty="0" smtClean="0">
                <a:solidFill>
                  <a:srgbClr val="0000FF"/>
                </a:solidFill>
              </a:rPr>
              <a:t>1 </a:t>
            </a:r>
            <a:r>
              <a:rPr lang="es-ES" dirty="0" smtClean="0">
                <a:solidFill>
                  <a:srgbClr val="0000FF"/>
                </a:solidFill>
              </a:rPr>
              <a:t>=</a:t>
            </a:r>
            <a:r>
              <a:rPr lang="es-ES" baseline="-25000" dirty="0" smtClean="0">
                <a:solidFill>
                  <a:srgbClr val="0000FF"/>
                </a:solidFill>
              </a:rPr>
              <a:t> </a:t>
            </a:r>
            <a:r>
              <a:rPr lang="es-ES" dirty="0" smtClean="0">
                <a:solidFill>
                  <a:srgbClr val="0000FF"/>
                </a:solidFill>
              </a:rPr>
              <a:t>2</a:t>
            </a:r>
            <a:r>
              <a:rPr lang="es-ES" i="1" dirty="0" smtClean="0">
                <a:solidFill>
                  <a:srgbClr val="0000FF"/>
                </a:solidFill>
              </a:rPr>
              <a:t>X</a:t>
            </a:r>
            <a:r>
              <a:rPr lang="es-ES" baseline="30000" dirty="0" smtClean="0">
                <a:solidFill>
                  <a:srgbClr val="0000FF"/>
                </a:solidFill>
              </a:rPr>
              <a:t>2 </a:t>
            </a:r>
            <a:r>
              <a:rPr lang="es-ES" dirty="0" smtClean="0">
                <a:solidFill>
                  <a:srgbClr val="0000FF"/>
                </a:solidFill>
                <a:latin typeface="Symbol" pitchFamily="18" charset="2"/>
              </a:rPr>
              <a:t>-</a:t>
            </a:r>
            <a:r>
              <a:rPr lang="es-ES" baseline="30000" dirty="0" smtClean="0">
                <a:solidFill>
                  <a:srgbClr val="0000FF"/>
                </a:solidFill>
              </a:rPr>
              <a:t> </a:t>
            </a:r>
            <a:r>
              <a:rPr lang="es-ES" i="1" dirty="0" smtClean="0">
                <a:solidFill>
                  <a:srgbClr val="0000FF"/>
                </a:solidFill>
              </a:rPr>
              <a:t>X</a:t>
            </a:r>
            <a:r>
              <a:rPr lang="es-ES" baseline="30000" dirty="0" smtClean="0">
                <a:solidFill>
                  <a:srgbClr val="0000FF"/>
                </a:solidFill>
              </a:rPr>
              <a:t> </a:t>
            </a:r>
            <a:r>
              <a:rPr lang="es-ES" dirty="0" smtClean="0">
                <a:solidFill>
                  <a:srgbClr val="0000FF"/>
                </a:solidFill>
                <a:latin typeface="Symbol" pitchFamily="18" charset="2"/>
              </a:rPr>
              <a:t>-</a:t>
            </a:r>
            <a:r>
              <a:rPr lang="es-ES" baseline="30000" dirty="0" smtClean="0">
                <a:solidFill>
                  <a:srgbClr val="0000FF"/>
                </a:solidFill>
              </a:rPr>
              <a:t> </a:t>
            </a:r>
            <a:r>
              <a:rPr lang="es-ES" dirty="0" smtClean="0">
                <a:solidFill>
                  <a:srgbClr val="0000FF"/>
                </a:solidFill>
              </a:rPr>
              <a:t>15</a:t>
            </a:r>
            <a:r>
              <a:rPr lang="es-ES" dirty="0" smtClean="0"/>
              <a:t>.</a:t>
            </a:r>
            <a:r>
              <a:rPr lang="es-ES" i="1" dirty="0" smtClean="0"/>
              <a:t> </a:t>
            </a:r>
            <a:endParaRPr lang="en-US" dirty="0" smtClean="0"/>
          </a:p>
        </p:txBody>
      </p:sp>
      <p:pic>
        <p:nvPicPr>
          <p:cNvPr id="21508" name="Picture 3" descr="y-equals.png"/>
          <p:cNvPicPr>
            <a:picLocks noChangeAspect="1"/>
          </p:cNvPicPr>
          <p:nvPr/>
        </p:nvPicPr>
        <p:blipFill>
          <a:blip r:embed="rId2" cstate="print"/>
          <a:srcRect/>
          <a:stretch>
            <a:fillRect/>
          </a:stretch>
        </p:blipFill>
        <p:spPr bwMode="auto">
          <a:xfrm>
            <a:off x="6121400" y="4245614"/>
            <a:ext cx="990600" cy="31273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50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1507">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150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dirty="0" smtClean="0"/>
              <a:t>Example 5: Graphing with a Calculator</a:t>
            </a:r>
          </a:p>
        </p:txBody>
      </p:sp>
      <p:sp>
        <p:nvSpPr>
          <p:cNvPr id="22531" name="Content Placeholder 2"/>
          <p:cNvSpPr>
            <a:spLocks noGrp="1"/>
          </p:cNvSpPr>
          <p:nvPr>
            <p:ph idx="1"/>
          </p:nvPr>
        </p:nvSpPr>
        <p:spPr/>
        <p:txBody>
          <a:bodyPr/>
          <a:lstStyle/>
          <a:p>
            <a:r>
              <a:rPr lang="en-US" b="1" dirty="0" smtClean="0"/>
              <a:t>Step 3: Press               </a:t>
            </a:r>
            <a:r>
              <a:rPr lang="en-US" dirty="0" smtClean="0"/>
              <a:t>in the upper right hand corner of the keyboard.</a:t>
            </a:r>
            <a:r>
              <a:rPr lang="en-US" b="1" dirty="0" smtClean="0"/>
              <a:t> </a:t>
            </a:r>
          </a:p>
          <a:p>
            <a:r>
              <a:rPr lang="en-US" dirty="0" smtClean="0"/>
              <a:t>The graph of the parabola should appear on the display as shown here. </a:t>
            </a:r>
          </a:p>
        </p:txBody>
      </p:sp>
      <p:pic>
        <p:nvPicPr>
          <p:cNvPr id="22532" name="Picture 3" descr="SCREEN03.png"/>
          <p:cNvPicPr>
            <a:picLocks noChangeAspect="1"/>
          </p:cNvPicPr>
          <p:nvPr/>
        </p:nvPicPr>
        <p:blipFill>
          <a:blip r:embed="rId2" cstate="print"/>
          <a:srcRect/>
          <a:stretch>
            <a:fillRect/>
          </a:stretch>
        </p:blipFill>
        <p:spPr bwMode="auto">
          <a:xfrm>
            <a:off x="3048000" y="2995304"/>
            <a:ext cx="3221038" cy="2660650"/>
          </a:xfrm>
          <a:prstGeom prst="rect">
            <a:avLst/>
          </a:prstGeom>
          <a:noFill/>
          <a:ln w="9525">
            <a:noFill/>
            <a:miter lim="800000"/>
            <a:headEnd/>
            <a:tailEnd/>
          </a:ln>
        </p:spPr>
      </p:pic>
      <p:pic>
        <p:nvPicPr>
          <p:cNvPr id="22533" name="Picture 5" descr="GRAPH.png"/>
          <p:cNvPicPr>
            <a:picLocks noChangeAspect="1"/>
          </p:cNvPicPr>
          <p:nvPr/>
        </p:nvPicPr>
        <p:blipFill>
          <a:blip r:embed="rId3" cstate="print"/>
          <a:srcRect/>
          <a:stretch>
            <a:fillRect/>
          </a:stretch>
        </p:blipFill>
        <p:spPr bwMode="auto">
          <a:xfrm>
            <a:off x="2527300" y="1420504"/>
            <a:ext cx="990600" cy="31273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dirty="0" smtClean="0"/>
              <a:t>Objectives</a:t>
            </a:r>
          </a:p>
        </p:txBody>
      </p:sp>
      <p:sp>
        <p:nvSpPr>
          <p:cNvPr id="18435" name="Content Placeholder 2"/>
          <p:cNvSpPr>
            <a:spLocks noGrp="1"/>
          </p:cNvSpPr>
          <p:nvPr>
            <p:ph idx="1"/>
          </p:nvPr>
        </p:nvSpPr>
        <p:spPr/>
        <p:txBody>
          <a:bodyPr>
            <a:spAutoFit/>
          </a:bodyPr>
          <a:lstStyle/>
          <a:p>
            <a:pPr marL="344488" indent="-344488">
              <a:buFont typeface="Courier New" pitchFamily="49" charset="0"/>
              <a:buChar char="o"/>
            </a:pPr>
            <a:r>
              <a:rPr lang="en-US" dirty="0" smtClean="0"/>
              <a:t>Graph quadratic functions.</a:t>
            </a:r>
          </a:p>
          <a:p>
            <a:pPr marL="344488" indent="-344488">
              <a:buFont typeface="Courier New" pitchFamily="49" charset="0"/>
              <a:buChar char="o"/>
            </a:pPr>
            <a:r>
              <a:rPr lang="en-US" dirty="0" smtClean="0"/>
              <a:t>Find the vertex and the line of symmetry of a parabola.</a:t>
            </a:r>
          </a:p>
          <a:p>
            <a:pPr marL="344488" indent="-344488">
              <a:buFont typeface="Courier New" pitchFamily="49" charset="0"/>
              <a:buChar char="o"/>
            </a:pPr>
            <a:r>
              <a:rPr lang="en-US" dirty="0" smtClean="0"/>
              <a:t>Find maximum and minimum values of quadratic functions.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dirty="0" smtClean="0"/>
              <a:t>Example 5: Graphing with a Calculator</a:t>
            </a:r>
          </a:p>
        </p:txBody>
      </p:sp>
      <p:sp>
        <p:nvSpPr>
          <p:cNvPr id="23555" name="Content Placeholder 2"/>
          <p:cNvSpPr>
            <a:spLocks noGrp="1"/>
          </p:cNvSpPr>
          <p:nvPr>
            <p:ph idx="1"/>
          </p:nvPr>
        </p:nvSpPr>
        <p:spPr/>
        <p:txBody>
          <a:bodyPr/>
          <a:lstStyle/>
          <a:p>
            <a:r>
              <a:rPr lang="en-US" dirty="0" smtClean="0"/>
              <a:t>Now, press the              key and move the cursor around to estimate the location of points. Three such locations are shown here. </a:t>
            </a:r>
          </a:p>
        </p:txBody>
      </p:sp>
      <p:pic>
        <p:nvPicPr>
          <p:cNvPr id="23556" name="Picture 4" descr="SCREEN06.png"/>
          <p:cNvPicPr>
            <a:picLocks noChangeAspect="1"/>
          </p:cNvPicPr>
          <p:nvPr/>
        </p:nvPicPr>
        <p:blipFill>
          <a:blip r:embed="rId2" cstate="print"/>
          <a:srcRect/>
          <a:stretch>
            <a:fillRect/>
          </a:stretch>
        </p:blipFill>
        <p:spPr bwMode="auto">
          <a:xfrm>
            <a:off x="6119481" y="2922896"/>
            <a:ext cx="2760663" cy="2279650"/>
          </a:xfrm>
          <a:prstGeom prst="rect">
            <a:avLst/>
          </a:prstGeom>
          <a:noFill/>
          <a:ln w="9525">
            <a:noFill/>
            <a:miter lim="800000"/>
            <a:headEnd/>
            <a:tailEnd/>
          </a:ln>
        </p:spPr>
      </p:pic>
      <p:pic>
        <p:nvPicPr>
          <p:cNvPr id="23557" name="Picture 5" descr="SCREEN05.png"/>
          <p:cNvPicPr>
            <a:picLocks noChangeAspect="1"/>
          </p:cNvPicPr>
          <p:nvPr/>
        </p:nvPicPr>
        <p:blipFill>
          <a:blip r:embed="rId3" cstate="print"/>
          <a:srcRect/>
          <a:stretch>
            <a:fillRect/>
          </a:stretch>
        </p:blipFill>
        <p:spPr bwMode="auto">
          <a:xfrm>
            <a:off x="3249281" y="2922896"/>
            <a:ext cx="2760663" cy="2279650"/>
          </a:xfrm>
          <a:prstGeom prst="rect">
            <a:avLst/>
          </a:prstGeom>
          <a:noFill/>
          <a:ln w="9525">
            <a:noFill/>
            <a:miter lim="800000"/>
            <a:headEnd/>
            <a:tailEnd/>
          </a:ln>
        </p:spPr>
      </p:pic>
      <p:pic>
        <p:nvPicPr>
          <p:cNvPr id="23558" name="Picture 6" descr="SCREEN04.png"/>
          <p:cNvPicPr>
            <a:picLocks noChangeAspect="1"/>
          </p:cNvPicPr>
          <p:nvPr/>
        </p:nvPicPr>
        <p:blipFill>
          <a:blip r:embed="rId4" cstate="print"/>
          <a:srcRect/>
          <a:stretch>
            <a:fillRect/>
          </a:stretch>
        </p:blipFill>
        <p:spPr bwMode="auto">
          <a:xfrm>
            <a:off x="404481" y="2922896"/>
            <a:ext cx="2760663" cy="2279650"/>
          </a:xfrm>
          <a:prstGeom prst="rect">
            <a:avLst/>
          </a:prstGeom>
          <a:noFill/>
          <a:ln w="9525">
            <a:noFill/>
            <a:miter lim="800000"/>
            <a:headEnd/>
            <a:tailEnd/>
          </a:ln>
        </p:spPr>
      </p:pic>
      <p:pic>
        <p:nvPicPr>
          <p:cNvPr id="23559" name="Picture 7"/>
          <p:cNvPicPr>
            <a:picLocks noChangeAspect="1" noChangeArrowheads="1"/>
          </p:cNvPicPr>
          <p:nvPr/>
        </p:nvPicPr>
        <p:blipFill>
          <a:blip r:embed="rId5" cstate="print"/>
          <a:srcRect/>
          <a:stretch>
            <a:fillRect/>
          </a:stretch>
        </p:blipFill>
        <p:spPr bwMode="auto">
          <a:xfrm>
            <a:off x="2679700" y="1398896"/>
            <a:ext cx="1066800" cy="304800"/>
          </a:xfrm>
          <a:prstGeom prst="rect">
            <a:avLst/>
          </a:prstGeom>
          <a:noFill/>
          <a:ln w="28575" algn="ctr">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itle 1"/>
          <p:cNvSpPr>
            <a:spLocks noGrp="1"/>
          </p:cNvSpPr>
          <p:nvPr>
            <p:ph type="title"/>
          </p:nvPr>
        </p:nvSpPr>
        <p:spPr/>
        <p:txBody>
          <a:bodyPr/>
          <a:lstStyle/>
          <a:p>
            <a:r>
              <a:rPr lang="en-US" dirty="0" smtClean="0"/>
              <a:t>Quadratic Functions</a:t>
            </a:r>
          </a:p>
        </p:txBody>
      </p:sp>
      <p:sp>
        <p:nvSpPr>
          <p:cNvPr id="1028" name="Content Placeholder 2"/>
          <p:cNvSpPr>
            <a:spLocks noGrp="1"/>
          </p:cNvSpPr>
          <p:nvPr>
            <p:ph idx="1"/>
          </p:nvPr>
        </p:nvSpPr>
        <p:spPr>
          <a:xfrm>
            <a:off x="457200" y="1280160"/>
            <a:ext cx="8229600" cy="2591479"/>
          </a:xfrm>
          <a:solidFill>
            <a:srgbClr val="FFFFCC"/>
          </a:solidFill>
          <a:ln w="28575">
            <a:solidFill>
              <a:srgbClr val="000000"/>
            </a:solidFill>
          </a:ln>
        </p:spPr>
        <p:txBody>
          <a:bodyPr>
            <a:spAutoFit/>
          </a:bodyPr>
          <a:lstStyle/>
          <a:p>
            <a:pPr algn="ctr"/>
            <a:r>
              <a:rPr lang="en-US" b="1" dirty="0" smtClean="0">
                <a:solidFill>
                  <a:srgbClr val="000000"/>
                </a:solidFill>
              </a:rPr>
              <a:t>Quadratic Function</a:t>
            </a:r>
          </a:p>
          <a:p>
            <a:r>
              <a:rPr lang="en-US" dirty="0" smtClean="0">
                <a:solidFill>
                  <a:srgbClr val="000000"/>
                </a:solidFill>
              </a:rPr>
              <a:t>A </a:t>
            </a:r>
            <a:r>
              <a:rPr lang="en-US" b="1" dirty="0" smtClean="0">
                <a:solidFill>
                  <a:srgbClr val="C00000"/>
                </a:solidFill>
              </a:rPr>
              <a:t>quadratic function </a:t>
            </a:r>
            <a:r>
              <a:rPr lang="en-US" dirty="0" smtClean="0">
                <a:solidFill>
                  <a:srgbClr val="000000"/>
                </a:solidFill>
              </a:rPr>
              <a:t>is a function of the form</a:t>
            </a:r>
          </a:p>
          <a:p>
            <a:endParaRPr lang="en-US" b="1" i="1" dirty="0" smtClean="0">
              <a:solidFill>
                <a:srgbClr val="000000"/>
              </a:solidFill>
            </a:endParaRPr>
          </a:p>
          <a:p>
            <a:endParaRPr lang="en-US" dirty="0" smtClean="0">
              <a:solidFill>
                <a:srgbClr val="000000"/>
              </a:solidFill>
            </a:endParaRPr>
          </a:p>
          <a:p>
            <a:r>
              <a:rPr lang="en-US" dirty="0" smtClean="0">
                <a:solidFill>
                  <a:srgbClr val="000000"/>
                </a:solidFill>
              </a:rPr>
              <a:t>where </a:t>
            </a:r>
            <a:r>
              <a:rPr lang="en-US" i="1" dirty="0" smtClean="0">
                <a:solidFill>
                  <a:srgbClr val="000000"/>
                </a:solidFill>
              </a:rPr>
              <a:t>a</a:t>
            </a:r>
            <a:r>
              <a:rPr lang="en-US" dirty="0" smtClean="0">
                <a:solidFill>
                  <a:srgbClr val="000000"/>
                </a:solidFill>
              </a:rPr>
              <a:t>, </a:t>
            </a:r>
            <a:r>
              <a:rPr lang="en-US" i="1" dirty="0" smtClean="0">
                <a:solidFill>
                  <a:srgbClr val="000000"/>
                </a:solidFill>
              </a:rPr>
              <a:t>b</a:t>
            </a:r>
            <a:r>
              <a:rPr lang="en-US" dirty="0" smtClean="0">
                <a:solidFill>
                  <a:srgbClr val="000000"/>
                </a:solidFill>
              </a:rPr>
              <a:t>, and </a:t>
            </a:r>
            <a:r>
              <a:rPr lang="en-US" i="1" dirty="0" smtClean="0">
                <a:solidFill>
                  <a:srgbClr val="000000"/>
                </a:solidFill>
              </a:rPr>
              <a:t>c</a:t>
            </a:r>
            <a:r>
              <a:rPr lang="en-US" dirty="0" smtClean="0">
                <a:solidFill>
                  <a:srgbClr val="000000"/>
                </a:solidFill>
              </a:rPr>
              <a:t> are real constants and </a:t>
            </a:r>
            <a:r>
              <a:rPr lang="en-US" i="1" dirty="0" smtClean="0">
                <a:solidFill>
                  <a:srgbClr val="000000"/>
                </a:solidFill>
              </a:rPr>
              <a:t>a</a:t>
            </a:r>
            <a:r>
              <a:rPr lang="en-US" dirty="0" smtClean="0">
                <a:solidFill>
                  <a:srgbClr val="000000"/>
                </a:solidFill>
              </a:rPr>
              <a:t> ≠ 0.</a:t>
            </a:r>
          </a:p>
        </p:txBody>
      </p:sp>
      <p:graphicFrame>
        <p:nvGraphicFramePr>
          <p:cNvPr id="1026" name="Object 4"/>
          <p:cNvGraphicFramePr>
            <a:graphicFrameLocks noChangeAspect="1"/>
          </p:cNvGraphicFramePr>
          <p:nvPr/>
        </p:nvGraphicFramePr>
        <p:xfrm>
          <a:off x="3448050" y="2590800"/>
          <a:ext cx="2247900" cy="444500"/>
        </p:xfrm>
        <a:graphic>
          <a:graphicData uri="http://schemas.openxmlformats.org/presentationml/2006/ole">
            <mc:AlternateContent xmlns:mc="http://schemas.openxmlformats.org/markup-compatibility/2006">
              <mc:Choice xmlns:v="urn:schemas-microsoft-com:vml" Requires="v">
                <p:oleObj spid="_x0000_s1029" name="Equation" r:id="rId3" imgW="2247840" imgH="444240" progId="Equation.DSMT4">
                  <p:embed/>
                </p:oleObj>
              </mc:Choice>
              <mc:Fallback>
                <p:oleObj name="Equation" r:id="rId3" imgW="2247840" imgH="44424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48050" y="2590800"/>
                        <a:ext cx="2247900" cy="4445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itle 1"/>
          <p:cNvSpPr>
            <a:spLocks noGrp="1"/>
          </p:cNvSpPr>
          <p:nvPr>
            <p:ph type="title"/>
          </p:nvPr>
        </p:nvSpPr>
        <p:spPr/>
        <p:txBody>
          <a:bodyPr/>
          <a:lstStyle/>
          <a:p>
            <a:r>
              <a:rPr lang="en-US" dirty="0" smtClean="0"/>
              <a:t>Quadratic Functions</a:t>
            </a:r>
          </a:p>
        </p:txBody>
      </p:sp>
      <p:sp>
        <p:nvSpPr>
          <p:cNvPr id="19459" name="Content Placeholder 2"/>
          <p:cNvSpPr>
            <a:spLocks noGrp="1"/>
          </p:cNvSpPr>
          <p:nvPr>
            <p:ph idx="1"/>
          </p:nvPr>
        </p:nvSpPr>
        <p:spPr>
          <a:xfrm>
            <a:off x="457200" y="1280160"/>
            <a:ext cx="8229600" cy="3139440"/>
          </a:xfrm>
          <a:solidFill>
            <a:srgbClr val="FFFFCC"/>
          </a:solidFill>
          <a:ln w="28575">
            <a:solidFill>
              <a:srgbClr val="000000"/>
            </a:solidFill>
          </a:ln>
        </p:spPr>
        <p:txBody>
          <a:bodyPr>
            <a:noAutofit/>
          </a:bodyPr>
          <a:lstStyle/>
          <a:p>
            <a:pPr algn="ctr">
              <a:defRPr/>
            </a:pPr>
            <a:r>
              <a:rPr lang="en-US" b="1" dirty="0" smtClean="0">
                <a:solidFill>
                  <a:srgbClr val="000000"/>
                </a:solidFill>
              </a:rPr>
              <a:t>General Information on Quadratic Functions</a:t>
            </a:r>
          </a:p>
          <a:p>
            <a:pPr>
              <a:defRPr/>
            </a:pPr>
            <a:r>
              <a:rPr lang="en-US" dirty="0" smtClean="0">
                <a:solidFill>
                  <a:srgbClr val="000000"/>
                </a:solidFill>
              </a:rPr>
              <a:t>For the </a:t>
            </a:r>
            <a:r>
              <a:rPr lang="en-US" b="1" dirty="0" smtClean="0">
                <a:solidFill>
                  <a:srgbClr val="C00000"/>
                </a:solidFill>
              </a:rPr>
              <a:t>quadratic function </a:t>
            </a:r>
            <a:r>
              <a:rPr lang="en-US" b="1" i="1" dirty="0" smtClean="0">
                <a:solidFill>
                  <a:srgbClr val="0000FF"/>
                </a:solidFill>
              </a:rPr>
              <a:t>y</a:t>
            </a:r>
            <a:r>
              <a:rPr lang="en-US" b="1" dirty="0" smtClean="0">
                <a:solidFill>
                  <a:srgbClr val="0000FF"/>
                </a:solidFill>
              </a:rPr>
              <a:t> </a:t>
            </a:r>
            <a:r>
              <a:rPr lang="en-US" dirty="0" smtClean="0">
                <a:solidFill>
                  <a:srgbClr val="0000FF"/>
                </a:solidFill>
              </a:rPr>
              <a:t>=</a:t>
            </a:r>
            <a:r>
              <a:rPr lang="en-US" b="1" dirty="0" smtClean="0">
                <a:solidFill>
                  <a:srgbClr val="0000FF"/>
                </a:solidFill>
              </a:rPr>
              <a:t> </a:t>
            </a:r>
            <a:r>
              <a:rPr lang="en-US" b="1" i="1" dirty="0" smtClean="0">
                <a:solidFill>
                  <a:srgbClr val="0000FF"/>
                </a:solidFill>
              </a:rPr>
              <a:t>ax</a:t>
            </a:r>
            <a:r>
              <a:rPr lang="en-US" b="1" baseline="30000" dirty="0" smtClean="0">
                <a:solidFill>
                  <a:srgbClr val="0000FF"/>
                </a:solidFill>
              </a:rPr>
              <a:t>2</a:t>
            </a:r>
            <a:r>
              <a:rPr lang="en-US" b="1" dirty="0" smtClean="0">
                <a:solidFill>
                  <a:srgbClr val="0000FF"/>
                </a:solidFill>
              </a:rPr>
              <a:t> </a:t>
            </a:r>
            <a:r>
              <a:rPr lang="en-US" dirty="0" smtClean="0">
                <a:solidFill>
                  <a:srgbClr val="0000FF"/>
                </a:solidFill>
              </a:rPr>
              <a:t>+</a:t>
            </a:r>
            <a:r>
              <a:rPr lang="en-US" b="1" dirty="0" smtClean="0">
                <a:solidFill>
                  <a:srgbClr val="0000FF"/>
                </a:solidFill>
              </a:rPr>
              <a:t> </a:t>
            </a:r>
            <a:r>
              <a:rPr lang="en-US" b="1" i="1" dirty="0" smtClean="0">
                <a:solidFill>
                  <a:srgbClr val="0000FF"/>
                </a:solidFill>
              </a:rPr>
              <a:t>bx</a:t>
            </a:r>
            <a:r>
              <a:rPr lang="en-US" b="1" dirty="0" smtClean="0">
                <a:solidFill>
                  <a:srgbClr val="0000FF"/>
                </a:solidFill>
              </a:rPr>
              <a:t> </a:t>
            </a:r>
            <a:r>
              <a:rPr lang="en-US" dirty="0" smtClean="0">
                <a:solidFill>
                  <a:srgbClr val="0000FF"/>
                </a:solidFill>
              </a:rPr>
              <a:t>+</a:t>
            </a:r>
            <a:r>
              <a:rPr lang="en-US" b="1" dirty="0" smtClean="0">
                <a:solidFill>
                  <a:srgbClr val="0000FF"/>
                </a:solidFill>
              </a:rPr>
              <a:t> </a:t>
            </a:r>
            <a:r>
              <a:rPr lang="en-US" b="1" i="1" dirty="0" smtClean="0">
                <a:solidFill>
                  <a:srgbClr val="0000FF"/>
                </a:solidFill>
              </a:rPr>
              <a:t>c</a:t>
            </a:r>
            <a:r>
              <a:rPr lang="en-US" dirty="0" smtClean="0">
                <a:solidFill>
                  <a:srgbClr val="000000"/>
                </a:solidFill>
              </a:rPr>
              <a:t>:</a:t>
            </a:r>
          </a:p>
          <a:p>
            <a:pPr marL="463550" indent="-463550">
              <a:defRPr/>
            </a:pPr>
            <a:r>
              <a:rPr lang="en-US" b="1" dirty="0" smtClean="0">
                <a:solidFill>
                  <a:srgbClr val="000000"/>
                </a:solidFill>
              </a:rPr>
              <a:t>1.	</a:t>
            </a:r>
            <a:r>
              <a:rPr lang="en-US" dirty="0" smtClean="0">
                <a:solidFill>
                  <a:srgbClr val="000000"/>
                </a:solidFill>
              </a:rPr>
              <a:t>If </a:t>
            </a:r>
            <a:r>
              <a:rPr lang="en-US" i="1" dirty="0" smtClean="0">
                <a:solidFill>
                  <a:srgbClr val="000000"/>
                </a:solidFill>
              </a:rPr>
              <a:t>a</a:t>
            </a:r>
            <a:r>
              <a:rPr lang="en-US" dirty="0" smtClean="0">
                <a:solidFill>
                  <a:srgbClr val="000000"/>
                </a:solidFill>
              </a:rPr>
              <a:t> &gt; 0, the parabola “opens upward.”</a:t>
            </a:r>
          </a:p>
          <a:p>
            <a:pPr marL="463550" indent="-463550">
              <a:defRPr/>
            </a:pPr>
            <a:r>
              <a:rPr lang="en-US" b="1" dirty="0" smtClean="0">
                <a:solidFill>
                  <a:srgbClr val="000000"/>
                </a:solidFill>
              </a:rPr>
              <a:t>2.	</a:t>
            </a:r>
            <a:r>
              <a:rPr lang="en-US" dirty="0" smtClean="0">
                <a:solidFill>
                  <a:srgbClr val="000000"/>
                </a:solidFill>
              </a:rPr>
              <a:t>If </a:t>
            </a:r>
            <a:r>
              <a:rPr lang="en-US" i="1" dirty="0" smtClean="0">
                <a:solidFill>
                  <a:srgbClr val="000000"/>
                </a:solidFill>
              </a:rPr>
              <a:t>a</a:t>
            </a:r>
            <a:r>
              <a:rPr lang="en-US" dirty="0" smtClean="0">
                <a:solidFill>
                  <a:srgbClr val="000000"/>
                </a:solidFill>
              </a:rPr>
              <a:t> &lt; 0, the parabola “opens downward.”</a:t>
            </a:r>
          </a:p>
          <a:p>
            <a:pPr marL="463550" indent="-463550">
              <a:spcBef>
                <a:spcPts val="1800"/>
              </a:spcBef>
              <a:defRPr/>
            </a:pPr>
            <a:r>
              <a:rPr lang="en-US" b="1" dirty="0" smtClean="0">
                <a:solidFill>
                  <a:srgbClr val="000000"/>
                </a:solidFill>
              </a:rPr>
              <a:t>3.</a:t>
            </a:r>
            <a:r>
              <a:rPr lang="en-US" dirty="0" smtClean="0">
                <a:solidFill>
                  <a:srgbClr val="000000"/>
                </a:solidFill>
              </a:rPr>
              <a:t>                  is the </a:t>
            </a:r>
            <a:r>
              <a:rPr lang="en-US" b="1" dirty="0" smtClean="0">
                <a:solidFill>
                  <a:srgbClr val="C00000"/>
                </a:solidFill>
              </a:rPr>
              <a:t>line of symmetry</a:t>
            </a:r>
            <a:r>
              <a:rPr lang="en-US" dirty="0" smtClean="0">
                <a:solidFill>
                  <a:srgbClr val="000000"/>
                </a:solidFill>
              </a:rPr>
              <a:t>.</a:t>
            </a:r>
          </a:p>
        </p:txBody>
      </p:sp>
      <p:graphicFrame>
        <p:nvGraphicFramePr>
          <p:cNvPr id="2050" name="Object 3"/>
          <p:cNvGraphicFramePr>
            <a:graphicFrameLocks noChangeAspect="1"/>
          </p:cNvGraphicFramePr>
          <p:nvPr/>
        </p:nvGraphicFramePr>
        <p:xfrm>
          <a:off x="990600" y="3325504"/>
          <a:ext cx="1244600" cy="838200"/>
        </p:xfrm>
        <a:graphic>
          <a:graphicData uri="http://schemas.openxmlformats.org/presentationml/2006/ole">
            <mc:AlternateContent xmlns:mc="http://schemas.openxmlformats.org/markup-compatibility/2006">
              <mc:Choice xmlns:v="urn:schemas-microsoft-com:vml" Requires="v">
                <p:oleObj spid="_x0000_s2053" name="Equation" r:id="rId3" imgW="1244520" imgH="838080" progId="Equation.DSMT4">
                  <p:embed/>
                </p:oleObj>
              </mc:Choice>
              <mc:Fallback>
                <p:oleObj name="Equation" r:id="rId3" imgW="1244520" imgH="83808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3325504"/>
                        <a:ext cx="1244600" cy="8382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itle 1"/>
          <p:cNvSpPr>
            <a:spLocks noGrp="1"/>
          </p:cNvSpPr>
          <p:nvPr>
            <p:ph type="title"/>
          </p:nvPr>
        </p:nvSpPr>
        <p:spPr/>
        <p:txBody>
          <a:bodyPr/>
          <a:lstStyle/>
          <a:p>
            <a:r>
              <a:rPr lang="en-US" dirty="0" smtClean="0"/>
              <a:t>Quadratic Functions</a:t>
            </a:r>
          </a:p>
        </p:txBody>
      </p:sp>
      <p:sp>
        <p:nvSpPr>
          <p:cNvPr id="19459" name="Content Placeholder 2"/>
          <p:cNvSpPr>
            <a:spLocks noGrp="1"/>
          </p:cNvSpPr>
          <p:nvPr>
            <p:ph idx="1"/>
          </p:nvPr>
        </p:nvSpPr>
        <p:spPr>
          <a:xfrm>
            <a:off x="457200" y="1280160"/>
            <a:ext cx="8229600" cy="3493264"/>
          </a:xfrm>
          <a:solidFill>
            <a:srgbClr val="FFFFCC"/>
          </a:solidFill>
          <a:ln w="28575">
            <a:solidFill>
              <a:srgbClr val="000000"/>
            </a:solidFill>
          </a:ln>
        </p:spPr>
        <p:txBody>
          <a:bodyPr>
            <a:spAutoFit/>
          </a:bodyPr>
          <a:lstStyle/>
          <a:p>
            <a:pPr algn="ctr">
              <a:defRPr/>
            </a:pPr>
            <a:r>
              <a:rPr lang="en-US" b="1" dirty="0" smtClean="0">
                <a:solidFill>
                  <a:srgbClr val="000000"/>
                </a:solidFill>
              </a:rPr>
              <a:t>General Information on Quadratic Functions (cont.)</a:t>
            </a:r>
          </a:p>
          <a:p>
            <a:pPr marL="463550" indent="-463550">
              <a:spcBef>
                <a:spcPts val="1800"/>
              </a:spcBef>
              <a:defRPr/>
            </a:pPr>
            <a:r>
              <a:rPr lang="en-US" b="1" dirty="0" smtClean="0">
                <a:solidFill>
                  <a:srgbClr val="000000"/>
                </a:solidFill>
              </a:rPr>
              <a:t>4.	</a:t>
            </a:r>
            <a:r>
              <a:rPr lang="en-US" dirty="0" smtClean="0">
                <a:solidFill>
                  <a:srgbClr val="000000"/>
                </a:solidFill>
              </a:rPr>
              <a:t>The </a:t>
            </a:r>
            <a:r>
              <a:rPr lang="en-US" b="1" dirty="0" smtClean="0">
                <a:solidFill>
                  <a:srgbClr val="C00000"/>
                </a:solidFill>
              </a:rPr>
              <a:t>vertex</a:t>
            </a:r>
            <a:r>
              <a:rPr lang="en-US" dirty="0" smtClean="0">
                <a:solidFill>
                  <a:srgbClr val="000000"/>
                </a:solidFill>
              </a:rPr>
              <a:t> (turning point) occurs where </a:t>
            </a:r>
          </a:p>
          <a:p>
            <a:pPr marL="463550" indent="-463550">
              <a:spcBef>
                <a:spcPts val="1200"/>
              </a:spcBef>
              <a:defRPr/>
            </a:pPr>
            <a:r>
              <a:rPr lang="en-US" dirty="0" smtClean="0">
                <a:solidFill>
                  <a:srgbClr val="000000"/>
                </a:solidFill>
              </a:rPr>
              <a:t>	Substitute this value for </a:t>
            </a:r>
            <a:r>
              <a:rPr lang="en-US" i="1" dirty="0" smtClean="0">
                <a:solidFill>
                  <a:srgbClr val="000000"/>
                </a:solidFill>
              </a:rPr>
              <a:t>x</a:t>
            </a:r>
            <a:r>
              <a:rPr lang="en-US" dirty="0" smtClean="0">
                <a:solidFill>
                  <a:srgbClr val="000000"/>
                </a:solidFill>
              </a:rPr>
              <a:t> in the function and find the </a:t>
            </a:r>
            <a:r>
              <a:rPr lang="en-US" i="1" dirty="0" smtClean="0">
                <a:solidFill>
                  <a:srgbClr val="000000"/>
                </a:solidFill>
              </a:rPr>
              <a:t>y</a:t>
            </a:r>
            <a:r>
              <a:rPr lang="en-US" dirty="0" smtClean="0">
                <a:solidFill>
                  <a:srgbClr val="000000"/>
                </a:solidFill>
              </a:rPr>
              <a:t>-value of the vertex. The vertex is the lowest point on the curve if the parabola opens upward or it is the highest point on the curve if the parabola opens downward.</a:t>
            </a:r>
          </a:p>
        </p:txBody>
      </p:sp>
      <p:graphicFrame>
        <p:nvGraphicFramePr>
          <p:cNvPr id="3074" name="Object 2"/>
          <p:cNvGraphicFramePr>
            <a:graphicFrameLocks noChangeAspect="1"/>
          </p:cNvGraphicFramePr>
          <p:nvPr/>
        </p:nvGraphicFramePr>
        <p:xfrm>
          <a:off x="6794500" y="1793544"/>
          <a:ext cx="1333500" cy="838200"/>
        </p:xfrm>
        <a:graphic>
          <a:graphicData uri="http://schemas.openxmlformats.org/presentationml/2006/ole">
            <mc:AlternateContent xmlns:mc="http://schemas.openxmlformats.org/markup-compatibility/2006">
              <mc:Choice xmlns:v="urn:schemas-microsoft-com:vml" Requires="v">
                <p:oleObj spid="_x0000_s3077" name="Equation" r:id="rId3" imgW="1333440" imgH="838080" progId="Equation.DSMT4">
                  <p:embed/>
                </p:oleObj>
              </mc:Choice>
              <mc:Fallback>
                <p:oleObj name="Equation" r:id="rId3" imgW="1333440" imgH="8380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94500" y="1793544"/>
                        <a:ext cx="1333500" cy="8382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Title 1"/>
          <p:cNvSpPr>
            <a:spLocks noGrp="1"/>
          </p:cNvSpPr>
          <p:nvPr>
            <p:ph type="title"/>
          </p:nvPr>
        </p:nvSpPr>
        <p:spPr/>
        <p:txBody>
          <a:bodyPr>
            <a:normAutofit/>
          </a:bodyPr>
          <a:lstStyle/>
          <a:p>
            <a:pPr>
              <a:lnSpc>
                <a:spcPts val="3000"/>
              </a:lnSpc>
            </a:pPr>
            <a:r>
              <a:rPr lang="en-US" dirty="0" smtClean="0"/>
              <a:t>Example 1: Graphing a Quadratic Function (</a:t>
            </a:r>
            <a:r>
              <a:rPr lang="en-US" i="1" dirty="0" smtClean="0"/>
              <a:t>b </a:t>
            </a:r>
            <a:r>
              <a:rPr lang="en-US" dirty="0" smtClean="0"/>
              <a:t>= 0)</a:t>
            </a:r>
          </a:p>
        </p:txBody>
      </p:sp>
      <p:sp>
        <p:nvSpPr>
          <p:cNvPr id="4101" name="Content Placeholder 2"/>
          <p:cNvSpPr>
            <a:spLocks noGrp="1"/>
          </p:cNvSpPr>
          <p:nvPr>
            <p:ph idx="1"/>
          </p:nvPr>
        </p:nvSpPr>
        <p:spPr/>
        <p:txBody>
          <a:bodyPr/>
          <a:lstStyle/>
          <a:p>
            <a:r>
              <a:rPr lang="en-US" dirty="0" smtClean="0"/>
              <a:t>For the quadratic function </a:t>
            </a:r>
            <a:r>
              <a:rPr lang="en-US" i="1" dirty="0" smtClean="0">
                <a:solidFill>
                  <a:srgbClr val="0000FF"/>
                </a:solidFill>
              </a:rPr>
              <a:t>y</a:t>
            </a:r>
            <a:r>
              <a:rPr lang="en-US" dirty="0" smtClean="0">
                <a:solidFill>
                  <a:srgbClr val="0000FF"/>
                </a:solidFill>
              </a:rPr>
              <a:t> = </a:t>
            </a:r>
            <a:r>
              <a:rPr lang="en-US" i="1" dirty="0" smtClean="0">
                <a:solidFill>
                  <a:srgbClr val="0000FF"/>
                </a:solidFill>
              </a:rPr>
              <a:t>x</a:t>
            </a:r>
            <a:r>
              <a:rPr lang="en-US" baseline="30000" dirty="0" smtClean="0">
                <a:solidFill>
                  <a:srgbClr val="0000FF"/>
                </a:solidFill>
              </a:rPr>
              <a:t>2 </a:t>
            </a:r>
            <a:r>
              <a:rPr lang="en-US" dirty="0" smtClean="0">
                <a:solidFill>
                  <a:srgbClr val="0000FF"/>
                </a:solidFill>
              </a:rPr>
              <a:t>−</a:t>
            </a:r>
            <a:r>
              <a:rPr lang="en-US" baseline="30000" dirty="0" smtClean="0">
                <a:solidFill>
                  <a:srgbClr val="0000FF"/>
                </a:solidFill>
              </a:rPr>
              <a:t> </a:t>
            </a:r>
            <a:r>
              <a:rPr lang="en-US" dirty="0" smtClean="0">
                <a:solidFill>
                  <a:srgbClr val="0000FF"/>
                </a:solidFill>
              </a:rPr>
              <a:t>1</a:t>
            </a:r>
            <a:r>
              <a:rPr lang="en-US" dirty="0" smtClean="0"/>
              <a:t>, find (a) its vertex, (b) its line of symmetry, and (c) its </a:t>
            </a:r>
            <a:r>
              <a:rPr lang="en-US" i="1" dirty="0" smtClean="0"/>
              <a:t>x</a:t>
            </a:r>
            <a:r>
              <a:rPr lang="en-US" dirty="0" smtClean="0"/>
              <a:t>-intercepts. Plot a few specific points and graph the parabola.</a:t>
            </a:r>
          </a:p>
          <a:p>
            <a:r>
              <a:rPr lang="en-US" b="1" dirty="0" smtClean="0"/>
              <a:t>Solution:  </a:t>
            </a:r>
            <a:r>
              <a:rPr lang="en-US" dirty="0" smtClean="0"/>
              <a:t>For </a:t>
            </a:r>
            <a:r>
              <a:rPr lang="en-US" i="1" dirty="0" smtClean="0">
                <a:solidFill>
                  <a:srgbClr val="0000FF"/>
                </a:solidFill>
              </a:rPr>
              <a:t>y</a:t>
            </a:r>
            <a:r>
              <a:rPr lang="en-US" dirty="0" smtClean="0">
                <a:solidFill>
                  <a:srgbClr val="0000FF"/>
                </a:solidFill>
              </a:rPr>
              <a:t> = </a:t>
            </a:r>
            <a:r>
              <a:rPr lang="en-US" i="1" dirty="0" smtClean="0">
                <a:solidFill>
                  <a:srgbClr val="0000FF"/>
                </a:solidFill>
              </a:rPr>
              <a:t>x</a:t>
            </a:r>
            <a:r>
              <a:rPr lang="en-US" baseline="30000" dirty="0" smtClean="0">
                <a:solidFill>
                  <a:srgbClr val="0000FF"/>
                </a:solidFill>
              </a:rPr>
              <a:t>2 </a:t>
            </a:r>
            <a:r>
              <a:rPr lang="en-US" dirty="0" smtClean="0">
                <a:solidFill>
                  <a:srgbClr val="0000FF"/>
                </a:solidFill>
              </a:rPr>
              <a:t>−</a:t>
            </a:r>
            <a:r>
              <a:rPr lang="en-US" baseline="30000" dirty="0" smtClean="0">
                <a:solidFill>
                  <a:srgbClr val="0000FF"/>
                </a:solidFill>
              </a:rPr>
              <a:t> </a:t>
            </a:r>
            <a:r>
              <a:rPr lang="en-US" dirty="0" smtClean="0">
                <a:solidFill>
                  <a:srgbClr val="0000FF"/>
                </a:solidFill>
              </a:rPr>
              <a:t>1</a:t>
            </a:r>
            <a:r>
              <a:rPr lang="en-US" dirty="0" smtClean="0"/>
              <a:t>, we have </a:t>
            </a:r>
            <a:r>
              <a:rPr lang="en-US" i="1" dirty="0" smtClean="0">
                <a:solidFill>
                  <a:srgbClr val="FF00FF"/>
                </a:solidFill>
              </a:rPr>
              <a:t>a</a:t>
            </a:r>
            <a:r>
              <a:rPr lang="en-US" dirty="0" smtClean="0">
                <a:solidFill>
                  <a:srgbClr val="FF00FF"/>
                </a:solidFill>
              </a:rPr>
              <a:t> = 1</a:t>
            </a:r>
            <a:r>
              <a:rPr lang="en-US" dirty="0" smtClean="0"/>
              <a:t>, </a:t>
            </a:r>
            <a:r>
              <a:rPr lang="en-US" i="1" dirty="0" smtClean="0">
                <a:solidFill>
                  <a:srgbClr val="FF00FF"/>
                </a:solidFill>
              </a:rPr>
              <a:t>b</a:t>
            </a:r>
            <a:r>
              <a:rPr lang="en-US" dirty="0" smtClean="0">
                <a:solidFill>
                  <a:srgbClr val="FF00FF"/>
                </a:solidFill>
              </a:rPr>
              <a:t> = 0</a:t>
            </a:r>
            <a:r>
              <a:rPr lang="en-US" dirty="0" smtClean="0"/>
              <a:t>, and </a:t>
            </a:r>
            <a:r>
              <a:rPr lang="en-US" i="1" dirty="0" smtClean="0">
                <a:solidFill>
                  <a:srgbClr val="FF00FF"/>
                </a:solidFill>
              </a:rPr>
              <a:t>c</a:t>
            </a:r>
            <a:r>
              <a:rPr lang="en-US" dirty="0" smtClean="0">
                <a:solidFill>
                  <a:srgbClr val="FF00FF"/>
                </a:solidFill>
              </a:rPr>
              <a:t> = −1</a:t>
            </a:r>
            <a:r>
              <a:rPr lang="en-US" dirty="0" smtClean="0"/>
              <a:t>.</a:t>
            </a:r>
          </a:p>
          <a:p>
            <a:pPr>
              <a:spcBef>
                <a:spcPts val="1200"/>
              </a:spcBef>
            </a:pPr>
            <a:r>
              <a:rPr lang="en-US" dirty="0" smtClean="0"/>
              <a:t>(a) The vertex is at </a:t>
            </a:r>
            <a:endParaRPr lang="en-US" b="1" dirty="0" smtClean="0"/>
          </a:p>
          <a:p>
            <a:pPr>
              <a:spcBef>
                <a:spcPts val="1800"/>
              </a:spcBef>
            </a:pPr>
            <a:r>
              <a:rPr lang="en-US" dirty="0" smtClean="0"/>
              <a:t>Substituting 0 for </a:t>
            </a:r>
            <a:r>
              <a:rPr lang="en-US" i="1" dirty="0" smtClean="0"/>
              <a:t>x </a:t>
            </a:r>
            <a:r>
              <a:rPr lang="en-US" dirty="0" smtClean="0"/>
              <a:t>gives </a:t>
            </a:r>
            <a:r>
              <a:rPr lang="en-US" i="1" dirty="0" smtClean="0">
                <a:solidFill>
                  <a:srgbClr val="002060"/>
                </a:solidFill>
              </a:rPr>
              <a:t>y</a:t>
            </a:r>
            <a:r>
              <a:rPr lang="en-US" dirty="0" smtClean="0">
                <a:solidFill>
                  <a:srgbClr val="002060"/>
                </a:solidFill>
              </a:rPr>
              <a:t> = 0</a:t>
            </a:r>
            <a:r>
              <a:rPr lang="en-US" baseline="30000" dirty="0" smtClean="0">
                <a:solidFill>
                  <a:srgbClr val="002060"/>
                </a:solidFill>
              </a:rPr>
              <a:t>2</a:t>
            </a:r>
            <a:r>
              <a:rPr lang="en-US" dirty="0" smtClean="0">
                <a:solidFill>
                  <a:srgbClr val="002060"/>
                </a:solidFill>
              </a:rPr>
              <a:t> − 1 = −1</a:t>
            </a:r>
            <a:r>
              <a:rPr lang="en-US" dirty="0" smtClean="0"/>
              <a:t>.</a:t>
            </a:r>
            <a:r>
              <a:rPr lang="en-US" i="1" dirty="0" smtClean="0"/>
              <a:t> </a:t>
            </a:r>
          </a:p>
          <a:p>
            <a:r>
              <a:rPr lang="en-US" dirty="0" smtClean="0"/>
              <a:t>The vertex is the point </a:t>
            </a:r>
            <a:r>
              <a:rPr lang="en-US" dirty="0" smtClean="0">
                <a:solidFill>
                  <a:srgbClr val="FF00FF"/>
                </a:solidFill>
              </a:rPr>
              <a:t>(0, −1)</a:t>
            </a:r>
            <a:r>
              <a:rPr lang="en-US" dirty="0" smtClean="0"/>
              <a:t>.</a:t>
            </a:r>
          </a:p>
          <a:p>
            <a:pPr>
              <a:spcBef>
                <a:spcPts val="1200"/>
              </a:spcBef>
            </a:pPr>
            <a:r>
              <a:rPr lang="en-US" dirty="0" smtClean="0"/>
              <a:t>(b) The line of symmetry is</a:t>
            </a:r>
          </a:p>
        </p:txBody>
      </p:sp>
      <p:graphicFrame>
        <p:nvGraphicFramePr>
          <p:cNvPr id="4098" name="Object 2"/>
          <p:cNvGraphicFramePr>
            <a:graphicFrameLocks noChangeAspect="1"/>
          </p:cNvGraphicFramePr>
          <p:nvPr/>
        </p:nvGraphicFramePr>
        <p:xfrm>
          <a:off x="3276600" y="3069608"/>
          <a:ext cx="1930400" cy="838200"/>
        </p:xfrm>
        <a:graphic>
          <a:graphicData uri="http://schemas.openxmlformats.org/presentationml/2006/ole">
            <mc:AlternateContent xmlns:mc="http://schemas.openxmlformats.org/markup-compatibility/2006">
              <mc:Choice xmlns:v="urn:schemas-microsoft-com:vml" Requires="v">
                <p:oleObj spid="_x0000_s4104" name="Equation" r:id="rId3" imgW="1930320" imgH="838080" progId="Equation.DSMT4">
                  <p:embed/>
                </p:oleObj>
              </mc:Choice>
              <mc:Fallback>
                <p:oleObj name="Equation" r:id="rId3" imgW="1930320" imgH="8380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3069608"/>
                        <a:ext cx="1930400" cy="8382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graphicFrame>
        <p:nvGraphicFramePr>
          <p:cNvPr id="4099" name="Object 3"/>
          <p:cNvGraphicFramePr>
            <a:graphicFrameLocks noChangeAspect="1"/>
          </p:cNvGraphicFramePr>
          <p:nvPr/>
        </p:nvGraphicFramePr>
        <p:xfrm>
          <a:off x="4443413" y="4824743"/>
          <a:ext cx="2006600" cy="927100"/>
        </p:xfrm>
        <a:graphic>
          <a:graphicData uri="http://schemas.openxmlformats.org/presentationml/2006/ole">
            <mc:AlternateContent xmlns:mc="http://schemas.openxmlformats.org/markup-compatibility/2006">
              <mc:Choice xmlns:v="urn:schemas-microsoft-com:vml" Requires="v">
                <p:oleObj spid="_x0000_s4105" name="Equation" r:id="rId5" imgW="2006280" imgH="927000" progId="Equation.DSMT4">
                  <p:embed/>
                </p:oleObj>
              </mc:Choice>
              <mc:Fallback>
                <p:oleObj name="Equation" r:id="rId5" imgW="2006280" imgH="92700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43413" y="4824743"/>
                        <a:ext cx="2006600" cy="9271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1">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09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101">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101">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101">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0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itle 1"/>
          <p:cNvSpPr>
            <a:spLocks noGrp="1"/>
          </p:cNvSpPr>
          <p:nvPr>
            <p:ph type="title"/>
          </p:nvPr>
        </p:nvSpPr>
        <p:spPr/>
        <p:txBody>
          <a:bodyPr>
            <a:normAutofit/>
          </a:bodyPr>
          <a:lstStyle/>
          <a:p>
            <a:pPr>
              <a:lnSpc>
                <a:spcPts val="3000"/>
              </a:lnSpc>
            </a:pPr>
            <a:r>
              <a:rPr lang="en-US" dirty="0" smtClean="0"/>
              <a:t>Example 1: Graphing a Quadratic Function (</a:t>
            </a:r>
            <a:r>
              <a:rPr lang="en-US" i="1" dirty="0" smtClean="0"/>
              <a:t>b </a:t>
            </a:r>
            <a:r>
              <a:rPr lang="en-US" dirty="0" smtClean="0"/>
              <a:t>= 0) (cont.)</a:t>
            </a:r>
          </a:p>
        </p:txBody>
      </p:sp>
      <p:sp>
        <p:nvSpPr>
          <p:cNvPr id="5124" name="Content Placeholder 2"/>
          <p:cNvSpPr>
            <a:spLocks noGrp="1"/>
          </p:cNvSpPr>
          <p:nvPr>
            <p:ph idx="1"/>
          </p:nvPr>
        </p:nvSpPr>
        <p:spPr/>
        <p:txBody>
          <a:bodyPr/>
          <a:lstStyle/>
          <a:p>
            <a:pPr marL="520700" indent="-520700"/>
            <a:r>
              <a:rPr lang="en-US" dirty="0" smtClean="0"/>
              <a:t>(c)	The </a:t>
            </a:r>
            <a:r>
              <a:rPr lang="en-US" i="1" dirty="0" smtClean="0"/>
              <a:t>x</a:t>
            </a:r>
            <a:r>
              <a:rPr lang="en-US" dirty="0" smtClean="0"/>
              <a:t>-intercepts can be found by setting </a:t>
            </a:r>
            <a:r>
              <a:rPr lang="en-US" i="1" dirty="0" smtClean="0"/>
              <a:t>y</a:t>
            </a:r>
            <a:r>
              <a:rPr lang="en-US" dirty="0" smtClean="0"/>
              <a:t> = 0 and solving the resulting quadratic equation. Thus</a:t>
            </a:r>
          </a:p>
        </p:txBody>
      </p:sp>
      <p:graphicFrame>
        <p:nvGraphicFramePr>
          <p:cNvPr id="2" name="Object 3"/>
          <p:cNvGraphicFramePr>
            <a:graphicFrameLocks noChangeAspect="1"/>
          </p:cNvGraphicFramePr>
          <p:nvPr/>
        </p:nvGraphicFramePr>
        <p:xfrm>
          <a:off x="3276600" y="2362200"/>
          <a:ext cx="1333500" cy="381000"/>
        </p:xfrm>
        <a:graphic>
          <a:graphicData uri="http://schemas.openxmlformats.org/presentationml/2006/ole">
            <mc:AlternateContent xmlns:mc="http://schemas.openxmlformats.org/markup-compatibility/2006">
              <mc:Choice xmlns:v="urn:schemas-microsoft-com:vml" Requires="v">
                <p:oleObj spid="_x0000_s5135" name="Equation" r:id="rId3" imgW="1333440" imgH="380880" progId="Equation.DSMT4">
                  <p:embed/>
                </p:oleObj>
              </mc:Choice>
              <mc:Fallback>
                <p:oleObj name="Equation" r:id="rId3" imgW="1333440" imgH="380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2362200"/>
                        <a:ext cx="1333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4"/>
          <p:cNvGraphicFramePr>
            <a:graphicFrameLocks noChangeAspect="1"/>
          </p:cNvGraphicFramePr>
          <p:nvPr/>
        </p:nvGraphicFramePr>
        <p:xfrm>
          <a:off x="3747448" y="2944504"/>
          <a:ext cx="838200" cy="368300"/>
        </p:xfrm>
        <a:graphic>
          <a:graphicData uri="http://schemas.openxmlformats.org/presentationml/2006/ole">
            <mc:AlternateContent xmlns:mc="http://schemas.openxmlformats.org/markup-compatibility/2006">
              <mc:Choice xmlns:v="urn:schemas-microsoft-com:vml" Requires="v">
                <p:oleObj spid="_x0000_s5136" name="Equation" r:id="rId5" imgW="838080" imgH="368280" progId="Equation.DSMT4">
                  <p:embed/>
                </p:oleObj>
              </mc:Choice>
              <mc:Fallback>
                <p:oleObj name="Equation" r:id="rId5" imgW="838080" imgH="3682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47448" y="2944504"/>
                        <a:ext cx="838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3886200" y="3540456"/>
          <a:ext cx="1193800" cy="444500"/>
        </p:xfrm>
        <a:graphic>
          <a:graphicData uri="http://schemas.openxmlformats.org/presentationml/2006/ole">
            <mc:AlternateContent xmlns:mc="http://schemas.openxmlformats.org/markup-compatibility/2006">
              <mc:Choice xmlns:v="urn:schemas-microsoft-com:vml" Requires="v">
                <p:oleObj spid="_x0000_s5137" name="Equation" r:id="rId7" imgW="1193760" imgH="444240" progId="Equation.DSMT4">
                  <p:embed/>
                </p:oleObj>
              </mc:Choice>
              <mc:Fallback>
                <p:oleObj name="Equation" r:id="rId7" imgW="1193760" imgH="4442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86200" y="3540456"/>
                        <a:ext cx="1193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3886200" y="4191000"/>
          <a:ext cx="927100" cy="279400"/>
        </p:xfrm>
        <a:graphic>
          <a:graphicData uri="http://schemas.openxmlformats.org/presentationml/2006/ole">
            <mc:AlternateContent xmlns:mc="http://schemas.openxmlformats.org/markup-compatibility/2006">
              <mc:Choice xmlns:v="urn:schemas-microsoft-com:vml" Requires="v">
                <p:oleObj spid="_x0000_s5138" name="Equation" r:id="rId9" imgW="927000" imgH="279360" progId="Equation.DSMT4">
                  <p:embed/>
                </p:oleObj>
              </mc:Choice>
              <mc:Fallback>
                <p:oleObj name="Equation" r:id="rId9" imgW="927000" imgH="279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86200" y="41910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normAutofit/>
          </a:bodyPr>
          <a:lstStyle/>
          <a:p>
            <a:pPr>
              <a:lnSpc>
                <a:spcPts val="3000"/>
              </a:lnSpc>
            </a:pPr>
            <a:r>
              <a:rPr lang="en-US" dirty="0" smtClean="0"/>
              <a:t>Example 1: Graphing a Quadratic Function </a:t>
            </a:r>
            <a:br>
              <a:rPr lang="en-US" dirty="0" smtClean="0"/>
            </a:br>
            <a:r>
              <a:rPr lang="en-US" dirty="0" smtClean="0"/>
              <a:t>(</a:t>
            </a:r>
            <a:r>
              <a:rPr lang="en-US" i="1" dirty="0" smtClean="0"/>
              <a:t>b </a:t>
            </a:r>
            <a:r>
              <a:rPr lang="en-US" dirty="0" smtClean="0"/>
              <a:t>= 0) (cont.)</a:t>
            </a:r>
          </a:p>
        </p:txBody>
      </p:sp>
      <p:sp>
        <p:nvSpPr>
          <p:cNvPr id="19459" name="Content Placeholder 2"/>
          <p:cNvSpPr>
            <a:spLocks noGrp="1"/>
          </p:cNvSpPr>
          <p:nvPr>
            <p:ph idx="1"/>
          </p:nvPr>
        </p:nvSpPr>
        <p:spPr>
          <a:xfrm>
            <a:off x="457200" y="1097280"/>
            <a:ext cx="8229600" cy="4572000"/>
          </a:xfrm>
        </p:spPr>
        <p:txBody>
          <a:bodyPr/>
          <a:lstStyle/>
          <a:p>
            <a:r>
              <a:rPr lang="en-US" dirty="0" smtClean="0"/>
              <a:t>Thus the graph crosses the </a:t>
            </a:r>
            <a:r>
              <a:rPr lang="en-US" i="1" dirty="0" smtClean="0"/>
              <a:t>x</a:t>
            </a:r>
            <a:r>
              <a:rPr lang="en-US" dirty="0" smtClean="0"/>
              <a:t>-axis at the points </a:t>
            </a:r>
            <a:r>
              <a:rPr lang="en-US" dirty="0" smtClean="0">
                <a:solidFill>
                  <a:srgbClr val="FF00FF"/>
                </a:solidFill>
              </a:rPr>
              <a:t>(1, 0)</a:t>
            </a:r>
            <a:r>
              <a:rPr lang="en-US" dirty="0" smtClean="0"/>
              <a:t> and </a:t>
            </a:r>
            <a:r>
              <a:rPr lang="en-US" dirty="0" smtClean="0">
                <a:solidFill>
                  <a:srgbClr val="FF00FF"/>
                </a:solidFill>
              </a:rPr>
              <a:t>(−1, 0)</a:t>
            </a:r>
            <a:r>
              <a:rPr lang="en-US" dirty="0" smtClean="0"/>
              <a:t>. These points and others can be found as shown in the table.</a:t>
            </a:r>
          </a:p>
        </p:txBody>
      </p:sp>
      <p:pic>
        <p:nvPicPr>
          <p:cNvPr id="19460" name="Picture 4" descr="105_ex1a.png"/>
          <p:cNvPicPr>
            <a:picLocks noChangeAspect="1"/>
          </p:cNvPicPr>
          <p:nvPr/>
        </p:nvPicPr>
        <p:blipFill>
          <a:blip r:embed="rId3" cstate="print"/>
          <a:srcRect/>
          <a:stretch>
            <a:fillRect/>
          </a:stretch>
        </p:blipFill>
        <p:spPr bwMode="auto">
          <a:xfrm>
            <a:off x="5638800" y="2008496"/>
            <a:ext cx="3224213" cy="3862388"/>
          </a:xfrm>
          <a:prstGeom prst="rect">
            <a:avLst/>
          </a:prstGeom>
          <a:noFill/>
          <a:ln w="9525">
            <a:noFill/>
            <a:miter lim="800000"/>
            <a:headEnd/>
            <a:tailEnd/>
          </a:ln>
        </p:spPr>
      </p:pic>
      <p:sp>
        <p:nvSpPr>
          <p:cNvPr id="19461" name="TextBox 5"/>
          <p:cNvSpPr txBox="1">
            <a:spLocks noChangeArrowheads="1"/>
          </p:cNvSpPr>
          <p:nvPr/>
        </p:nvSpPr>
        <p:spPr bwMode="auto">
          <a:xfrm>
            <a:off x="685800" y="5347648"/>
            <a:ext cx="4953000" cy="708025"/>
          </a:xfrm>
          <a:prstGeom prst="rect">
            <a:avLst/>
          </a:prstGeom>
          <a:noFill/>
          <a:ln w="9525">
            <a:noFill/>
            <a:miter lim="800000"/>
            <a:headEnd/>
            <a:tailEnd/>
          </a:ln>
        </p:spPr>
        <p:txBody>
          <a:bodyPr>
            <a:spAutoFit/>
          </a:bodyPr>
          <a:lstStyle/>
          <a:p>
            <a:r>
              <a:rPr lang="en-US" sz="2000" dirty="0">
                <a:solidFill>
                  <a:srgbClr val="008080"/>
                </a:solidFill>
              </a:rPr>
              <a:t>−1 is called the minimum value of the quadratic function.</a:t>
            </a:r>
          </a:p>
        </p:txBody>
      </p:sp>
      <p:graphicFrame>
        <p:nvGraphicFramePr>
          <p:cNvPr id="7" name="Table 6"/>
          <p:cNvGraphicFramePr>
            <a:graphicFrameLocks noGrp="1"/>
          </p:cNvGraphicFramePr>
          <p:nvPr/>
        </p:nvGraphicFramePr>
        <p:xfrm>
          <a:off x="1295400" y="2514600"/>
          <a:ext cx="3505200" cy="2743200"/>
        </p:xfrm>
        <a:graphic>
          <a:graphicData uri="http://schemas.openxmlformats.org/drawingml/2006/table">
            <a:tbl>
              <a:tblPr firstRow="1" bandRow="1">
                <a:tableStyleId>{5C22544A-7EE6-4342-B048-85BDC9FD1C3A}</a:tableStyleId>
              </a:tblPr>
              <a:tblGrid>
                <a:gridCol w="701040"/>
                <a:gridCol w="2804160"/>
              </a:tblGrid>
              <a:tr h="0">
                <a:tc>
                  <a:txBody>
                    <a:bodyPr/>
                    <a:lstStyle/>
                    <a:p>
                      <a:pPr algn="ctr"/>
                      <a:r>
                        <a:rPr lang="en-US" sz="2400" i="1" dirty="0" smtClean="0"/>
                        <a:t>x</a:t>
                      </a:r>
                      <a:endParaRPr lang="en-US" sz="2400" i="1" dirty="0"/>
                    </a:p>
                  </a:txBody>
                  <a:tcPr/>
                </a:tc>
                <a:tc>
                  <a:txBody>
                    <a:bodyPr/>
                    <a:lstStyle/>
                    <a:p>
                      <a:pPr algn="ctr"/>
                      <a:r>
                        <a:rPr lang="en-US" sz="2400" i="1" dirty="0" smtClean="0"/>
                        <a:t>x</a:t>
                      </a:r>
                      <a:r>
                        <a:rPr lang="en-US" sz="2400" baseline="30000" dirty="0" smtClean="0"/>
                        <a:t>2</a:t>
                      </a:r>
                      <a:r>
                        <a:rPr lang="en-US" sz="2400" dirty="0" smtClean="0">
                          <a:latin typeface="Symbol" pitchFamily="18" charset="2"/>
                        </a:rPr>
                        <a:t> - </a:t>
                      </a:r>
                      <a:r>
                        <a:rPr lang="en-US" sz="2400" dirty="0" smtClean="0"/>
                        <a:t>1 = </a:t>
                      </a:r>
                      <a:r>
                        <a:rPr lang="en-US" sz="2400" i="1" dirty="0" smtClean="0"/>
                        <a:t>y</a:t>
                      </a:r>
                      <a:endParaRPr lang="en-US" sz="2400" i="1" dirty="0"/>
                    </a:p>
                  </a:txBody>
                  <a:tcPr/>
                </a:tc>
              </a:tr>
              <a:tr h="370840">
                <a:tc>
                  <a:txBody>
                    <a:bodyPr/>
                    <a:lstStyle/>
                    <a:p>
                      <a:pPr algn="ctr"/>
                      <a:r>
                        <a:rPr lang="en-US" sz="2400" dirty="0" smtClean="0">
                          <a:solidFill>
                            <a:srgbClr val="000000"/>
                          </a:solidFill>
                          <a:latin typeface="Symbol" pitchFamily="18" charset="2"/>
                        </a:rPr>
                        <a:t>-</a:t>
                      </a:r>
                      <a:r>
                        <a:rPr lang="en-US" sz="2400" dirty="0" smtClean="0">
                          <a:solidFill>
                            <a:srgbClr val="000000"/>
                          </a:solidFill>
                        </a:rPr>
                        <a:t>2</a:t>
                      </a:r>
                      <a:endParaRPr lang="en-US" sz="2400" dirty="0">
                        <a:solidFill>
                          <a:srgbClr val="000000"/>
                        </a:solidFill>
                      </a:endParaRPr>
                    </a:p>
                  </a:txBody>
                  <a:tcPr/>
                </a:tc>
                <a:tc>
                  <a:txBody>
                    <a:bodyPr/>
                    <a:lstStyle/>
                    <a:p>
                      <a:pPr algn="ctr"/>
                      <a:r>
                        <a:rPr lang="en-US" sz="2400" dirty="0" smtClean="0">
                          <a:solidFill>
                            <a:srgbClr val="000000"/>
                          </a:solidFill>
                        </a:rPr>
                        <a:t>(</a:t>
                      </a:r>
                      <a:r>
                        <a:rPr lang="en-US" sz="2400" dirty="0" smtClean="0">
                          <a:solidFill>
                            <a:srgbClr val="000000"/>
                          </a:solidFill>
                          <a:latin typeface="Symbol" pitchFamily="18" charset="2"/>
                        </a:rPr>
                        <a:t>-</a:t>
                      </a:r>
                      <a:r>
                        <a:rPr lang="en-US" sz="2400" dirty="0" smtClean="0">
                          <a:solidFill>
                            <a:srgbClr val="000000"/>
                          </a:solidFill>
                        </a:rPr>
                        <a:t>2)</a:t>
                      </a:r>
                      <a:r>
                        <a:rPr lang="en-US" sz="2400" baseline="30000" dirty="0" smtClean="0">
                          <a:solidFill>
                            <a:srgbClr val="000000"/>
                          </a:solidFill>
                        </a:rPr>
                        <a:t>2 </a:t>
                      </a:r>
                      <a:r>
                        <a:rPr lang="en-US" sz="2400" dirty="0" smtClean="0">
                          <a:solidFill>
                            <a:srgbClr val="000000"/>
                          </a:solidFill>
                          <a:latin typeface="Symbol" pitchFamily="18" charset="2"/>
                        </a:rPr>
                        <a:t>- </a:t>
                      </a:r>
                      <a:r>
                        <a:rPr lang="en-US" sz="2400" dirty="0" smtClean="0">
                          <a:solidFill>
                            <a:srgbClr val="000000"/>
                          </a:solidFill>
                        </a:rPr>
                        <a:t>1 = 3</a:t>
                      </a:r>
                      <a:endParaRPr lang="en-US" sz="2400" dirty="0">
                        <a:solidFill>
                          <a:srgbClr val="000000"/>
                        </a:solidFill>
                      </a:endParaRPr>
                    </a:p>
                  </a:txBody>
                  <a:tcPr/>
                </a:tc>
              </a:tr>
              <a:tr h="370840">
                <a:tc>
                  <a:txBody>
                    <a:bodyPr/>
                    <a:lstStyle/>
                    <a:p>
                      <a:pPr algn="ctr"/>
                      <a:r>
                        <a:rPr lang="en-US" sz="2400" dirty="0" smtClean="0">
                          <a:solidFill>
                            <a:srgbClr val="000000"/>
                          </a:solidFill>
                          <a:latin typeface="Symbol" pitchFamily="18" charset="2"/>
                        </a:rPr>
                        <a:t>-</a:t>
                      </a:r>
                      <a:r>
                        <a:rPr lang="en-US" sz="2400" dirty="0" smtClean="0">
                          <a:solidFill>
                            <a:srgbClr val="000000"/>
                          </a:solidFill>
                        </a:rPr>
                        <a:t>1</a:t>
                      </a:r>
                      <a:endParaRPr lang="en-US" sz="2400"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rPr>
                        <a:t>(</a:t>
                      </a:r>
                      <a:r>
                        <a:rPr lang="en-US" sz="2400" dirty="0" smtClean="0">
                          <a:solidFill>
                            <a:srgbClr val="000000"/>
                          </a:solidFill>
                          <a:latin typeface="Symbol" pitchFamily="18" charset="2"/>
                        </a:rPr>
                        <a:t>-</a:t>
                      </a:r>
                      <a:r>
                        <a:rPr lang="en-US" sz="2400" dirty="0" smtClean="0">
                          <a:solidFill>
                            <a:srgbClr val="000000"/>
                          </a:solidFill>
                        </a:rPr>
                        <a:t>1)</a:t>
                      </a:r>
                      <a:r>
                        <a:rPr lang="en-US" sz="2400" baseline="30000" dirty="0" smtClean="0">
                          <a:solidFill>
                            <a:srgbClr val="000000"/>
                          </a:solidFill>
                        </a:rPr>
                        <a:t>2 </a:t>
                      </a:r>
                      <a:r>
                        <a:rPr lang="en-US" sz="2400" dirty="0" smtClean="0">
                          <a:solidFill>
                            <a:srgbClr val="000000"/>
                          </a:solidFill>
                          <a:latin typeface="Symbol" pitchFamily="18" charset="2"/>
                        </a:rPr>
                        <a:t>- </a:t>
                      </a:r>
                      <a:r>
                        <a:rPr lang="en-US" sz="2400" dirty="0" smtClean="0">
                          <a:solidFill>
                            <a:srgbClr val="000000"/>
                          </a:solidFill>
                        </a:rPr>
                        <a:t>1 = 0</a:t>
                      </a:r>
                    </a:p>
                  </a:txBody>
                  <a:tcPr/>
                </a:tc>
              </a:tr>
              <a:tr h="370840">
                <a:tc>
                  <a:txBody>
                    <a:bodyPr/>
                    <a:lstStyle/>
                    <a:p>
                      <a:pPr algn="ctr"/>
                      <a:r>
                        <a:rPr lang="en-US" sz="2400" dirty="0" smtClean="0">
                          <a:solidFill>
                            <a:srgbClr val="000000"/>
                          </a:solidFill>
                        </a:rPr>
                        <a:t>0</a:t>
                      </a:r>
                      <a:endParaRPr lang="en-US" sz="2400"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rPr>
                        <a:t>(0)</a:t>
                      </a:r>
                      <a:r>
                        <a:rPr lang="en-US" sz="2400" baseline="30000" dirty="0" smtClean="0">
                          <a:solidFill>
                            <a:srgbClr val="000000"/>
                          </a:solidFill>
                        </a:rPr>
                        <a:t>2 </a:t>
                      </a:r>
                      <a:r>
                        <a:rPr lang="en-US" sz="2400" dirty="0" smtClean="0">
                          <a:solidFill>
                            <a:srgbClr val="000000"/>
                          </a:solidFill>
                          <a:latin typeface="Symbol" pitchFamily="18" charset="2"/>
                        </a:rPr>
                        <a:t>- </a:t>
                      </a:r>
                      <a:r>
                        <a:rPr lang="en-US" sz="2400" dirty="0" smtClean="0">
                          <a:solidFill>
                            <a:srgbClr val="000000"/>
                          </a:solidFill>
                        </a:rPr>
                        <a:t>1 = </a:t>
                      </a:r>
                      <a:r>
                        <a:rPr lang="en-US" sz="2400" dirty="0" smtClean="0">
                          <a:solidFill>
                            <a:srgbClr val="000000"/>
                          </a:solidFill>
                          <a:latin typeface="Symbol" pitchFamily="18" charset="2"/>
                        </a:rPr>
                        <a:t>-</a:t>
                      </a:r>
                      <a:r>
                        <a:rPr lang="en-US" sz="2400" dirty="0" smtClean="0">
                          <a:solidFill>
                            <a:srgbClr val="000000"/>
                          </a:solidFill>
                        </a:rPr>
                        <a:t>1</a:t>
                      </a:r>
                    </a:p>
                  </a:txBody>
                  <a:tcPr/>
                </a:tc>
              </a:tr>
              <a:tr h="370840">
                <a:tc>
                  <a:txBody>
                    <a:bodyPr/>
                    <a:lstStyle/>
                    <a:p>
                      <a:pPr algn="ctr"/>
                      <a:r>
                        <a:rPr lang="en-US" sz="2400" dirty="0" smtClean="0">
                          <a:solidFill>
                            <a:srgbClr val="000000"/>
                          </a:solidFill>
                        </a:rPr>
                        <a:t>1</a:t>
                      </a:r>
                      <a:endParaRPr lang="en-US" sz="2400"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rPr>
                        <a:t>(1)</a:t>
                      </a:r>
                      <a:r>
                        <a:rPr lang="en-US" sz="2400" baseline="30000" dirty="0" smtClean="0">
                          <a:solidFill>
                            <a:srgbClr val="000000"/>
                          </a:solidFill>
                        </a:rPr>
                        <a:t>2 </a:t>
                      </a:r>
                      <a:r>
                        <a:rPr lang="en-US" sz="2400" dirty="0" smtClean="0">
                          <a:solidFill>
                            <a:srgbClr val="000000"/>
                          </a:solidFill>
                          <a:latin typeface="Symbol" pitchFamily="18" charset="2"/>
                        </a:rPr>
                        <a:t>- </a:t>
                      </a:r>
                      <a:r>
                        <a:rPr lang="en-US" sz="2400" dirty="0" smtClean="0">
                          <a:solidFill>
                            <a:srgbClr val="000000"/>
                          </a:solidFill>
                        </a:rPr>
                        <a:t>1 = 0</a:t>
                      </a:r>
                    </a:p>
                  </a:txBody>
                  <a:tcPr/>
                </a:tc>
              </a:tr>
              <a:tr h="370840">
                <a:tc>
                  <a:txBody>
                    <a:bodyPr/>
                    <a:lstStyle/>
                    <a:p>
                      <a:pPr algn="ctr"/>
                      <a:r>
                        <a:rPr lang="en-US" sz="2400" dirty="0" smtClean="0">
                          <a:solidFill>
                            <a:srgbClr val="000000"/>
                          </a:solidFill>
                        </a:rPr>
                        <a:t>2</a:t>
                      </a:r>
                      <a:endParaRPr lang="en-US" sz="2400"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rPr>
                        <a:t>(2)</a:t>
                      </a:r>
                      <a:r>
                        <a:rPr lang="en-US" sz="2400" baseline="30000" dirty="0" smtClean="0">
                          <a:solidFill>
                            <a:srgbClr val="000000"/>
                          </a:solidFill>
                        </a:rPr>
                        <a:t>2 </a:t>
                      </a:r>
                      <a:r>
                        <a:rPr lang="en-US" sz="2400" dirty="0" smtClean="0">
                          <a:solidFill>
                            <a:srgbClr val="000000"/>
                          </a:solidFill>
                          <a:latin typeface="Symbol" pitchFamily="18" charset="2"/>
                        </a:rPr>
                        <a:t>- </a:t>
                      </a:r>
                      <a:r>
                        <a:rPr lang="en-US" sz="2400" dirty="0" smtClean="0">
                          <a:solidFill>
                            <a:srgbClr val="000000"/>
                          </a:solidFill>
                        </a:rPr>
                        <a:t>1 = 3</a:t>
                      </a: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46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Title 1"/>
          <p:cNvSpPr>
            <a:spLocks noGrp="1"/>
          </p:cNvSpPr>
          <p:nvPr>
            <p:ph type="title"/>
          </p:nvPr>
        </p:nvSpPr>
        <p:spPr/>
        <p:txBody>
          <a:bodyPr/>
          <a:lstStyle/>
          <a:p>
            <a:r>
              <a:rPr lang="en-US" dirty="0" smtClean="0"/>
              <a:t>Example 2: Graphing a Quadratic Function</a:t>
            </a:r>
          </a:p>
        </p:txBody>
      </p:sp>
      <p:sp>
        <p:nvSpPr>
          <p:cNvPr id="6149" name="Content Placeholder 2"/>
          <p:cNvSpPr>
            <a:spLocks noGrp="1"/>
          </p:cNvSpPr>
          <p:nvPr>
            <p:ph idx="1"/>
          </p:nvPr>
        </p:nvSpPr>
        <p:spPr/>
        <p:txBody>
          <a:bodyPr>
            <a:normAutofit/>
          </a:bodyPr>
          <a:lstStyle/>
          <a:p>
            <a:r>
              <a:rPr lang="en-US" dirty="0" smtClean="0"/>
              <a:t>For the quadratic function </a:t>
            </a:r>
            <a:r>
              <a:rPr lang="en-US" i="1" dirty="0" smtClean="0">
                <a:solidFill>
                  <a:srgbClr val="0000FF"/>
                </a:solidFill>
              </a:rPr>
              <a:t>f</a:t>
            </a:r>
            <a:r>
              <a:rPr lang="en-US" dirty="0" smtClean="0">
                <a:solidFill>
                  <a:srgbClr val="0000FF"/>
                </a:solidFill>
              </a:rPr>
              <a:t>(</a:t>
            </a:r>
            <a:r>
              <a:rPr lang="en-US" i="1" dirty="0" smtClean="0">
                <a:solidFill>
                  <a:srgbClr val="0000FF"/>
                </a:solidFill>
              </a:rPr>
              <a:t>x</a:t>
            </a:r>
            <a:r>
              <a:rPr lang="en-US" dirty="0" smtClean="0">
                <a:solidFill>
                  <a:srgbClr val="0000FF"/>
                </a:solidFill>
              </a:rPr>
              <a:t>) = </a:t>
            </a:r>
            <a:r>
              <a:rPr lang="en-US" i="1" dirty="0" smtClean="0">
                <a:solidFill>
                  <a:srgbClr val="0000FF"/>
                </a:solidFill>
              </a:rPr>
              <a:t>x</a:t>
            </a:r>
            <a:r>
              <a:rPr lang="en-US" baseline="30000" dirty="0" smtClean="0">
                <a:solidFill>
                  <a:srgbClr val="0000FF"/>
                </a:solidFill>
              </a:rPr>
              <a:t>2 </a:t>
            </a:r>
            <a:r>
              <a:rPr lang="en-US" dirty="0" smtClean="0">
                <a:solidFill>
                  <a:srgbClr val="0000FF"/>
                </a:solidFill>
              </a:rPr>
              <a:t>−</a:t>
            </a:r>
            <a:r>
              <a:rPr lang="en-US" baseline="30000" dirty="0" smtClean="0">
                <a:solidFill>
                  <a:srgbClr val="0000FF"/>
                </a:solidFill>
              </a:rPr>
              <a:t> </a:t>
            </a:r>
            <a:r>
              <a:rPr lang="en-US" dirty="0" smtClean="0">
                <a:solidFill>
                  <a:srgbClr val="0000FF"/>
                </a:solidFill>
              </a:rPr>
              <a:t>6x</a:t>
            </a:r>
            <a:r>
              <a:rPr lang="en-US" baseline="30000" dirty="0" smtClean="0">
                <a:solidFill>
                  <a:srgbClr val="0000FF"/>
                </a:solidFill>
              </a:rPr>
              <a:t> </a:t>
            </a:r>
            <a:r>
              <a:rPr lang="en-US" dirty="0" smtClean="0">
                <a:solidFill>
                  <a:srgbClr val="0000FF"/>
                </a:solidFill>
              </a:rPr>
              <a:t>+</a:t>
            </a:r>
            <a:r>
              <a:rPr lang="en-US" baseline="30000" dirty="0" smtClean="0">
                <a:solidFill>
                  <a:srgbClr val="0000FF"/>
                </a:solidFill>
              </a:rPr>
              <a:t> </a:t>
            </a:r>
            <a:r>
              <a:rPr lang="en-US" dirty="0" smtClean="0">
                <a:solidFill>
                  <a:srgbClr val="0000FF"/>
                </a:solidFill>
              </a:rPr>
              <a:t>1</a:t>
            </a:r>
            <a:r>
              <a:rPr lang="en-US" dirty="0" smtClean="0"/>
              <a:t>, find (a) its vertex, (b) its line of symmetry, and (c) its </a:t>
            </a:r>
            <a:r>
              <a:rPr lang="en-US" i="1" dirty="0" smtClean="0"/>
              <a:t>x</a:t>
            </a:r>
            <a:r>
              <a:rPr lang="en-US" dirty="0" smtClean="0"/>
              <a:t>-intercepts. Plot a few specific points and graph the parabola.</a:t>
            </a:r>
          </a:p>
          <a:p>
            <a:r>
              <a:rPr lang="en-US" b="1" dirty="0" smtClean="0"/>
              <a:t>Solution: </a:t>
            </a:r>
            <a:r>
              <a:rPr lang="en-US" dirty="0" smtClean="0"/>
              <a:t>For </a:t>
            </a:r>
            <a:r>
              <a:rPr lang="en-US" i="1" dirty="0" smtClean="0">
                <a:solidFill>
                  <a:srgbClr val="0000FF"/>
                </a:solidFill>
              </a:rPr>
              <a:t>f</a:t>
            </a:r>
            <a:r>
              <a:rPr lang="en-US" dirty="0" smtClean="0">
                <a:solidFill>
                  <a:srgbClr val="0000FF"/>
                </a:solidFill>
              </a:rPr>
              <a:t>(</a:t>
            </a:r>
            <a:r>
              <a:rPr lang="en-US" i="1" dirty="0" smtClean="0">
                <a:solidFill>
                  <a:srgbClr val="0000FF"/>
                </a:solidFill>
              </a:rPr>
              <a:t>x</a:t>
            </a:r>
            <a:r>
              <a:rPr lang="en-US" dirty="0" smtClean="0">
                <a:solidFill>
                  <a:srgbClr val="0000FF"/>
                </a:solidFill>
              </a:rPr>
              <a:t>) = </a:t>
            </a:r>
            <a:r>
              <a:rPr lang="en-US" i="1" dirty="0" smtClean="0">
                <a:solidFill>
                  <a:srgbClr val="0000FF"/>
                </a:solidFill>
              </a:rPr>
              <a:t>x</a:t>
            </a:r>
            <a:r>
              <a:rPr lang="en-US" baseline="30000" dirty="0" smtClean="0">
                <a:solidFill>
                  <a:srgbClr val="0000FF"/>
                </a:solidFill>
              </a:rPr>
              <a:t>2 </a:t>
            </a:r>
            <a:r>
              <a:rPr lang="en-US" dirty="0" smtClean="0">
                <a:solidFill>
                  <a:srgbClr val="0000FF"/>
                </a:solidFill>
              </a:rPr>
              <a:t>−</a:t>
            </a:r>
            <a:r>
              <a:rPr lang="en-US" baseline="30000" dirty="0" smtClean="0">
                <a:solidFill>
                  <a:srgbClr val="0000FF"/>
                </a:solidFill>
              </a:rPr>
              <a:t> </a:t>
            </a:r>
            <a:r>
              <a:rPr lang="en-US" dirty="0" smtClean="0">
                <a:solidFill>
                  <a:srgbClr val="0000FF"/>
                </a:solidFill>
              </a:rPr>
              <a:t>6x</a:t>
            </a:r>
            <a:r>
              <a:rPr lang="en-US" baseline="30000" dirty="0" smtClean="0">
                <a:solidFill>
                  <a:srgbClr val="0000FF"/>
                </a:solidFill>
              </a:rPr>
              <a:t> </a:t>
            </a:r>
            <a:r>
              <a:rPr lang="en-US" dirty="0" smtClean="0">
                <a:solidFill>
                  <a:srgbClr val="0000FF"/>
                </a:solidFill>
              </a:rPr>
              <a:t>+</a:t>
            </a:r>
            <a:r>
              <a:rPr lang="en-US" baseline="30000" dirty="0" smtClean="0">
                <a:solidFill>
                  <a:srgbClr val="0000FF"/>
                </a:solidFill>
              </a:rPr>
              <a:t> </a:t>
            </a:r>
            <a:r>
              <a:rPr lang="en-US" dirty="0" smtClean="0">
                <a:solidFill>
                  <a:srgbClr val="0000FF"/>
                </a:solidFill>
              </a:rPr>
              <a:t>1</a:t>
            </a:r>
            <a:r>
              <a:rPr lang="en-US" dirty="0" smtClean="0"/>
              <a:t>, </a:t>
            </a:r>
            <a:r>
              <a:rPr lang="en-US" i="1" dirty="0" smtClean="0">
                <a:solidFill>
                  <a:srgbClr val="FF00FF"/>
                </a:solidFill>
              </a:rPr>
              <a:t>a</a:t>
            </a:r>
            <a:r>
              <a:rPr lang="en-US" dirty="0" smtClean="0">
                <a:solidFill>
                  <a:srgbClr val="FF00FF"/>
                </a:solidFill>
              </a:rPr>
              <a:t> = 1</a:t>
            </a:r>
            <a:r>
              <a:rPr lang="en-US" dirty="0" smtClean="0"/>
              <a:t>, </a:t>
            </a:r>
            <a:r>
              <a:rPr lang="en-US" i="1" dirty="0" smtClean="0">
                <a:solidFill>
                  <a:srgbClr val="FF00FF"/>
                </a:solidFill>
              </a:rPr>
              <a:t>b</a:t>
            </a:r>
            <a:r>
              <a:rPr lang="en-US" dirty="0" smtClean="0">
                <a:solidFill>
                  <a:srgbClr val="FF00FF"/>
                </a:solidFill>
              </a:rPr>
              <a:t> = −6</a:t>
            </a:r>
            <a:r>
              <a:rPr lang="en-US" dirty="0" smtClean="0"/>
              <a:t>, and </a:t>
            </a:r>
            <a:r>
              <a:rPr lang="en-US" i="1" dirty="0" smtClean="0">
                <a:solidFill>
                  <a:srgbClr val="FF00FF"/>
                </a:solidFill>
              </a:rPr>
              <a:t>c</a:t>
            </a:r>
            <a:r>
              <a:rPr lang="en-US" dirty="0" smtClean="0">
                <a:solidFill>
                  <a:srgbClr val="FF00FF"/>
                </a:solidFill>
              </a:rPr>
              <a:t> = 1</a:t>
            </a:r>
            <a:r>
              <a:rPr lang="en-US" dirty="0" smtClean="0"/>
              <a:t>. </a:t>
            </a:r>
          </a:p>
          <a:p>
            <a:pPr>
              <a:spcBef>
                <a:spcPts val="1200"/>
              </a:spcBef>
            </a:pPr>
            <a:r>
              <a:rPr lang="en-US" dirty="0" smtClean="0"/>
              <a:t>(a) The vertex is at </a:t>
            </a:r>
            <a:r>
              <a:rPr lang="en-US" i="1" dirty="0" smtClean="0"/>
              <a:t>  </a:t>
            </a:r>
            <a:r>
              <a:rPr lang="en-US" dirty="0" smtClean="0"/>
              <a:t>                       Substituting 3 for </a:t>
            </a:r>
            <a:r>
              <a:rPr lang="en-US" i="1" dirty="0" smtClean="0"/>
              <a:t>x</a:t>
            </a:r>
            <a:r>
              <a:rPr lang="en-US" dirty="0" smtClean="0"/>
              <a:t> </a:t>
            </a:r>
          </a:p>
          <a:p>
            <a:pPr>
              <a:spcBef>
                <a:spcPts val="1800"/>
              </a:spcBef>
            </a:pPr>
            <a:r>
              <a:rPr lang="en-US" dirty="0" smtClean="0"/>
              <a:t>gives </a:t>
            </a:r>
            <a:r>
              <a:rPr lang="en-US" i="1" dirty="0" smtClean="0">
                <a:solidFill>
                  <a:srgbClr val="000099"/>
                </a:solidFill>
              </a:rPr>
              <a:t>y</a:t>
            </a:r>
            <a:r>
              <a:rPr lang="en-US" dirty="0" smtClean="0">
                <a:solidFill>
                  <a:srgbClr val="000099"/>
                </a:solidFill>
              </a:rPr>
              <a:t> = 3</a:t>
            </a:r>
            <a:r>
              <a:rPr lang="en-US" baseline="30000" dirty="0" smtClean="0">
                <a:solidFill>
                  <a:srgbClr val="000099"/>
                </a:solidFill>
              </a:rPr>
              <a:t>2 </a:t>
            </a:r>
            <a:r>
              <a:rPr lang="en-US" dirty="0" smtClean="0">
                <a:solidFill>
                  <a:srgbClr val="000099"/>
                </a:solidFill>
              </a:rPr>
              <a:t>−</a:t>
            </a:r>
            <a:r>
              <a:rPr lang="en-US" baseline="30000" dirty="0" smtClean="0">
                <a:solidFill>
                  <a:srgbClr val="000099"/>
                </a:solidFill>
              </a:rPr>
              <a:t> </a:t>
            </a:r>
            <a:r>
              <a:rPr lang="en-US" dirty="0" smtClean="0">
                <a:solidFill>
                  <a:srgbClr val="000099"/>
                </a:solidFill>
              </a:rPr>
              <a:t>6</a:t>
            </a:r>
            <a:r>
              <a:rPr lang="en-US" baseline="30000" dirty="0" smtClean="0">
                <a:solidFill>
                  <a:srgbClr val="000099"/>
                </a:solidFill>
              </a:rPr>
              <a:t> </a:t>
            </a:r>
            <a:r>
              <a:rPr lang="en-US" dirty="0" smtClean="0">
                <a:solidFill>
                  <a:srgbClr val="000099"/>
                </a:solidFill>
                <a:sym typeface="Symbol" pitchFamily="18" charset="2"/>
              </a:rPr>
              <a:t></a:t>
            </a:r>
            <a:r>
              <a:rPr lang="en-US" baseline="30000" dirty="0" smtClean="0">
                <a:solidFill>
                  <a:srgbClr val="000099"/>
                </a:solidFill>
              </a:rPr>
              <a:t> </a:t>
            </a:r>
            <a:r>
              <a:rPr lang="en-US" dirty="0" smtClean="0">
                <a:solidFill>
                  <a:srgbClr val="000099"/>
                </a:solidFill>
              </a:rPr>
              <a:t>3</a:t>
            </a:r>
            <a:r>
              <a:rPr lang="en-US" baseline="30000" dirty="0" smtClean="0">
                <a:solidFill>
                  <a:srgbClr val="000099"/>
                </a:solidFill>
              </a:rPr>
              <a:t> </a:t>
            </a:r>
            <a:r>
              <a:rPr lang="en-US" dirty="0" smtClean="0">
                <a:solidFill>
                  <a:srgbClr val="000099"/>
                </a:solidFill>
              </a:rPr>
              <a:t>+</a:t>
            </a:r>
            <a:r>
              <a:rPr lang="en-US" baseline="30000" dirty="0" smtClean="0">
                <a:solidFill>
                  <a:srgbClr val="000099"/>
                </a:solidFill>
              </a:rPr>
              <a:t> </a:t>
            </a:r>
            <a:r>
              <a:rPr lang="en-US" dirty="0" smtClean="0">
                <a:solidFill>
                  <a:srgbClr val="000099"/>
                </a:solidFill>
              </a:rPr>
              <a:t>1</a:t>
            </a:r>
            <a:r>
              <a:rPr lang="en-US" baseline="30000" dirty="0" smtClean="0">
                <a:solidFill>
                  <a:srgbClr val="000099"/>
                </a:solidFill>
              </a:rPr>
              <a:t> </a:t>
            </a:r>
            <a:r>
              <a:rPr lang="en-US" dirty="0" smtClean="0">
                <a:solidFill>
                  <a:srgbClr val="000099"/>
                </a:solidFill>
              </a:rPr>
              <a:t>=</a:t>
            </a:r>
            <a:r>
              <a:rPr lang="en-US" baseline="30000" dirty="0" smtClean="0">
                <a:solidFill>
                  <a:srgbClr val="000099"/>
                </a:solidFill>
              </a:rPr>
              <a:t> </a:t>
            </a:r>
            <a:r>
              <a:rPr lang="en-US" dirty="0" smtClean="0">
                <a:solidFill>
                  <a:srgbClr val="000099"/>
                </a:solidFill>
                <a:latin typeface="Symbol" pitchFamily="18" charset="2"/>
              </a:rPr>
              <a:t>-</a:t>
            </a:r>
            <a:r>
              <a:rPr lang="en-US" dirty="0" smtClean="0">
                <a:solidFill>
                  <a:srgbClr val="000099"/>
                </a:solidFill>
              </a:rPr>
              <a:t>8</a:t>
            </a:r>
            <a:r>
              <a:rPr lang="en-US" dirty="0" smtClean="0"/>
              <a:t>. The vertex is the point </a:t>
            </a:r>
          </a:p>
          <a:p>
            <a:pPr>
              <a:spcBef>
                <a:spcPts val="1200"/>
              </a:spcBef>
            </a:pPr>
            <a:r>
              <a:rPr lang="en-US" dirty="0" smtClean="0">
                <a:solidFill>
                  <a:srgbClr val="FF00FF"/>
                </a:solidFill>
              </a:rPr>
              <a:t>(3, −8)</a:t>
            </a:r>
            <a:r>
              <a:rPr lang="en-US" dirty="0" smtClean="0"/>
              <a:t>. </a:t>
            </a:r>
          </a:p>
          <a:p>
            <a:pPr>
              <a:spcBef>
                <a:spcPts val="1800"/>
              </a:spcBef>
            </a:pPr>
            <a:r>
              <a:rPr lang="en-US" dirty="0" smtClean="0"/>
              <a:t>(b) The line of symmetry is</a:t>
            </a:r>
          </a:p>
        </p:txBody>
      </p:sp>
      <p:graphicFrame>
        <p:nvGraphicFramePr>
          <p:cNvPr id="6146" name="Object 2"/>
          <p:cNvGraphicFramePr>
            <a:graphicFrameLocks noChangeAspect="1"/>
          </p:cNvGraphicFramePr>
          <p:nvPr/>
        </p:nvGraphicFramePr>
        <p:xfrm>
          <a:off x="3289300" y="3083256"/>
          <a:ext cx="1917700" cy="838200"/>
        </p:xfrm>
        <a:graphic>
          <a:graphicData uri="http://schemas.openxmlformats.org/presentationml/2006/ole">
            <mc:AlternateContent xmlns:mc="http://schemas.openxmlformats.org/markup-compatibility/2006">
              <mc:Choice xmlns:v="urn:schemas-microsoft-com:vml" Requires="v">
                <p:oleObj spid="_x0000_s6152" name="Equation" r:id="rId3" imgW="1917360" imgH="838080" progId="Equation.DSMT4">
                  <p:embed/>
                </p:oleObj>
              </mc:Choice>
              <mc:Fallback>
                <p:oleObj name="Equation" r:id="rId3" imgW="1917360" imgH="8380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89300" y="3083256"/>
                        <a:ext cx="1917700" cy="8382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graphicFrame>
        <p:nvGraphicFramePr>
          <p:cNvPr id="6147" name="Object 3"/>
          <p:cNvGraphicFramePr>
            <a:graphicFrameLocks noChangeAspect="1"/>
          </p:cNvGraphicFramePr>
          <p:nvPr>
            <p:extLst>
              <p:ext uri="{D42A27DB-BD31-4B8C-83A1-F6EECF244321}">
                <p14:modId xmlns:p14="http://schemas.microsoft.com/office/powerpoint/2010/main" val="1675931075"/>
              </p:ext>
            </p:extLst>
          </p:nvPr>
        </p:nvGraphicFramePr>
        <p:xfrm>
          <a:off x="4438364" y="4953000"/>
          <a:ext cx="2006600" cy="927100"/>
        </p:xfrm>
        <a:graphic>
          <a:graphicData uri="http://schemas.openxmlformats.org/presentationml/2006/ole">
            <mc:AlternateContent xmlns:mc="http://schemas.openxmlformats.org/markup-compatibility/2006">
              <mc:Choice xmlns:v="urn:schemas-microsoft-com:vml" Requires="v">
                <p:oleObj spid="_x0000_s6153" name="Equation" r:id="rId5" imgW="2006280" imgH="927000" progId="Equation.DSMT4">
                  <p:embed/>
                </p:oleObj>
              </mc:Choice>
              <mc:Fallback>
                <p:oleObj name="Equation" r:id="rId5" imgW="2006280" imgH="92700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38364" y="4953000"/>
                        <a:ext cx="2006600" cy="9271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14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149">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14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149">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1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TotalTime>
  <Words>1081</Words>
  <Application>Microsoft Office PowerPoint</Application>
  <PresentationFormat>On-screen Show (4:3)</PresentationFormat>
  <Paragraphs>119</Paragraphs>
  <Slides>20</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6" baseType="lpstr">
      <vt:lpstr>Calibri</vt:lpstr>
      <vt:lpstr>Courier New</vt:lpstr>
      <vt:lpstr>Arial</vt:lpstr>
      <vt:lpstr>Symbol</vt:lpstr>
      <vt:lpstr>Office Theme</vt:lpstr>
      <vt:lpstr>Equation</vt:lpstr>
      <vt:lpstr>Section 10.5</vt:lpstr>
      <vt:lpstr>Objectives</vt:lpstr>
      <vt:lpstr>Quadratic Functions</vt:lpstr>
      <vt:lpstr>Quadratic Functions</vt:lpstr>
      <vt:lpstr>Quadratic Functions</vt:lpstr>
      <vt:lpstr>Example 1: Graphing a Quadratic Function (b = 0)</vt:lpstr>
      <vt:lpstr>Example 1: Graphing a Quadratic Function (b = 0) (cont.)</vt:lpstr>
      <vt:lpstr>Example 1: Graphing a Quadratic Function  (b = 0) (cont.)</vt:lpstr>
      <vt:lpstr>Example 2: Graphing a Quadratic Function</vt:lpstr>
      <vt:lpstr>Example 2: Graphing a Quadratic Function (cont.)</vt:lpstr>
      <vt:lpstr>Example 2: Graphing a Quadratic Function (cont.)</vt:lpstr>
      <vt:lpstr>Example 3: Graphing a Quadratic Function (c = 0)</vt:lpstr>
      <vt:lpstr>Example 3: Graphing a Quadratic Function (c = 0) (cont.)</vt:lpstr>
      <vt:lpstr>Example 3: Graphing a Quadratic Function   (c = 0) (cont.)</vt:lpstr>
      <vt:lpstr>Example 4: Quadratic Function Application</vt:lpstr>
      <vt:lpstr>Example 4: Quadratic Function Application</vt:lpstr>
      <vt:lpstr>Example 4: Quadratic Function Application</vt:lpstr>
      <vt:lpstr>Example 5: Graphing with a Calculator</vt:lpstr>
      <vt:lpstr>Example 5: Graphing with a Calculator</vt:lpstr>
      <vt:lpstr>Example 5: Graphing with a Calculator</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Algebra</dc:title>
  <dc:creator>Hawkes Learning Systems</dc:creator>
  <cp:lastModifiedBy>ashish.samudre</cp:lastModifiedBy>
  <cp:revision>38</cp:revision>
  <dcterms:created xsi:type="dcterms:W3CDTF">2013-04-26T14:43:13Z</dcterms:created>
  <dcterms:modified xsi:type="dcterms:W3CDTF">2017-08-02T11:16:32Z</dcterms:modified>
</cp:coreProperties>
</file>