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74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1"/>
      <p:bold r:id="rId22"/>
      <p:italic r:id="rId23"/>
      <p:boldItalic r:id="rId2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000000"/>
    <a:srgbClr val="FFFFCC"/>
    <a:srgbClr val="1F497D"/>
    <a:srgbClr val="0000FF"/>
    <a:srgbClr val="008080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728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font" Target="fonts/font1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3.fntdata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2.fntdata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43.wmf"/><Relationship Id="rId1" Type="http://schemas.openxmlformats.org/officeDocument/2006/relationships/image" Target="../media/image42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4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emf"/><Relationship Id="rId4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emf"/><Relationship Id="rId1" Type="http://schemas.openxmlformats.org/officeDocument/2006/relationships/image" Target="../media/image10.wmf"/><Relationship Id="rId6" Type="http://schemas.openxmlformats.org/officeDocument/2006/relationships/image" Target="../media/image15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emf"/><Relationship Id="rId1" Type="http://schemas.openxmlformats.org/officeDocument/2006/relationships/image" Target="../media/image16.wmf"/><Relationship Id="rId6" Type="http://schemas.openxmlformats.org/officeDocument/2006/relationships/image" Target="../media/image21.wmf"/><Relationship Id="rId5" Type="http://schemas.openxmlformats.org/officeDocument/2006/relationships/image" Target="../media/image20.wmf"/><Relationship Id="rId4" Type="http://schemas.openxmlformats.org/officeDocument/2006/relationships/image" Target="../media/image19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4" Type="http://schemas.openxmlformats.org/officeDocument/2006/relationships/image" Target="../media/image25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7" Type="http://schemas.openxmlformats.org/officeDocument/2006/relationships/image" Target="../media/image32.wmf"/><Relationship Id="rId2" Type="http://schemas.openxmlformats.org/officeDocument/2006/relationships/image" Target="../media/image27.emf"/><Relationship Id="rId1" Type="http://schemas.openxmlformats.org/officeDocument/2006/relationships/image" Target="../media/image26.wmf"/><Relationship Id="rId6" Type="http://schemas.openxmlformats.org/officeDocument/2006/relationships/image" Target="../media/image31.wmf"/><Relationship Id="rId5" Type="http://schemas.openxmlformats.org/officeDocument/2006/relationships/image" Target="../media/image30.wmf"/><Relationship Id="rId4" Type="http://schemas.openxmlformats.org/officeDocument/2006/relationships/image" Target="../media/image29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3" Type="http://schemas.openxmlformats.org/officeDocument/2006/relationships/image" Target="../media/image35.emf"/><Relationship Id="rId7" Type="http://schemas.openxmlformats.org/officeDocument/2006/relationships/image" Target="../media/image39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Relationship Id="rId6" Type="http://schemas.openxmlformats.org/officeDocument/2006/relationships/image" Target="../media/image38.wmf"/><Relationship Id="rId5" Type="http://schemas.openxmlformats.org/officeDocument/2006/relationships/image" Target="../media/image37.wmf"/><Relationship Id="rId4" Type="http://schemas.openxmlformats.org/officeDocument/2006/relationships/image" Target="../media/image36.wmf"/><Relationship Id="rId9" Type="http://schemas.openxmlformats.org/officeDocument/2006/relationships/image" Target="../media/image4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09861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74F06E-6650-428B-B156-FBB2F0A652BF}" type="datetimeFigureOut">
              <a:rPr lang="en-US" smtClean="0"/>
              <a:pPr/>
              <a:t>8/2/2017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17315C-006B-411F-901F-F368CD312C7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37374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13" Type="http://schemas.openxmlformats.org/officeDocument/2006/relationships/oleObject" Target="../embeddings/oleObject20.bin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12" Type="http://schemas.openxmlformats.org/officeDocument/2006/relationships/image" Target="../media/image2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7.emf"/><Relationship Id="rId11" Type="http://schemas.openxmlformats.org/officeDocument/2006/relationships/oleObject" Target="../embeddings/oleObject19.bin"/><Relationship Id="rId5" Type="http://schemas.openxmlformats.org/officeDocument/2006/relationships/oleObject" Target="../embeddings/oleObject16.bin"/><Relationship Id="rId10" Type="http://schemas.openxmlformats.org/officeDocument/2006/relationships/image" Target="../media/image19.wmf"/><Relationship Id="rId4" Type="http://schemas.openxmlformats.org/officeDocument/2006/relationships/image" Target="../media/image16.wmf"/><Relationship Id="rId9" Type="http://schemas.openxmlformats.org/officeDocument/2006/relationships/oleObject" Target="../embeddings/oleObject18.bin"/><Relationship Id="rId14" Type="http://schemas.openxmlformats.org/officeDocument/2006/relationships/image" Target="../media/image21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22.bin"/><Relationship Id="rId10" Type="http://schemas.openxmlformats.org/officeDocument/2006/relationships/image" Target="../media/image25.wmf"/><Relationship Id="rId4" Type="http://schemas.openxmlformats.org/officeDocument/2006/relationships/image" Target="../media/image22.wmf"/><Relationship Id="rId9" Type="http://schemas.openxmlformats.org/officeDocument/2006/relationships/oleObject" Target="../embeddings/oleObject24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13" Type="http://schemas.openxmlformats.org/officeDocument/2006/relationships/oleObject" Target="../embeddings/oleObject30.bin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12" Type="http://schemas.openxmlformats.org/officeDocument/2006/relationships/image" Target="../media/image30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2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27.emf"/><Relationship Id="rId11" Type="http://schemas.openxmlformats.org/officeDocument/2006/relationships/oleObject" Target="../embeddings/oleObject29.bin"/><Relationship Id="rId5" Type="http://schemas.openxmlformats.org/officeDocument/2006/relationships/oleObject" Target="../embeddings/oleObject26.bin"/><Relationship Id="rId15" Type="http://schemas.openxmlformats.org/officeDocument/2006/relationships/oleObject" Target="../embeddings/oleObject31.bin"/><Relationship Id="rId10" Type="http://schemas.openxmlformats.org/officeDocument/2006/relationships/image" Target="../media/image29.wmf"/><Relationship Id="rId4" Type="http://schemas.openxmlformats.org/officeDocument/2006/relationships/image" Target="../media/image26.wmf"/><Relationship Id="rId9" Type="http://schemas.openxmlformats.org/officeDocument/2006/relationships/oleObject" Target="../embeddings/oleObject28.bin"/><Relationship Id="rId14" Type="http://schemas.openxmlformats.org/officeDocument/2006/relationships/image" Target="../media/image31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emf"/><Relationship Id="rId13" Type="http://schemas.openxmlformats.org/officeDocument/2006/relationships/oleObject" Target="../embeddings/oleObject37.bin"/><Relationship Id="rId18" Type="http://schemas.openxmlformats.org/officeDocument/2006/relationships/image" Target="../media/image40.wmf"/><Relationship Id="rId3" Type="http://schemas.openxmlformats.org/officeDocument/2006/relationships/oleObject" Target="../embeddings/oleObject32.bin"/><Relationship Id="rId7" Type="http://schemas.openxmlformats.org/officeDocument/2006/relationships/oleObject" Target="../embeddings/oleObject34.bin"/><Relationship Id="rId12" Type="http://schemas.openxmlformats.org/officeDocument/2006/relationships/image" Target="../media/image37.wmf"/><Relationship Id="rId17" Type="http://schemas.openxmlformats.org/officeDocument/2006/relationships/oleObject" Target="../embeddings/oleObject3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9.wmf"/><Relationship Id="rId20" Type="http://schemas.openxmlformats.org/officeDocument/2006/relationships/image" Target="../media/image41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34.wmf"/><Relationship Id="rId11" Type="http://schemas.openxmlformats.org/officeDocument/2006/relationships/oleObject" Target="../embeddings/oleObject36.bin"/><Relationship Id="rId5" Type="http://schemas.openxmlformats.org/officeDocument/2006/relationships/oleObject" Target="../embeddings/oleObject33.bin"/><Relationship Id="rId15" Type="http://schemas.openxmlformats.org/officeDocument/2006/relationships/oleObject" Target="../embeddings/oleObject38.bin"/><Relationship Id="rId10" Type="http://schemas.openxmlformats.org/officeDocument/2006/relationships/image" Target="../media/image36.wmf"/><Relationship Id="rId19" Type="http://schemas.openxmlformats.org/officeDocument/2006/relationships/oleObject" Target="../embeddings/oleObject40.bin"/><Relationship Id="rId4" Type="http://schemas.openxmlformats.org/officeDocument/2006/relationships/image" Target="../media/image33.wmf"/><Relationship Id="rId9" Type="http://schemas.openxmlformats.org/officeDocument/2006/relationships/oleObject" Target="../embeddings/oleObject35.bin"/><Relationship Id="rId14" Type="http://schemas.openxmlformats.org/officeDocument/2006/relationships/image" Target="../media/image38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3.wmf"/><Relationship Id="rId5" Type="http://schemas.openxmlformats.org/officeDocument/2006/relationships/oleObject" Target="../embeddings/oleObject42.bin"/><Relationship Id="rId4" Type="http://schemas.openxmlformats.org/officeDocument/2006/relationships/image" Target="../media/image42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44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3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5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6.bin"/><Relationship Id="rId10" Type="http://schemas.openxmlformats.org/officeDocument/2006/relationships/image" Target="../media/image9.wmf"/><Relationship Id="rId4" Type="http://schemas.openxmlformats.org/officeDocument/2006/relationships/image" Target="../media/image6.emf"/><Relationship Id="rId9" Type="http://schemas.openxmlformats.org/officeDocument/2006/relationships/oleObject" Target="../embeddings/oleObject8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13" Type="http://schemas.openxmlformats.org/officeDocument/2006/relationships/oleObject" Target="../embeddings/oleObject14.bin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12" Type="http://schemas.openxmlformats.org/officeDocument/2006/relationships/image" Target="../media/image1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1.emf"/><Relationship Id="rId11" Type="http://schemas.openxmlformats.org/officeDocument/2006/relationships/oleObject" Target="../embeddings/oleObject13.bin"/><Relationship Id="rId5" Type="http://schemas.openxmlformats.org/officeDocument/2006/relationships/oleObject" Target="../embeddings/oleObject10.bin"/><Relationship Id="rId10" Type="http://schemas.openxmlformats.org/officeDocument/2006/relationships/image" Target="../media/image13.wmf"/><Relationship Id="rId4" Type="http://schemas.openxmlformats.org/officeDocument/2006/relationships/image" Target="../media/image10.wmf"/><Relationship Id="rId9" Type="http://schemas.openxmlformats.org/officeDocument/2006/relationships/oleObject" Target="../embeddings/oleObject12.bin"/><Relationship Id="rId14" Type="http://schemas.openxmlformats.org/officeDocument/2006/relationships/image" Target="../media/image1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2.1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Simplifying and Evaluating Algebraic Expressions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049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 smtClean="0">
                <a:solidFill>
                  <a:schemeClr val="accent1"/>
                </a:solidFill>
              </a:rPr>
              <a:t>Example 2: Combine Like Terms (cont.)</a:t>
            </a:r>
          </a:p>
        </p:txBody>
      </p:sp>
      <p:sp>
        <p:nvSpPr>
          <p:cNvPr id="113049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endParaRPr lang="en-US" b="1" i="0" dirty="0" smtClean="0">
              <a:solidFill>
                <a:schemeClr val="tx1"/>
              </a:solidFill>
            </a:endParaRPr>
          </a:p>
          <a:p>
            <a:pPr marL="3175" indent="-3175">
              <a:lnSpc>
                <a:spcPct val="55000"/>
              </a:lnSpc>
              <a:buFont typeface="Courier New" pitchFamily="49" charset="0"/>
              <a:buNone/>
              <a:tabLst>
                <a:tab pos="457200" algn="l"/>
              </a:tabLst>
            </a:pPr>
            <a:endParaRPr lang="en-US" b="1" i="0" dirty="0" smtClean="0">
              <a:solidFill>
                <a:schemeClr val="tx1"/>
              </a:solidFill>
            </a:endParaRPr>
          </a:p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Solution: </a:t>
            </a:r>
          </a:p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 smtClean="0">
                <a:solidFill>
                  <a:schemeClr val="tx1"/>
                </a:solidFill>
              </a:rPr>
              <a:t>A fraction bar is a symbol of inclusion, like parentheses. So combine like terms in the numerator first.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b="1" i="0" dirty="0" smtClean="0">
              <a:solidFill>
                <a:schemeClr val="tx1"/>
              </a:solidFill>
            </a:endParaRPr>
          </a:p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endParaRPr lang="en-US" b="1" i="0" dirty="0" smtClean="0">
              <a:solidFill>
                <a:schemeClr val="tx1"/>
              </a:solidFill>
            </a:endParaRPr>
          </a:p>
        </p:txBody>
      </p:sp>
      <p:graphicFrame>
        <p:nvGraphicFramePr>
          <p:cNvPr id="1130509" name="Object 13"/>
          <p:cNvGraphicFramePr>
            <a:graphicFrameLocks noChangeAspect="1"/>
          </p:cNvGraphicFramePr>
          <p:nvPr/>
        </p:nvGraphicFramePr>
        <p:xfrm>
          <a:off x="576263" y="1219200"/>
          <a:ext cx="2108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0" name="Equation" r:id="rId3" imgW="2108160" imgH="838080" progId="Equation.DSMT4">
                  <p:embed/>
                </p:oleObj>
              </mc:Choice>
              <mc:Fallback>
                <p:oleObj name="Equation" r:id="rId3" imgW="2108160" imgH="83808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6263" y="1219200"/>
                        <a:ext cx="2108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0510" name="Object 14"/>
          <p:cNvGraphicFramePr>
            <a:graphicFrameLocks noChangeAspect="1"/>
          </p:cNvGraphicFramePr>
          <p:nvPr/>
        </p:nvGraphicFramePr>
        <p:xfrm>
          <a:off x="838200" y="3924300"/>
          <a:ext cx="1612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1" name="Equation" r:id="rId5" imgW="1612800" imgH="838080" progId="Equation.DSMT4">
                  <p:embed/>
                </p:oleObj>
              </mc:Choice>
              <mc:Fallback>
                <p:oleObj name="Equation" r:id="rId5" imgW="1612800" imgH="83808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3924300"/>
                        <a:ext cx="1612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5451475" y="4959350"/>
          <a:ext cx="660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2" name="Equation" r:id="rId7" imgW="660240" imgH="279360" progId="Equation.DSMT4">
                  <p:embed/>
                </p:oleObj>
              </mc:Choice>
              <mc:Fallback>
                <p:oleObj name="Equation" r:id="rId7" imgW="660240" imgH="2793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51475" y="4959350"/>
                        <a:ext cx="660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2530475" y="3924300"/>
          <a:ext cx="1409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3" name="Equation" r:id="rId9" imgW="1409400" imgH="838080" progId="Equation.DSMT4">
                  <p:embed/>
                </p:oleObj>
              </mc:Choice>
              <mc:Fallback>
                <p:oleObj name="Equation" r:id="rId9" imgW="14094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0475" y="3924300"/>
                        <a:ext cx="1409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4019550" y="3924300"/>
          <a:ext cx="1574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4" name="Equation" r:id="rId11" imgW="1574640" imgH="838080" progId="Equation.DSMT4">
                  <p:embed/>
                </p:oleObj>
              </mc:Choice>
              <mc:Fallback>
                <p:oleObj name="Equation" r:id="rId11" imgW="157464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9550" y="3924300"/>
                        <a:ext cx="1574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4019550" y="4953000"/>
          <a:ext cx="1333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5" name="Equation" r:id="rId13" imgW="1333440" imgH="291960" progId="Equation.DSMT4">
                  <p:embed/>
                </p:oleObj>
              </mc:Choice>
              <mc:Fallback>
                <p:oleObj name="Equation" r:id="rId13" imgW="133344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9550" y="4953000"/>
                        <a:ext cx="1333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4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4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15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 smtClean="0">
                <a:solidFill>
                  <a:schemeClr val="accent1"/>
                </a:solidFill>
              </a:rPr>
              <a:t>Evaluating Algebraic Expressions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4839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33400" indent="-533400" algn="ctr" eaLnBrk="0" hangingPunct="0">
              <a:lnSpc>
                <a:spcPct val="90000"/>
              </a:lnSpc>
              <a:tabLst>
                <a:tab pos="457200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To Evaluate an Algebraic Expression</a:t>
            </a:r>
            <a:endParaRPr lang="en-US" dirty="0" smtClean="0">
              <a:solidFill>
                <a:srgbClr val="000000"/>
              </a:solidFill>
            </a:endParaRPr>
          </a:p>
          <a:p>
            <a:pPr marL="533400" indent="-533400" algn="just" eaLnBrk="0" hangingPunct="0">
              <a:tabLst>
                <a:tab pos="457200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1.	</a:t>
            </a:r>
            <a:r>
              <a:rPr lang="en-US" dirty="0" smtClean="0">
                <a:solidFill>
                  <a:srgbClr val="000000"/>
                </a:solidFill>
              </a:rPr>
              <a:t>Combine like terms, if possible.</a:t>
            </a:r>
          </a:p>
          <a:p>
            <a:pPr marL="533400" indent="-533400" algn="just" eaLnBrk="0" hangingPunct="0">
              <a:tabLst>
                <a:tab pos="457200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2.	</a:t>
            </a:r>
            <a:r>
              <a:rPr lang="en-US" dirty="0" smtClean="0">
                <a:solidFill>
                  <a:srgbClr val="000000"/>
                </a:solidFill>
              </a:rPr>
              <a:t>Substitute the values given for any variables.</a:t>
            </a:r>
          </a:p>
          <a:p>
            <a:pPr marL="533400" indent="-533400" algn="just" eaLnBrk="0" hangingPunct="0">
              <a:tabLst>
                <a:tab pos="457200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3.</a:t>
            </a:r>
            <a:r>
              <a:rPr lang="en-US" dirty="0" smtClean="0">
                <a:solidFill>
                  <a:srgbClr val="000000"/>
                </a:solidFill>
              </a:rPr>
              <a:t>	Follow the rules for order of operations. </a:t>
            </a:r>
          </a:p>
          <a:p>
            <a:pPr marL="533400" indent="-533400" algn="just" eaLnBrk="0" hangingPunct="0">
              <a:tabLst>
                <a:tab pos="457200" algn="l"/>
              </a:tabLst>
            </a:pPr>
            <a:r>
              <a:rPr lang="en-US" dirty="0" smtClean="0">
                <a:solidFill>
                  <a:srgbClr val="000000"/>
                </a:solidFill>
              </a:rPr>
              <a:t>	(See Section R.1)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25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 smtClean="0">
                <a:solidFill>
                  <a:schemeClr val="accent1"/>
                </a:solidFill>
              </a:rPr>
              <a:t>Example 3: Evaluate Algebraic Expressions</a:t>
            </a:r>
          </a:p>
        </p:txBody>
      </p:sp>
      <p:sp>
        <p:nvSpPr>
          <p:cNvPr id="113254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23813" indent="-23813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a.</a:t>
            </a:r>
            <a:r>
              <a:rPr lang="en-US" i="0" dirty="0" smtClean="0">
                <a:solidFill>
                  <a:schemeClr val="tx1"/>
                </a:solidFill>
              </a:rPr>
              <a:t>	Evaluate 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i="0" baseline="30000" dirty="0" smtClean="0">
                <a:solidFill>
                  <a:srgbClr val="0000FF"/>
                </a:solidFill>
              </a:rPr>
              <a:t>2</a:t>
            </a:r>
            <a:r>
              <a:rPr lang="en-US" i="0" dirty="0" smtClean="0">
                <a:solidFill>
                  <a:schemeClr val="tx1"/>
                </a:solidFill>
              </a:rPr>
              <a:t> for </a:t>
            </a:r>
            <a:r>
              <a:rPr lang="en-US" i="1" dirty="0" smtClean="0">
                <a:solidFill>
                  <a:srgbClr val="FF00FF"/>
                </a:solidFill>
              </a:rPr>
              <a:t>x</a:t>
            </a:r>
            <a:r>
              <a:rPr lang="en-US" dirty="0" smtClean="0">
                <a:solidFill>
                  <a:srgbClr val="FF00FF"/>
                </a:solidFill>
              </a:rPr>
              <a:t> </a:t>
            </a:r>
            <a:r>
              <a:rPr lang="en-US" i="0" dirty="0" smtClean="0">
                <a:solidFill>
                  <a:srgbClr val="FF00FF"/>
                </a:solidFill>
              </a:rPr>
              <a:t>= 3</a:t>
            </a:r>
            <a:r>
              <a:rPr lang="en-US" i="0" dirty="0" smtClean="0">
                <a:solidFill>
                  <a:schemeClr val="tx1"/>
                </a:solidFill>
              </a:rPr>
              <a:t> and for </a:t>
            </a:r>
            <a:r>
              <a:rPr lang="en-US" i="1" dirty="0" smtClean="0">
                <a:solidFill>
                  <a:srgbClr val="FF00FF"/>
                </a:solidFill>
              </a:rPr>
              <a:t>x</a:t>
            </a:r>
            <a:r>
              <a:rPr lang="en-US" dirty="0" smtClean="0">
                <a:solidFill>
                  <a:srgbClr val="FF00FF"/>
                </a:solidFill>
              </a:rPr>
              <a:t> </a:t>
            </a:r>
            <a:r>
              <a:rPr lang="en-US" i="0" dirty="0" smtClean="0">
                <a:solidFill>
                  <a:srgbClr val="FF00FF"/>
                </a:solidFill>
              </a:rPr>
              <a:t>= −4</a:t>
            </a:r>
            <a:r>
              <a:rPr lang="en-US" i="0" dirty="0" smtClean="0">
                <a:solidFill>
                  <a:schemeClr val="tx1"/>
                </a:solidFill>
              </a:rPr>
              <a:t>.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</a:p>
          <a:p>
            <a:pPr marL="23813" indent="-23813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Solution:</a:t>
            </a:r>
          </a:p>
          <a:p>
            <a:pPr marL="23813" indent="-23813">
              <a:spcBef>
                <a:spcPct val="25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 smtClean="0">
                <a:solidFill>
                  <a:schemeClr val="tx1"/>
                </a:solidFill>
              </a:rPr>
              <a:t>  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</a:p>
          <a:p>
            <a:pPr marL="23813" indent="-23813">
              <a:spcBef>
                <a:spcPct val="25000"/>
              </a:spcBef>
              <a:buFont typeface="Courier New" pitchFamily="49" charset="0"/>
              <a:buNone/>
              <a:tabLst>
                <a:tab pos="457200" algn="l"/>
              </a:tabLst>
            </a:pPr>
            <a:endParaRPr lang="en-US" i="0" dirty="0" smtClean="0">
              <a:solidFill>
                <a:schemeClr val="tx1"/>
              </a:solidFill>
            </a:endParaRPr>
          </a:p>
          <a:p>
            <a:pPr marL="23813" indent="-23813">
              <a:spcBef>
                <a:spcPct val="4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b.</a:t>
            </a:r>
            <a:r>
              <a:rPr lang="en-US" i="0" dirty="0" smtClean="0">
                <a:solidFill>
                  <a:schemeClr val="tx1"/>
                </a:solidFill>
              </a:rPr>
              <a:t>	Evaluate </a:t>
            </a:r>
            <a:r>
              <a:rPr lang="en-US" i="0" dirty="0" smtClean="0">
                <a:solidFill>
                  <a:schemeClr val="tx1"/>
                </a:solidFill>
                <a:latin typeface="Symbol" pitchFamily="18" charset="2"/>
              </a:rPr>
              <a:t>-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i="0" baseline="30000" dirty="0" smtClean="0">
                <a:solidFill>
                  <a:srgbClr val="0000FF"/>
                </a:solidFill>
              </a:rPr>
              <a:t>2</a:t>
            </a:r>
            <a:r>
              <a:rPr lang="en-US" i="0" dirty="0" smtClean="0">
                <a:solidFill>
                  <a:schemeClr val="tx1"/>
                </a:solidFill>
              </a:rPr>
              <a:t> for </a:t>
            </a:r>
            <a:r>
              <a:rPr lang="en-US" i="1" dirty="0" smtClean="0">
                <a:solidFill>
                  <a:srgbClr val="FF00FF"/>
                </a:solidFill>
              </a:rPr>
              <a:t>x</a:t>
            </a:r>
            <a:r>
              <a:rPr lang="en-US" dirty="0" smtClean="0">
                <a:solidFill>
                  <a:srgbClr val="FF00FF"/>
                </a:solidFill>
              </a:rPr>
              <a:t> </a:t>
            </a:r>
            <a:r>
              <a:rPr lang="en-US" i="0" dirty="0" smtClean="0">
                <a:solidFill>
                  <a:srgbClr val="FF00FF"/>
                </a:solidFill>
              </a:rPr>
              <a:t>= 3</a:t>
            </a:r>
            <a:r>
              <a:rPr lang="en-US" i="0" dirty="0" smtClean="0">
                <a:solidFill>
                  <a:schemeClr val="tx1"/>
                </a:solidFill>
              </a:rPr>
              <a:t> and for </a:t>
            </a:r>
            <a:r>
              <a:rPr lang="en-US" i="1" dirty="0" smtClean="0">
                <a:solidFill>
                  <a:srgbClr val="FF00FF"/>
                </a:solidFill>
              </a:rPr>
              <a:t>x</a:t>
            </a:r>
            <a:r>
              <a:rPr lang="en-US" dirty="0" smtClean="0">
                <a:solidFill>
                  <a:srgbClr val="FF00FF"/>
                </a:solidFill>
              </a:rPr>
              <a:t> </a:t>
            </a:r>
            <a:r>
              <a:rPr lang="en-US" i="0" dirty="0" smtClean="0">
                <a:solidFill>
                  <a:srgbClr val="FF00FF"/>
                </a:solidFill>
              </a:rPr>
              <a:t>= −4</a:t>
            </a:r>
            <a:r>
              <a:rPr lang="en-US" i="0" dirty="0" smtClean="0">
                <a:solidFill>
                  <a:schemeClr val="tx1"/>
                </a:solidFill>
              </a:rPr>
              <a:t>.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</a:p>
          <a:p>
            <a:pPr marL="23813" indent="-23813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Solution:</a:t>
            </a:r>
          </a:p>
          <a:p>
            <a:pPr marL="23813" indent="-23813">
              <a:buFont typeface="Courier New" pitchFamily="49" charset="0"/>
              <a:buNone/>
              <a:tabLst>
                <a:tab pos="457200" algn="l"/>
              </a:tabLst>
            </a:pPr>
            <a:endParaRPr lang="en-US" dirty="0" smtClean="0"/>
          </a:p>
        </p:txBody>
      </p:sp>
      <p:graphicFrame>
        <p:nvGraphicFramePr>
          <p:cNvPr id="1132560" name="Object 16"/>
          <p:cNvGraphicFramePr>
            <a:graphicFrameLocks noChangeAspect="1"/>
          </p:cNvGraphicFramePr>
          <p:nvPr/>
        </p:nvGraphicFramePr>
        <p:xfrm>
          <a:off x="2108200" y="1841500"/>
          <a:ext cx="3073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8" name="Equation" r:id="rId3" imgW="3073320" imgH="469800" progId="Equation.DSMT4">
                  <p:embed/>
                </p:oleObj>
              </mc:Choice>
              <mc:Fallback>
                <p:oleObj name="Equation" r:id="rId3" imgW="3073320" imgH="4698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8200" y="1841500"/>
                        <a:ext cx="30734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2565" name="Object 21"/>
          <p:cNvGraphicFramePr>
            <a:graphicFrameLocks noChangeAspect="1"/>
          </p:cNvGraphicFramePr>
          <p:nvPr/>
        </p:nvGraphicFramePr>
        <p:xfrm>
          <a:off x="2108200" y="4038600"/>
          <a:ext cx="4800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9" name="Equation" r:id="rId5" imgW="4800600" imgH="469800" progId="Equation.DSMT4">
                  <p:embed/>
                </p:oleObj>
              </mc:Choice>
              <mc:Fallback>
                <p:oleObj name="Equation" r:id="rId5" imgW="4800600" imgH="469800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8200" y="4038600"/>
                        <a:ext cx="48006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2108200" y="2451100"/>
          <a:ext cx="39243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0" name="Equation" r:id="rId7" imgW="3924000" imgH="533160" progId="Equation.DSMT4">
                  <p:embed/>
                </p:oleObj>
              </mc:Choice>
              <mc:Fallback>
                <p:oleObj name="Equation" r:id="rId7" imgW="3924000" imgH="533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8200" y="2451100"/>
                        <a:ext cx="39243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2108200" y="4724400"/>
          <a:ext cx="59817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1" name="Equation" r:id="rId9" imgW="5981400" imgH="533160" progId="Equation.DSMT4">
                  <p:embed/>
                </p:oleObj>
              </mc:Choice>
              <mc:Fallback>
                <p:oleObj name="Equation" r:id="rId9" imgW="5981400" imgH="533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8200" y="4724400"/>
                        <a:ext cx="59817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25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2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25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25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2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35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 smtClean="0">
                <a:solidFill>
                  <a:schemeClr val="accent1"/>
                </a:solidFill>
              </a:rPr>
              <a:t>Example 3: Evaluate Algebraic Expressions (cont.)</a:t>
            </a:r>
          </a:p>
        </p:txBody>
      </p:sp>
      <p:sp>
        <p:nvSpPr>
          <p:cNvPr id="113357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23813" indent="-23813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 smtClean="0">
                <a:solidFill>
                  <a:schemeClr val="tx1"/>
                </a:solidFill>
              </a:rPr>
              <a:t>Simplify each expression below by combining like terms; then, evaluate the resulting expression using the given values for the variables.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</a:p>
          <a:p>
            <a:pPr marL="23813" indent="-23813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c.</a:t>
            </a:r>
            <a:r>
              <a:rPr lang="en-US" i="0" dirty="0" smtClean="0">
                <a:solidFill>
                  <a:schemeClr val="tx1"/>
                </a:solidFill>
              </a:rPr>
              <a:t>	Simplify and evaluate </a:t>
            </a:r>
            <a:r>
              <a:rPr lang="en-US" i="0" dirty="0" smtClean="0">
                <a:solidFill>
                  <a:srgbClr val="0000FF"/>
                </a:solidFill>
              </a:rPr>
              <a:t>2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i="0" dirty="0" smtClean="0">
                <a:solidFill>
                  <a:srgbClr val="0000FF"/>
                </a:solidFill>
              </a:rPr>
              <a:t>+ 5 + 7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i="0" dirty="0" smtClean="0">
                <a:solidFill>
                  <a:schemeClr val="tx1"/>
                </a:solidFill>
              </a:rPr>
              <a:t>for </a:t>
            </a:r>
            <a:r>
              <a:rPr lang="en-US" i="1" dirty="0" smtClean="0">
                <a:solidFill>
                  <a:srgbClr val="FF00FF"/>
                </a:solidFill>
              </a:rPr>
              <a:t>x</a:t>
            </a:r>
            <a:r>
              <a:rPr lang="en-US" dirty="0" smtClean="0">
                <a:solidFill>
                  <a:srgbClr val="FF00FF"/>
                </a:solidFill>
              </a:rPr>
              <a:t> </a:t>
            </a:r>
            <a:r>
              <a:rPr lang="en-US" i="0" dirty="0" smtClean="0">
                <a:solidFill>
                  <a:srgbClr val="FF00FF"/>
                </a:solidFill>
              </a:rPr>
              <a:t>= −3</a:t>
            </a:r>
            <a:r>
              <a:rPr lang="en-US" i="0" dirty="0" smtClean="0">
                <a:solidFill>
                  <a:schemeClr val="tx1"/>
                </a:solidFill>
              </a:rPr>
              <a:t>.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</a:p>
          <a:p>
            <a:pPr marL="23813" indent="-23813">
              <a:tabLst>
                <a:tab pos="457200" algn="l"/>
              </a:tabLst>
            </a:pPr>
            <a:r>
              <a:rPr lang="en-US" b="1" dirty="0" smtClean="0"/>
              <a:t>Solution:</a:t>
            </a:r>
          </a:p>
          <a:p>
            <a:pPr marL="23813" indent="-23813">
              <a:tabLst>
                <a:tab pos="457200" algn="l"/>
              </a:tabLst>
            </a:pPr>
            <a:r>
              <a:rPr lang="en-US" dirty="0" smtClean="0"/>
              <a:t>Simplify first:</a:t>
            </a:r>
            <a:endParaRPr lang="en-US" i="0" dirty="0" smtClean="0"/>
          </a:p>
          <a:p>
            <a:pPr marL="23813" indent="-23813">
              <a:buFont typeface="Courier New" pitchFamily="49" charset="0"/>
              <a:buNone/>
              <a:tabLst>
                <a:tab pos="457200" algn="l"/>
              </a:tabLst>
            </a:pPr>
            <a:endParaRPr lang="en-US" i="0" dirty="0" smtClean="0">
              <a:solidFill>
                <a:schemeClr val="tx1"/>
              </a:solidFill>
            </a:endParaRPr>
          </a:p>
          <a:p>
            <a:pPr marL="23813" indent="-23813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 smtClean="0">
                <a:solidFill>
                  <a:schemeClr val="tx1"/>
                </a:solidFill>
              </a:rPr>
              <a:t>	Now evaluate: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1133578" name="Object 10"/>
          <p:cNvGraphicFramePr>
            <a:graphicFrameLocks noChangeAspect="1"/>
          </p:cNvGraphicFramePr>
          <p:nvPr/>
        </p:nvGraphicFramePr>
        <p:xfrm>
          <a:off x="1828800" y="4279900"/>
          <a:ext cx="1549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1" name="Equation" r:id="rId3" imgW="1549080" imgH="291960" progId="Equation.DSMT4">
                  <p:embed/>
                </p:oleObj>
              </mc:Choice>
              <mc:Fallback>
                <p:oleObj name="Equation" r:id="rId3" imgW="1549080" imgH="29196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4279900"/>
                        <a:ext cx="15494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3579" name="Object 11"/>
          <p:cNvGraphicFramePr>
            <a:graphicFrameLocks noChangeAspect="1"/>
          </p:cNvGraphicFramePr>
          <p:nvPr/>
        </p:nvGraphicFramePr>
        <p:xfrm>
          <a:off x="1828800" y="5334000"/>
          <a:ext cx="876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2" name="Equation" r:id="rId5" imgW="876240" imgH="291960" progId="Equation.DSMT4">
                  <p:embed/>
                </p:oleObj>
              </mc:Choice>
              <mc:Fallback>
                <p:oleObj name="Equation" r:id="rId5" imgW="876240" imgH="29196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5334000"/>
                        <a:ext cx="8763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3479800" y="4279900"/>
          <a:ext cx="1816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3" name="Equation" r:id="rId7" imgW="1815840" imgH="291960" progId="Equation.DSMT4">
                  <p:embed/>
                </p:oleObj>
              </mc:Choice>
              <mc:Fallback>
                <p:oleObj name="Equation" r:id="rId7" imgW="181584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9800" y="4279900"/>
                        <a:ext cx="1816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5397500" y="4279900"/>
          <a:ext cx="1155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4" name="Equation" r:id="rId9" imgW="1155600" imgH="291960" progId="Equation.DSMT4">
                  <p:embed/>
                </p:oleObj>
              </mc:Choice>
              <mc:Fallback>
                <p:oleObj name="Equation" r:id="rId9" imgW="115560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0" y="4279900"/>
                        <a:ext cx="1155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2772833" y="5245100"/>
          <a:ext cx="1612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5" name="Equation" r:id="rId11" imgW="1612800" imgH="469800" progId="Equation.DSMT4">
                  <p:embed/>
                </p:oleObj>
              </mc:Choice>
              <mc:Fallback>
                <p:oleObj name="Equation" r:id="rId11" imgW="161280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2833" y="5245100"/>
                        <a:ext cx="1612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4453466" y="5334000"/>
          <a:ext cx="1346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6" name="Equation" r:id="rId13" imgW="1346040" imgH="291960" progId="Equation.DSMT4">
                  <p:embed/>
                </p:oleObj>
              </mc:Choice>
              <mc:Fallback>
                <p:oleObj name="Equation" r:id="rId13" imgW="134604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3466" y="5334000"/>
                        <a:ext cx="1346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5867400" y="5340350"/>
          <a:ext cx="863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7" name="Equation" r:id="rId15" imgW="863280" imgH="279360" progId="Equation.DSMT4">
                  <p:embed/>
                </p:oleObj>
              </mc:Choice>
              <mc:Fallback>
                <p:oleObj name="Equation" r:id="rId15" imgW="86328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5340350"/>
                        <a:ext cx="863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5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5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5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3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45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 smtClean="0">
                <a:solidFill>
                  <a:schemeClr val="accent1"/>
                </a:solidFill>
              </a:rPr>
              <a:t>Example 3: Evaluate Algebraic Expressions (cont.)</a:t>
            </a:r>
          </a:p>
        </p:txBody>
      </p:sp>
      <p:sp>
        <p:nvSpPr>
          <p:cNvPr id="113459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3175" indent="-3175">
              <a:lnSpc>
                <a:spcPct val="90000"/>
              </a:lnSpc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d.	</a:t>
            </a:r>
            <a:r>
              <a:rPr lang="en-US" i="0" dirty="0" smtClean="0">
                <a:solidFill>
                  <a:schemeClr val="tx1"/>
                </a:solidFill>
              </a:rPr>
              <a:t>Simplify and evaluate </a:t>
            </a:r>
          </a:p>
          <a:p>
            <a:pPr marL="3175" indent="-3175">
              <a:lnSpc>
                <a:spcPct val="90000"/>
              </a:lnSpc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 smtClean="0">
                <a:solidFill>
                  <a:schemeClr val="tx1"/>
                </a:solidFill>
              </a:rPr>
              <a:t>		</a:t>
            </a:r>
            <a:r>
              <a:rPr lang="en-US" i="0" dirty="0" smtClean="0">
                <a:solidFill>
                  <a:srgbClr val="0000FF"/>
                </a:solidFill>
              </a:rPr>
              <a:t>3</a:t>
            </a:r>
            <a:r>
              <a:rPr lang="en-US" i="1" dirty="0" smtClean="0">
                <a:solidFill>
                  <a:srgbClr val="0000FF"/>
                </a:solidFill>
              </a:rPr>
              <a:t>ab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i="0" dirty="0" smtClean="0">
                <a:solidFill>
                  <a:srgbClr val="0000FF"/>
                </a:solidFill>
              </a:rPr>
              <a:t>− 4</a:t>
            </a:r>
            <a:r>
              <a:rPr lang="en-US" i="1" dirty="0" smtClean="0">
                <a:solidFill>
                  <a:srgbClr val="0000FF"/>
                </a:solidFill>
              </a:rPr>
              <a:t>ab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i="0" dirty="0" smtClean="0">
                <a:solidFill>
                  <a:srgbClr val="0000FF"/>
                </a:solidFill>
              </a:rPr>
              <a:t>+ 6</a:t>
            </a:r>
            <a:r>
              <a:rPr lang="en-US" i="1" dirty="0" smtClean="0">
                <a:solidFill>
                  <a:srgbClr val="0000FF"/>
                </a:solidFill>
              </a:rPr>
              <a:t>a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i="0" dirty="0" smtClean="0">
                <a:solidFill>
                  <a:srgbClr val="0000FF"/>
                </a:solidFill>
              </a:rPr>
              <a:t>− </a:t>
            </a:r>
            <a:r>
              <a:rPr lang="en-US" i="1" dirty="0" smtClean="0">
                <a:solidFill>
                  <a:srgbClr val="0000FF"/>
                </a:solidFill>
              </a:rPr>
              <a:t>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i="0" dirty="0" smtClean="0">
                <a:solidFill>
                  <a:schemeClr val="tx1"/>
                </a:solidFill>
              </a:rPr>
              <a:t>for </a:t>
            </a:r>
            <a:r>
              <a:rPr lang="en-US" i="1" dirty="0" smtClean="0">
                <a:solidFill>
                  <a:srgbClr val="FF00FF"/>
                </a:solidFill>
              </a:rPr>
              <a:t>a</a:t>
            </a:r>
            <a:r>
              <a:rPr lang="en-US" dirty="0" smtClean="0">
                <a:solidFill>
                  <a:srgbClr val="FF00FF"/>
                </a:solidFill>
              </a:rPr>
              <a:t> </a:t>
            </a:r>
            <a:r>
              <a:rPr lang="en-US" i="0" dirty="0" smtClean="0">
                <a:solidFill>
                  <a:srgbClr val="FF00FF"/>
                </a:solidFill>
              </a:rPr>
              <a:t>= 2</a:t>
            </a:r>
            <a:r>
              <a:rPr lang="en-US" i="0" dirty="0" smtClean="0">
                <a:solidFill>
                  <a:schemeClr val="tx1"/>
                </a:solidFill>
              </a:rPr>
              <a:t>, </a:t>
            </a:r>
            <a:r>
              <a:rPr lang="en-US" i="1" dirty="0" smtClean="0">
                <a:solidFill>
                  <a:srgbClr val="FF00FF"/>
                </a:solidFill>
              </a:rPr>
              <a:t>b</a:t>
            </a:r>
            <a:r>
              <a:rPr lang="en-US" dirty="0" smtClean="0">
                <a:solidFill>
                  <a:srgbClr val="FF00FF"/>
                </a:solidFill>
              </a:rPr>
              <a:t> </a:t>
            </a:r>
            <a:r>
              <a:rPr lang="en-US" i="0" dirty="0" smtClean="0">
                <a:solidFill>
                  <a:srgbClr val="FF00FF"/>
                </a:solidFill>
              </a:rPr>
              <a:t>= −1</a:t>
            </a:r>
            <a:r>
              <a:rPr lang="en-US" i="0" dirty="0" smtClean="0">
                <a:solidFill>
                  <a:schemeClr val="tx1"/>
                </a:solidFill>
              </a:rPr>
              <a:t>.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i="0" dirty="0" smtClean="0">
              <a:solidFill>
                <a:schemeClr val="tx1"/>
              </a:solidFill>
            </a:endParaRPr>
          </a:p>
          <a:p>
            <a:pPr marL="3175" indent="-3175">
              <a:lnSpc>
                <a:spcPct val="90000"/>
              </a:lnSpc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Solution:</a:t>
            </a:r>
          </a:p>
          <a:p>
            <a:pPr marL="3175" indent="-3175">
              <a:lnSpc>
                <a:spcPct val="90000"/>
              </a:lnSpc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 smtClean="0">
                <a:solidFill>
                  <a:schemeClr val="tx1"/>
                </a:solidFill>
              </a:rPr>
              <a:t>Simplify first: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</a:p>
          <a:p>
            <a:pPr marL="3175" indent="-3175">
              <a:lnSpc>
                <a:spcPct val="90000"/>
              </a:lnSpc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 smtClean="0">
                <a:solidFill>
                  <a:schemeClr val="tx1"/>
                </a:solidFill>
              </a:rPr>
              <a:t>			</a:t>
            </a:r>
            <a:r>
              <a:rPr lang="en-US" i="0" dirty="0" smtClean="0">
                <a:solidFill>
                  <a:srgbClr val="0000FF"/>
                </a:solidFill>
              </a:rPr>
              <a:t>3</a:t>
            </a:r>
            <a:r>
              <a:rPr lang="en-US" i="1" dirty="0" smtClean="0">
                <a:solidFill>
                  <a:srgbClr val="0000FF"/>
                </a:solidFill>
              </a:rPr>
              <a:t>ab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i="0" dirty="0" smtClean="0">
                <a:solidFill>
                  <a:srgbClr val="0000FF"/>
                </a:solidFill>
              </a:rPr>
              <a:t>− 4</a:t>
            </a:r>
            <a:r>
              <a:rPr lang="en-US" i="1" dirty="0" smtClean="0">
                <a:solidFill>
                  <a:srgbClr val="0000FF"/>
                </a:solidFill>
              </a:rPr>
              <a:t>ab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i="0" dirty="0" smtClean="0">
                <a:solidFill>
                  <a:srgbClr val="0000FF"/>
                </a:solidFill>
              </a:rPr>
              <a:t>+ 6</a:t>
            </a:r>
            <a:r>
              <a:rPr lang="en-US" i="1" dirty="0" smtClean="0">
                <a:solidFill>
                  <a:srgbClr val="0000FF"/>
                </a:solidFill>
              </a:rPr>
              <a:t>a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i="0" dirty="0" smtClean="0">
                <a:solidFill>
                  <a:srgbClr val="0000FF"/>
                </a:solidFill>
              </a:rPr>
              <a:t>− </a:t>
            </a:r>
            <a:r>
              <a:rPr lang="en-US" i="1" dirty="0" smtClean="0">
                <a:solidFill>
                  <a:srgbClr val="0000FF"/>
                </a:solidFill>
              </a:rPr>
              <a:t>a</a:t>
            </a:r>
            <a:endParaRPr lang="en-US" dirty="0" smtClean="0">
              <a:solidFill>
                <a:schemeClr val="tx1"/>
              </a:solidFill>
            </a:endParaRPr>
          </a:p>
          <a:p>
            <a:pPr marL="3175" indent="-3175">
              <a:lnSpc>
                <a:spcPct val="90000"/>
              </a:lnSpc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 smtClean="0">
                <a:solidFill>
                  <a:schemeClr val="tx1"/>
                </a:solidFill>
              </a:rPr>
              <a:t>Now evaluate: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</a:p>
          <a:p>
            <a:pPr marL="3175" indent="-3175">
              <a:lnSpc>
                <a:spcPct val="90000"/>
              </a:lnSpc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 smtClean="0">
                <a:solidFill>
                  <a:schemeClr val="tx1"/>
                </a:solidFill>
              </a:rPr>
              <a:t>			</a:t>
            </a:r>
            <a:r>
              <a:rPr lang="en-US" i="0" dirty="0" smtClean="0">
                <a:solidFill>
                  <a:srgbClr val="0000FF"/>
                </a:solidFill>
              </a:rPr>
              <a:t>−</a:t>
            </a:r>
            <a:r>
              <a:rPr lang="en-US" i="1" dirty="0" smtClean="0">
                <a:solidFill>
                  <a:srgbClr val="0000FF"/>
                </a:solidFill>
              </a:rPr>
              <a:t>ab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i="0" dirty="0" smtClean="0">
                <a:solidFill>
                  <a:srgbClr val="0000FF"/>
                </a:solidFill>
              </a:rPr>
              <a:t>+ 5</a:t>
            </a:r>
            <a:r>
              <a:rPr lang="en-US" i="1" dirty="0" smtClean="0">
                <a:solidFill>
                  <a:srgbClr val="0000FF"/>
                </a:solidFill>
              </a:rPr>
              <a:t>a</a:t>
            </a:r>
            <a:endParaRPr lang="en-US" dirty="0" smtClean="0">
              <a:solidFill>
                <a:srgbClr val="00007D"/>
              </a:solidFill>
            </a:endParaRPr>
          </a:p>
          <a:p>
            <a:pPr marL="3175" indent="-3175">
              <a:lnSpc>
                <a:spcPct val="90000"/>
              </a:lnSpc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 smtClean="0">
                <a:solidFill>
                  <a:srgbClr val="00007D"/>
                </a:solidFill>
              </a:rPr>
              <a:t>		                      = 2 + 10</a:t>
            </a:r>
            <a:r>
              <a:rPr lang="en-US" dirty="0" smtClean="0">
                <a:solidFill>
                  <a:srgbClr val="00007D"/>
                </a:solidFill>
              </a:rPr>
              <a:t> </a:t>
            </a:r>
          </a:p>
          <a:p>
            <a:pPr marL="3175" indent="-3175">
              <a:lnSpc>
                <a:spcPct val="90000"/>
              </a:lnSpc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 smtClean="0">
                <a:solidFill>
                  <a:srgbClr val="00007D"/>
                </a:solidFill>
              </a:rPr>
              <a:t>				     =</a:t>
            </a:r>
            <a:r>
              <a:rPr lang="en-US" i="0" dirty="0" smtClean="0">
                <a:solidFill>
                  <a:schemeClr val="tx1"/>
                </a:solidFill>
              </a:rPr>
              <a:t> </a:t>
            </a:r>
            <a:r>
              <a:rPr lang="en-US" i="0" dirty="0" smtClean="0">
                <a:solidFill>
                  <a:srgbClr val="FF0000"/>
                </a:solidFill>
              </a:rPr>
              <a:t>12</a:t>
            </a:r>
          </a:p>
        </p:txBody>
      </p:sp>
      <p:sp>
        <p:nvSpPr>
          <p:cNvPr id="1134605" name="Rectangle 13"/>
          <p:cNvSpPr>
            <a:spLocks noChangeArrowheads="1"/>
          </p:cNvSpPr>
          <p:nvPr/>
        </p:nvSpPr>
        <p:spPr bwMode="auto">
          <a:xfrm>
            <a:off x="6324600" y="4191000"/>
            <a:ext cx="2133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75000"/>
              </a:lnSpc>
            </a:pPr>
            <a:r>
              <a:rPr lang="en-US" sz="2000" b="1" dirty="0">
                <a:solidFill>
                  <a:srgbClr val="008080"/>
                </a:solidFill>
              </a:rPr>
              <a:t>Note</a:t>
            </a:r>
            <a:r>
              <a:rPr lang="en-US" sz="2000" dirty="0">
                <a:solidFill>
                  <a:srgbClr val="008080"/>
                </a:solidFill>
              </a:rPr>
              <a:t>: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i="1" dirty="0">
                <a:solidFill>
                  <a:srgbClr val="008080"/>
                </a:solidFill>
              </a:rPr>
              <a:t>ab</a:t>
            </a:r>
            <a:r>
              <a:rPr lang="en-US" sz="2000" dirty="0">
                <a:solidFill>
                  <a:srgbClr val="008080"/>
                </a:solidFill>
              </a:rPr>
              <a:t> = </a:t>
            </a:r>
            <a:r>
              <a:rPr lang="en-US" sz="2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dirty="0">
                <a:solidFill>
                  <a:srgbClr val="008080"/>
                </a:solidFill>
              </a:rPr>
              <a:t>1</a:t>
            </a:r>
            <a:r>
              <a:rPr lang="en-US" sz="2000" i="1" dirty="0">
                <a:solidFill>
                  <a:srgbClr val="008080"/>
                </a:solidFill>
              </a:rPr>
              <a:t>ab</a:t>
            </a:r>
          </a:p>
        </p:txBody>
      </p:sp>
      <p:sp>
        <p:nvSpPr>
          <p:cNvPr id="5" name="Rectangle 4"/>
          <p:cNvSpPr/>
          <p:nvPr/>
        </p:nvSpPr>
        <p:spPr>
          <a:xfrm>
            <a:off x="4178300" y="3124200"/>
            <a:ext cx="178606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00007D"/>
                </a:solidFill>
              </a:rPr>
              <a:t>= −</a:t>
            </a:r>
            <a:r>
              <a:rPr lang="en-US" sz="2800" i="1" dirty="0" smtClean="0">
                <a:solidFill>
                  <a:srgbClr val="00007D"/>
                </a:solidFill>
              </a:rPr>
              <a:t>ab</a:t>
            </a:r>
            <a:r>
              <a:rPr lang="en-US" sz="2800" dirty="0" smtClean="0">
                <a:solidFill>
                  <a:srgbClr val="00007D"/>
                </a:solidFill>
              </a:rPr>
              <a:t> + 5</a:t>
            </a:r>
            <a:r>
              <a:rPr lang="en-US" sz="2800" i="1" dirty="0" smtClean="0">
                <a:solidFill>
                  <a:srgbClr val="00007D"/>
                </a:solidFill>
              </a:rPr>
              <a:t>a</a:t>
            </a:r>
            <a:r>
              <a:rPr lang="en-US" sz="2800" dirty="0" smtClean="0"/>
              <a:t> 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2679700" y="4064000"/>
            <a:ext cx="279756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00007D"/>
                </a:solidFill>
              </a:rPr>
              <a:t>= −1(</a:t>
            </a:r>
            <a:r>
              <a:rPr lang="en-US" sz="2800" dirty="0" smtClean="0">
                <a:solidFill>
                  <a:srgbClr val="FF00FF"/>
                </a:solidFill>
              </a:rPr>
              <a:t>2</a:t>
            </a:r>
            <a:r>
              <a:rPr lang="en-US" sz="2800" dirty="0" smtClean="0">
                <a:solidFill>
                  <a:srgbClr val="00007D"/>
                </a:solidFill>
              </a:rPr>
              <a:t>)(</a:t>
            </a:r>
            <a:r>
              <a:rPr lang="en-US" sz="2800" dirty="0" smtClean="0">
                <a:solidFill>
                  <a:srgbClr val="FF00FF"/>
                </a:solidFill>
              </a:rPr>
              <a:t>−1</a:t>
            </a:r>
            <a:r>
              <a:rPr lang="en-US" sz="2800" dirty="0" smtClean="0">
                <a:solidFill>
                  <a:srgbClr val="00007D"/>
                </a:solidFill>
              </a:rPr>
              <a:t>) + 5(</a:t>
            </a:r>
            <a:r>
              <a:rPr lang="en-US" sz="2800" dirty="0" smtClean="0">
                <a:solidFill>
                  <a:srgbClr val="FF00FF"/>
                </a:solidFill>
              </a:rPr>
              <a:t>2</a:t>
            </a:r>
            <a:r>
              <a:rPr lang="en-US" sz="2800" dirty="0" smtClean="0">
                <a:solidFill>
                  <a:srgbClr val="00007D"/>
                </a:solidFill>
              </a:rPr>
              <a:t>) 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5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5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5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5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45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4605" grpId="0"/>
      <p:bldP spid="5" grpId="0"/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56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 smtClean="0">
                <a:solidFill>
                  <a:schemeClr val="accent1"/>
                </a:solidFill>
              </a:rPr>
              <a:t>Example 3: Evaluate Algebraic Expressions (cont.)</a:t>
            </a:r>
          </a:p>
        </p:txBody>
      </p:sp>
      <p:sp>
        <p:nvSpPr>
          <p:cNvPr id="113561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e. </a:t>
            </a:r>
            <a:r>
              <a:rPr lang="en-US" i="0" dirty="0" smtClean="0">
                <a:solidFill>
                  <a:schemeClr val="tx1"/>
                </a:solidFill>
              </a:rPr>
              <a:t>Simplify and evaluate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b="1" i="0" dirty="0" smtClean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Solution: 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 smtClean="0">
                <a:solidFill>
                  <a:schemeClr val="tx1"/>
                </a:solidFill>
              </a:rPr>
              <a:t>Simplify first: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dirty="0" smtClean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dirty="0" smtClean="0">
              <a:solidFill>
                <a:schemeClr val="tx1"/>
              </a:solidFill>
            </a:endParaRPr>
          </a:p>
          <a:p>
            <a:pPr marL="0" indent="0">
              <a:lnSpc>
                <a:spcPct val="150000"/>
              </a:lnSpc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 smtClean="0">
                <a:solidFill>
                  <a:schemeClr val="tx1"/>
                </a:solidFill>
              </a:rPr>
              <a:t>Now evaluate: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dirty="0" smtClean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endParaRPr lang="en-US" dirty="0" smtClean="0">
              <a:solidFill>
                <a:schemeClr val="tx1"/>
              </a:solidFill>
            </a:endParaRPr>
          </a:p>
        </p:txBody>
      </p:sp>
      <p:graphicFrame>
        <p:nvGraphicFramePr>
          <p:cNvPr id="1135626" name="Object 10"/>
          <p:cNvGraphicFramePr>
            <a:graphicFrameLocks noChangeAspect="1"/>
          </p:cNvGraphicFramePr>
          <p:nvPr/>
        </p:nvGraphicFramePr>
        <p:xfrm>
          <a:off x="4083050" y="1143000"/>
          <a:ext cx="3911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1" name="Equation" r:id="rId3" imgW="3911400" imgH="838080" progId="Equation.DSMT4">
                  <p:embed/>
                </p:oleObj>
              </mc:Choice>
              <mc:Fallback>
                <p:oleObj name="Equation" r:id="rId3" imgW="3911400" imgH="83808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3050" y="1143000"/>
                        <a:ext cx="3911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5627" name="Object 11"/>
          <p:cNvGraphicFramePr>
            <a:graphicFrameLocks noChangeAspect="1"/>
          </p:cNvGraphicFramePr>
          <p:nvPr/>
        </p:nvGraphicFramePr>
        <p:xfrm>
          <a:off x="609600" y="3048000"/>
          <a:ext cx="2527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2" name="Equation" r:id="rId5" imgW="2527200" imgH="838080" progId="Equation.DSMT4">
                  <p:embed/>
                </p:oleObj>
              </mc:Choice>
              <mc:Fallback>
                <p:oleObj name="Equation" r:id="rId5" imgW="2527200" imgH="83808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048000"/>
                        <a:ext cx="2527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35628" name="Object 12"/>
          <p:cNvGraphicFramePr>
            <a:graphicFrameLocks noChangeAspect="1"/>
          </p:cNvGraphicFramePr>
          <p:nvPr/>
        </p:nvGraphicFramePr>
        <p:xfrm>
          <a:off x="530352" y="4749800"/>
          <a:ext cx="889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3" name="Equation" r:id="rId7" imgW="888840" imgH="279360" progId="Equation.DSMT4">
                  <p:embed/>
                </p:oleObj>
              </mc:Choice>
              <mc:Fallback>
                <p:oleObj name="Equation" r:id="rId7" imgW="888840" imgH="27936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749800"/>
                        <a:ext cx="8890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3225800" y="3073400"/>
          <a:ext cx="1879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4" name="Equation" r:id="rId9" imgW="1879560" imgH="838080" progId="Equation.DSMT4">
                  <p:embed/>
                </p:oleObj>
              </mc:Choice>
              <mc:Fallback>
                <p:oleObj name="Equation" r:id="rId9" imgW="187956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5800" y="3073400"/>
                        <a:ext cx="1879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5194300" y="3352800"/>
          <a:ext cx="1803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5" name="Equation" r:id="rId11" imgW="1803240" imgH="279360" progId="Equation.DSMT4">
                  <p:embed/>
                </p:oleObj>
              </mc:Choice>
              <mc:Fallback>
                <p:oleObj name="Equation" r:id="rId11" imgW="1803240" imgH="2793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94300" y="3352800"/>
                        <a:ext cx="1803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7086600" y="3352800"/>
          <a:ext cx="1168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6" name="Equation" r:id="rId13" imgW="1168200" imgH="279360" progId="Equation.DSMT4">
                  <p:embed/>
                </p:oleObj>
              </mc:Choice>
              <mc:Fallback>
                <p:oleObj name="Equation" r:id="rId13" imgW="1168200" imgH="2793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6600" y="3352800"/>
                        <a:ext cx="1168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/>
        </p:nvGraphicFramePr>
        <p:xfrm>
          <a:off x="1505035" y="4737100"/>
          <a:ext cx="1308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7" name="Equation" r:id="rId15" imgW="1307880" imgH="291960" progId="Equation.DSMT4">
                  <p:embed/>
                </p:oleObj>
              </mc:Choice>
              <mc:Fallback>
                <p:oleObj name="Equation" r:id="rId15" imgW="130788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5035" y="4737100"/>
                        <a:ext cx="1308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1" name="Object 9"/>
          <p:cNvGraphicFramePr>
            <a:graphicFrameLocks noChangeAspect="1"/>
          </p:cNvGraphicFramePr>
          <p:nvPr/>
        </p:nvGraphicFramePr>
        <p:xfrm>
          <a:off x="2898818" y="4737100"/>
          <a:ext cx="1130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8" name="Equation" r:id="rId17" imgW="1130040" imgH="291960" progId="Equation.DSMT4">
                  <p:embed/>
                </p:oleObj>
              </mc:Choice>
              <mc:Fallback>
                <p:oleObj name="Equation" r:id="rId17" imgW="113004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8818" y="4737100"/>
                        <a:ext cx="1130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2" name="Object 10"/>
          <p:cNvGraphicFramePr>
            <a:graphicFrameLocks noChangeAspect="1"/>
          </p:cNvGraphicFramePr>
          <p:nvPr/>
        </p:nvGraphicFramePr>
        <p:xfrm>
          <a:off x="4114800" y="4749800"/>
          <a:ext cx="647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29" name="Equation" r:id="rId19" imgW="647640" imgH="279360" progId="Equation.DSMT4">
                  <p:embed/>
                </p:oleObj>
              </mc:Choice>
              <mc:Fallback>
                <p:oleObj name="Equation" r:id="rId19" imgW="647640" imgH="2793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4749800"/>
                        <a:ext cx="647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6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6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6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5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185761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23813" indent="-23813" eaLnBrk="0" hangingPunct="0"/>
            <a:r>
              <a:rPr lang="en-US" dirty="0" smtClean="0">
                <a:solidFill>
                  <a:srgbClr val="000000"/>
                </a:solidFill>
              </a:rPr>
              <a:t>Simplify the following expressions by combining like terms.</a:t>
            </a:r>
          </a:p>
          <a:p>
            <a:pPr marL="23813" indent="-23813" algn="just" eaLnBrk="0" hangingPunct="0"/>
            <a:endParaRPr lang="en-US" dirty="0" smtClean="0">
              <a:solidFill>
                <a:srgbClr val="000000"/>
              </a:solidFill>
            </a:endParaRPr>
          </a:p>
          <a:p>
            <a:pPr marL="23813" indent="-23813" algn="just" eaLnBrk="0" hangingPunct="0"/>
            <a:endParaRPr lang="en-US" dirty="0" smtClean="0">
              <a:solidFill>
                <a:srgbClr val="000000"/>
              </a:solidFill>
            </a:endParaRPr>
          </a:p>
          <a:p>
            <a:pPr marL="23813" indent="-23813" algn="just" eaLnBrk="0" hangingPunct="0"/>
            <a:endParaRPr lang="en-US" dirty="0" smtClean="0">
              <a:solidFill>
                <a:srgbClr val="000000"/>
              </a:solidFill>
            </a:endParaRPr>
          </a:p>
          <a:p>
            <a:pPr marL="23813" indent="-23813" eaLnBrk="0" hangingPunct="0"/>
            <a:r>
              <a:rPr lang="en-US" dirty="0" smtClean="0">
                <a:solidFill>
                  <a:srgbClr val="000000"/>
                </a:solidFill>
              </a:rPr>
              <a:t>Simplify the expression, then evaluate the resulting expression if 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 = 3 and </a:t>
            </a:r>
            <a:r>
              <a:rPr lang="en-US" i="1" dirty="0" smtClean="0">
                <a:solidFill>
                  <a:srgbClr val="000000"/>
                </a:solidFill>
              </a:rPr>
              <a:t>y</a:t>
            </a:r>
            <a:r>
              <a:rPr lang="en-US" dirty="0" smtClean="0">
                <a:solidFill>
                  <a:srgbClr val="000000"/>
                </a:solidFill>
              </a:rPr>
              <a:t> = −2.  </a:t>
            </a:r>
          </a:p>
          <a:p>
            <a:pPr>
              <a:lnSpc>
                <a:spcPct val="150000"/>
              </a:lnSpc>
            </a:pPr>
            <a:endParaRPr lang="en-US" dirty="0"/>
          </a:p>
        </p:txBody>
      </p:sp>
      <p:sp>
        <p:nvSpPr>
          <p:cNvPr id="10618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 smtClean="0">
                <a:solidFill>
                  <a:schemeClr val="accent1"/>
                </a:solidFill>
              </a:rPr>
              <a:t>Practice Problems</a:t>
            </a:r>
          </a:p>
        </p:txBody>
      </p:sp>
      <p:graphicFrame>
        <p:nvGraphicFramePr>
          <p:cNvPr id="1061922" name="Object 34"/>
          <p:cNvGraphicFramePr>
            <a:graphicFrameLocks noChangeAspect="1"/>
          </p:cNvGraphicFramePr>
          <p:nvPr/>
        </p:nvGraphicFramePr>
        <p:xfrm>
          <a:off x="609600" y="2438400"/>
          <a:ext cx="632460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4" name="Equation" r:id="rId3" imgW="6324480" imgH="1079280" progId="Equation.DSMT4">
                  <p:embed/>
                </p:oleObj>
              </mc:Choice>
              <mc:Fallback>
                <p:oleObj name="Equation" r:id="rId3" imgW="6324480" imgH="1079280" progId="Equation.DSMT4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438400"/>
                        <a:ext cx="6324600" cy="1079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1923" name="Object 35"/>
          <p:cNvGraphicFramePr>
            <a:graphicFrameLocks noChangeAspect="1"/>
          </p:cNvGraphicFramePr>
          <p:nvPr/>
        </p:nvGraphicFramePr>
        <p:xfrm>
          <a:off x="609600" y="4876800"/>
          <a:ext cx="3251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5" name="Equation" r:id="rId5" imgW="3251160" imgH="469800" progId="Equation.DSMT4">
                  <p:embed/>
                </p:oleObj>
              </mc:Choice>
              <mc:Fallback>
                <p:oleObj name="Equation" r:id="rId5" imgW="3251160" imgH="469800" progId="Equation.DSMT4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4876800"/>
                        <a:ext cx="32512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29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 smtClean="0">
                <a:solidFill>
                  <a:schemeClr val="accent1"/>
                </a:solidFill>
              </a:rPr>
              <a:t>Practice Problem Answers</a:t>
            </a:r>
          </a:p>
        </p:txBody>
      </p:sp>
      <p:sp>
        <p:nvSpPr>
          <p:cNvPr id="106291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 smtClean="0">
              <a:solidFill>
                <a:srgbClr val="FF0000"/>
              </a:solidFill>
            </a:endParaRPr>
          </a:p>
        </p:txBody>
      </p:sp>
      <p:graphicFrame>
        <p:nvGraphicFramePr>
          <p:cNvPr id="106291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3554657"/>
              </p:ext>
            </p:extLst>
          </p:nvPr>
        </p:nvGraphicFramePr>
        <p:xfrm>
          <a:off x="517525" y="1279525"/>
          <a:ext cx="2095500" cy="326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5" name="Equation" r:id="rId3" imgW="2095200" imgH="3263760" progId="Equation.DSMT4">
                  <p:embed/>
                </p:oleObj>
              </mc:Choice>
              <mc:Fallback>
                <p:oleObj name="Equation" r:id="rId3" imgW="2095200" imgH="32637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7525" y="1279525"/>
                        <a:ext cx="2095500" cy="3263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3200" dirty="0" smtClean="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02059"/>
          </a:xfrm>
          <a:noFill/>
        </p:spPr>
        <p:txBody>
          <a:bodyPr>
            <a:spAutoFit/>
          </a:bodyPr>
          <a:lstStyle/>
          <a:p>
            <a:pPr marL="457200" indent="-457200">
              <a:buFont typeface="Courier New" pitchFamily="49" charset="0"/>
              <a:buChar char="o"/>
            </a:pPr>
            <a:r>
              <a:rPr lang="en-US" i="0" dirty="0" smtClean="0">
                <a:solidFill>
                  <a:schemeClr val="tx1"/>
                </a:solidFill>
              </a:rPr>
              <a:t>Simplify algebraic expressions by combining like terms.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i="0" dirty="0" smtClean="0">
                <a:solidFill>
                  <a:schemeClr val="tx1"/>
                </a:solidFill>
              </a:rPr>
              <a:t>Evaluate expressions for given values of the variables.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07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 smtClean="0">
                <a:solidFill>
                  <a:schemeClr val="accent1"/>
                </a:solidFill>
              </a:rPr>
              <a:t>Simplifying Algebraic Expressions</a:t>
            </a:r>
          </a:p>
        </p:txBody>
      </p:sp>
      <p:graphicFrame>
        <p:nvGraphicFramePr>
          <p:cNvPr id="1027146" name="Object 74"/>
          <p:cNvGraphicFramePr>
            <a:graphicFrameLocks noChangeAspect="1"/>
          </p:cNvGraphicFramePr>
          <p:nvPr/>
        </p:nvGraphicFramePr>
        <p:xfrm>
          <a:off x="673100" y="3822700"/>
          <a:ext cx="7797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Equation" r:id="rId3" imgW="7797600" imgH="444240" progId="Equation.DSMT4">
                  <p:embed/>
                </p:oleObj>
              </mc:Choice>
              <mc:Fallback>
                <p:oleObj name="Equation" r:id="rId3" imgW="7797600" imgH="444240" progId="Equation.DSMT4">
                  <p:embed/>
                  <p:pic>
                    <p:nvPicPr>
                      <p:cNvPr id="0" name="Object 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100" y="3822700"/>
                        <a:ext cx="77978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367076"/>
          </a:xfrm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b="1" dirty="0" smtClean="0">
                <a:solidFill>
                  <a:srgbClr val="000000"/>
                </a:solidFill>
              </a:rPr>
              <a:t>Notes</a:t>
            </a:r>
          </a:p>
          <a:p>
            <a:pPr eaLnBrk="0" hangingPunct="0"/>
            <a:r>
              <a:rPr lang="en-US" dirty="0" smtClean="0">
                <a:solidFill>
                  <a:srgbClr val="000000"/>
                </a:solidFill>
              </a:rPr>
              <a:t>If no number is written next to a variable, the coefficient is understood to be</a:t>
            </a:r>
            <a:r>
              <a:rPr lang="en-US" dirty="0" smtClean="0">
                <a:solidFill>
                  <a:srgbClr val="10253F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1</a:t>
            </a:r>
            <a:r>
              <a:rPr lang="en-US" dirty="0" smtClean="0">
                <a:solidFill>
                  <a:srgbClr val="10253F"/>
                </a:solidFill>
              </a:rPr>
              <a:t>. </a:t>
            </a:r>
            <a:r>
              <a:rPr lang="en-US" dirty="0" smtClean="0">
                <a:solidFill>
                  <a:srgbClr val="000000"/>
                </a:solidFill>
              </a:rPr>
              <a:t>If a negative sign (−) is next to a variable, the coefficient is understood to be</a:t>
            </a:r>
            <a:r>
              <a:rPr lang="en-US" dirty="0" smtClean="0">
                <a:solidFill>
                  <a:srgbClr val="10253F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−1</a:t>
            </a:r>
            <a:r>
              <a:rPr lang="en-US" dirty="0" smtClean="0">
                <a:solidFill>
                  <a:srgbClr val="000000"/>
                </a:solidFill>
              </a:rPr>
              <a:t>. For example,</a:t>
            </a:r>
          </a:p>
          <a:p>
            <a:pPr algn="just" eaLnBrk="0" hangingPunct="0"/>
            <a:endParaRPr lang="en-US" dirty="0" smtClean="0">
              <a:solidFill>
                <a:srgbClr val="000000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 smtClean="0">
                <a:solidFill>
                  <a:schemeClr val="accent1"/>
                </a:solidFill>
              </a:rPr>
              <a:t>Simplifying Algebraic Expressions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32946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 eaLnBrk="0" hangingPunct="0"/>
            <a:r>
              <a:rPr lang="en-US" b="1" dirty="0" smtClean="0">
                <a:solidFill>
                  <a:srgbClr val="000000"/>
                </a:solidFill>
              </a:rPr>
              <a:t>Like Terms</a:t>
            </a:r>
            <a:endParaRPr lang="en-US" dirty="0" smtClean="0">
              <a:solidFill>
                <a:srgbClr val="000000"/>
              </a:solidFill>
            </a:endParaRPr>
          </a:p>
          <a:p>
            <a:pPr eaLnBrk="0" hangingPunct="0"/>
            <a:r>
              <a:rPr lang="en-US" b="1" dirty="0" smtClean="0">
                <a:solidFill>
                  <a:srgbClr val="BF0000"/>
                </a:solidFill>
              </a:rPr>
              <a:t>Like terms</a:t>
            </a:r>
            <a:r>
              <a:rPr lang="en-US" b="1" dirty="0" smtClean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(or </a:t>
            </a:r>
            <a:r>
              <a:rPr lang="en-US" b="1" dirty="0" smtClean="0">
                <a:solidFill>
                  <a:srgbClr val="BF0000"/>
                </a:solidFill>
              </a:rPr>
              <a:t>similar terms</a:t>
            </a:r>
            <a:r>
              <a:rPr lang="en-US" dirty="0" smtClean="0">
                <a:solidFill>
                  <a:srgbClr val="000000"/>
                </a:solidFill>
              </a:rPr>
              <a:t>) are terms that are constants or terms that contain the same variables raised to the same powers. (Note: The exponent on the variable is said to be the </a:t>
            </a:r>
            <a:r>
              <a:rPr lang="en-US" b="1" dirty="0" smtClean="0">
                <a:solidFill>
                  <a:srgbClr val="BF0000"/>
                </a:solidFill>
              </a:rPr>
              <a:t>degree</a:t>
            </a:r>
            <a:r>
              <a:rPr lang="en-US" b="1" dirty="0" smtClean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of the term.)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2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 smtClean="0">
                <a:solidFill>
                  <a:schemeClr val="accent1"/>
                </a:solidFill>
              </a:rPr>
              <a:t>Example 1: Like Terms</a:t>
            </a:r>
          </a:p>
        </p:txBody>
      </p:sp>
      <p:sp>
        <p:nvSpPr>
          <p:cNvPr id="1032195" name="AutoShape 3"/>
          <p:cNvSpPr>
            <a:spLocks noGrp="1" noChangeAspect="1" noChangeArrowheads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23813" indent="-23813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 smtClean="0">
                <a:solidFill>
                  <a:schemeClr val="tx1"/>
                </a:solidFill>
              </a:rPr>
              <a:t>From the following list of terms, pick out the like terms: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</a:p>
          <a:p>
            <a:pPr marL="23813" indent="-23813">
              <a:buFont typeface="Courier New" pitchFamily="49" charset="0"/>
              <a:buNone/>
              <a:tabLst>
                <a:tab pos="457200" algn="l"/>
              </a:tabLst>
            </a:pPr>
            <a:endParaRPr lang="en-US" dirty="0" smtClean="0">
              <a:solidFill>
                <a:schemeClr val="tx1"/>
              </a:solidFill>
            </a:endParaRPr>
          </a:p>
          <a:p>
            <a:pPr marL="23813" indent="-23813">
              <a:spcBef>
                <a:spcPct val="35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Solution:</a:t>
            </a:r>
          </a:p>
          <a:p>
            <a:pPr marL="23813" indent="-23813">
              <a:spcBef>
                <a:spcPct val="35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 smtClean="0">
                <a:solidFill>
                  <a:srgbClr val="FF0000"/>
                </a:solidFill>
              </a:rPr>
              <a:t>−7, 4.1,</a:t>
            </a:r>
            <a:r>
              <a:rPr lang="en-US" i="0" dirty="0" smtClean="0">
                <a:solidFill>
                  <a:schemeClr val="tx1"/>
                </a:solidFill>
              </a:rPr>
              <a:t> and </a:t>
            </a:r>
            <a:r>
              <a:rPr lang="en-US" i="0" dirty="0" smtClean="0">
                <a:solidFill>
                  <a:srgbClr val="FF0000"/>
                </a:solidFill>
              </a:rPr>
              <a:t>0</a:t>
            </a:r>
            <a:r>
              <a:rPr lang="en-US" i="0" dirty="0" smtClean="0">
                <a:solidFill>
                  <a:schemeClr val="tx1"/>
                </a:solidFill>
              </a:rPr>
              <a:t> are like terms. All are constants.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</a:p>
          <a:p>
            <a:pPr marL="23813" indent="-23813">
              <a:spcBef>
                <a:spcPct val="35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 smtClean="0">
                <a:solidFill>
                  <a:srgbClr val="FF0000"/>
                </a:solidFill>
              </a:rPr>
              <a:t>2</a:t>
            </a:r>
            <a:r>
              <a:rPr lang="en-US" i="1" dirty="0" smtClean="0">
                <a:solidFill>
                  <a:srgbClr val="FF0000"/>
                </a:solidFill>
              </a:rPr>
              <a:t>x</a:t>
            </a:r>
            <a:r>
              <a:rPr lang="en-US" i="0" dirty="0" smtClean="0">
                <a:solidFill>
                  <a:srgbClr val="FF0000"/>
                </a:solidFill>
              </a:rPr>
              <a:t>, −</a:t>
            </a:r>
            <a:r>
              <a:rPr lang="en-US" i="1" dirty="0" smtClean="0">
                <a:solidFill>
                  <a:srgbClr val="FF0000"/>
                </a:solidFill>
              </a:rPr>
              <a:t>x</a:t>
            </a:r>
            <a:r>
              <a:rPr lang="en-US" i="0" dirty="0" smtClean="0">
                <a:solidFill>
                  <a:srgbClr val="FF0000"/>
                </a:solidFill>
              </a:rPr>
              <a:t>,</a:t>
            </a:r>
            <a:r>
              <a:rPr lang="en-US" i="0" dirty="0" smtClean="0">
                <a:solidFill>
                  <a:schemeClr val="tx1"/>
                </a:solidFill>
              </a:rPr>
              <a:t> and </a:t>
            </a:r>
            <a:r>
              <a:rPr lang="en-US" i="0" dirty="0" smtClean="0">
                <a:solidFill>
                  <a:srgbClr val="FF0000"/>
                </a:solidFill>
              </a:rPr>
              <a:t>5</a:t>
            </a:r>
            <a:r>
              <a:rPr lang="en-US" i="1" dirty="0" smtClean="0">
                <a:solidFill>
                  <a:srgbClr val="FF0000"/>
                </a:solidFill>
              </a:rPr>
              <a:t>x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i="0" dirty="0" smtClean="0">
                <a:solidFill>
                  <a:schemeClr val="tx1"/>
                </a:solidFill>
              </a:rPr>
              <a:t>are like terms.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</a:p>
          <a:p>
            <a:pPr marL="23813" indent="-23813">
              <a:buFont typeface="Courier New" pitchFamily="49" charset="0"/>
              <a:buNone/>
              <a:tabLst>
                <a:tab pos="457200" algn="l"/>
              </a:tabLst>
            </a:pPr>
            <a:endParaRPr lang="en-US" dirty="0" smtClean="0">
              <a:solidFill>
                <a:schemeClr val="tx1"/>
              </a:solidFill>
            </a:endParaRPr>
          </a:p>
        </p:txBody>
      </p:sp>
      <p:graphicFrame>
        <p:nvGraphicFramePr>
          <p:cNvPr id="1032241" name="Object 49"/>
          <p:cNvGraphicFramePr>
            <a:graphicFrameLocks noChangeAspect="1"/>
          </p:cNvGraphicFramePr>
          <p:nvPr/>
        </p:nvGraphicFramePr>
        <p:xfrm>
          <a:off x="1612900" y="1905000"/>
          <a:ext cx="5918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Equation" r:id="rId3" imgW="5918040" imgH="469800" progId="Equation.DSMT4">
                  <p:embed/>
                </p:oleObj>
              </mc:Choice>
              <mc:Fallback>
                <p:oleObj name="Equation" r:id="rId3" imgW="5918040" imgH="469800" progId="Equation.DSMT4">
                  <p:embed/>
                  <p:pic>
                    <p:nvPicPr>
                      <p:cNvPr id="0" name="Object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2900" y="1905000"/>
                        <a:ext cx="59182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242" name="Object 50"/>
          <p:cNvGraphicFramePr>
            <a:graphicFrameLocks noChangeAspect="1"/>
          </p:cNvGraphicFramePr>
          <p:nvPr/>
        </p:nvGraphicFramePr>
        <p:xfrm>
          <a:off x="530352" y="4191000"/>
          <a:ext cx="4445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Equation" r:id="rId5" imgW="4444920" imgH="469800" progId="Equation.DSMT4">
                  <p:embed/>
                </p:oleObj>
              </mc:Choice>
              <mc:Fallback>
                <p:oleObj name="Equation" r:id="rId5" imgW="4444920" imgH="469800" progId="Equation.DSMT4">
                  <p:embed/>
                  <p:pic>
                    <p:nvPicPr>
                      <p:cNvPr id="0" name="Object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191000"/>
                        <a:ext cx="44450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 smtClean="0">
                <a:solidFill>
                  <a:schemeClr val="accent1"/>
                </a:solidFill>
              </a:rPr>
              <a:t>Simplifying Algebraic Expressions</a:t>
            </a:r>
          </a:p>
        </p:txBody>
      </p:sp>
      <p:graphicFrame>
        <p:nvGraphicFramePr>
          <p:cNvPr id="1033265" name="Object 49"/>
          <p:cNvGraphicFramePr>
            <a:graphicFrameLocks noChangeAspect="1"/>
          </p:cNvGraphicFramePr>
          <p:nvPr/>
        </p:nvGraphicFramePr>
        <p:xfrm>
          <a:off x="3276600" y="1790700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Equation" r:id="rId3" imgW="914400" imgH="336960" progId="Equation.DSMT4">
                  <p:embed/>
                </p:oleObj>
              </mc:Choice>
              <mc:Fallback>
                <p:oleObj name="Equation" r:id="rId3" imgW="914400" imgH="336960" progId="Equation.DSMT4">
                  <p:embed/>
                  <p:pic>
                    <p:nvPicPr>
                      <p:cNvPr id="0" name="Object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90700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1172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23813" indent="-23813" algn="ctr" eaLnBrk="0" hangingPunct="0"/>
            <a:r>
              <a:rPr lang="en-US" b="1" dirty="0" smtClean="0">
                <a:solidFill>
                  <a:srgbClr val="000000"/>
                </a:solidFill>
              </a:rPr>
              <a:t>Combining Like Terms</a:t>
            </a:r>
            <a:endParaRPr lang="en-US" dirty="0" smtClean="0">
              <a:solidFill>
                <a:srgbClr val="000000"/>
              </a:solidFill>
            </a:endParaRPr>
          </a:p>
          <a:p>
            <a:pPr marL="23813" indent="-23813" eaLnBrk="0" hangingPunct="0"/>
            <a:r>
              <a:rPr lang="en-US" dirty="0" smtClean="0">
                <a:solidFill>
                  <a:srgbClr val="000000"/>
                </a:solidFill>
              </a:rPr>
              <a:t>To </a:t>
            </a:r>
            <a:r>
              <a:rPr lang="en-US" b="1" dirty="0" smtClean="0">
                <a:solidFill>
                  <a:srgbClr val="BF0000"/>
                </a:solidFill>
              </a:rPr>
              <a:t>combine like terms</a:t>
            </a:r>
            <a:r>
              <a:rPr lang="en-US" dirty="0" smtClean="0">
                <a:solidFill>
                  <a:srgbClr val="000000"/>
                </a:solidFill>
              </a:rPr>
              <a:t>, add (or subtract) the coefficients and keep the common variable expression.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89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 smtClean="0">
                <a:solidFill>
                  <a:schemeClr val="accent1"/>
                </a:solidFill>
              </a:rPr>
              <a:t>Example 2: Combine Like Terms</a:t>
            </a:r>
          </a:p>
        </p:txBody>
      </p:sp>
      <p:sp>
        <p:nvSpPr>
          <p:cNvPr id="110899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23813" indent="-23813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 smtClean="0">
                <a:solidFill>
                  <a:schemeClr val="tx1"/>
                </a:solidFill>
              </a:rPr>
              <a:t>Combine like terms whenever possible.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</a:p>
          <a:p>
            <a:pPr marL="23813" indent="-23813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a.</a:t>
            </a:r>
            <a:r>
              <a:rPr lang="en-US" i="0" dirty="0" smtClean="0">
                <a:solidFill>
                  <a:schemeClr val="tx1"/>
                </a:solidFill>
              </a:rPr>
              <a:t>	</a:t>
            </a:r>
            <a:r>
              <a:rPr lang="en-US" i="0" dirty="0" smtClean="0">
                <a:solidFill>
                  <a:srgbClr val="0000FF"/>
                </a:solidFill>
              </a:rPr>
              <a:t>8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i="0" dirty="0" smtClean="0">
                <a:solidFill>
                  <a:srgbClr val="0000FF"/>
                </a:solidFill>
              </a:rPr>
              <a:t>+ 10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</a:p>
          <a:p>
            <a:pPr marL="23813" indent="-23813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Solution:</a:t>
            </a:r>
          </a:p>
          <a:p>
            <a:pPr marL="23813" indent="-23813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 smtClean="0">
                <a:solidFill>
                  <a:srgbClr val="0000FF"/>
                </a:solidFill>
              </a:rPr>
              <a:t>8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i="0" dirty="0" smtClean="0">
                <a:solidFill>
                  <a:srgbClr val="0000FF"/>
                </a:solidFill>
              </a:rPr>
              <a:t>+ 10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endParaRPr lang="en-US" dirty="0" smtClean="0">
              <a:solidFill>
                <a:schemeClr val="tx1"/>
              </a:solidFill>
            </a:endParaRPr>
          </a:p>
          <a:p>
            <a:pPr marL="23813" indent="-23813">
              <a:buFont typeface="Courier New" pitchFamily="49" charset="0"/>
              <a:buNone/>
              <a:tabLst>
                <a:tab pos="457200" algn="l"/>
              </a:tabLst>
            </a:pPr>
            <a:endParaRPr lang="en-US" b="1" i="0" dirty="0" smtClean="0">
              <a:solidFill>
                <a:schemeClr val="tx1"/>
              </a:solidFill>
            </a:endParaRPr>
          </a:p>
          <a:p>
            <a:pPr marL="23813" indent="-23813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b.</a:t>
            </a:r>
            <a:r>
              <a:rPr lang="en-US" i="0" dirty="0" smtClean="0">
                <a:solidFill>
                  <a:schemeClr val="tx1"/>
                </a:solidFill>
              </a:rPr>
              <a:t>	</a:t>
            </a:r>
            <a:r>
              <a:rPr lang="en-US" i="0" dirty="0" smtClean="0">
                <a:solidFill>
                  <a:srgbClr val="0000FF"/>
                </a:solidFill>
              </a:rPr>
              <a:t>6.5</a:t>
            </a:r>
            <a:r>
              <a:rPr lang="en-US" i="1" dirty="0" smtClean="0">
                <a:solidFill>
                  <a:srgbClr val="0000FF"/>
                </a:solidFill>
              </a:rPr>
              <a:t>y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i="0" dirty="0" smtClean="0">
                <a:solidFill>
                  <a:srgbClr val="0000FF"/>
                </a:solidFill>
              </a:rPr>
              <a:t>− 2.3</a:t>
            </a:r>
            <a:r>
              <a:rPr lang="en-US" i="1" dirty="0" smtClean="0">
                <a:solidFill>
                  <a:srgbClr val="0000FF"/>
                </a:solidFill>
              </a:rPr>
              <a:t>y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</a:p>
          <a:p>
            <a:pPr marL="23813" indent="-23813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Solution:</a:t>
            </a:r>
          </a:p>
          <a:p>
            <a:pPr marL="23813" indent="-23813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 smtClean="0">
                <a:solidFill>
                  <a:srgbClr val="0000FF"/>
                </a:solidFill>
              </a:rPr>
              <a:t>6.5</a:t>
            </a:r>
            <a:r>
              <a:rPr lang="en-US" i="1" dirty="0" smtClean="0">
                <a:solidFill>
                  <a:srgbClr val="0000FF"/>
                </a:solidFill>
              </a:rPr>
              <a:t>y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i="0" dirty="0" smtClean="0">
                <a:solidFill>
                  <a:srgbClr val="0000FF"/>
                </a:solidFill>
              </a:rPr>
              <a:t>− 2.3</a:t>
            </a:r>
            <a:r>
              <a:rPr lang="en-US" i="1" dirty="0" smtClean="0">
                <a:solidFill>
                  <a:srgbClr val="0000FF"/>
                </a:solidFill>
              </a:rPr>
              <a:t>y</a:t>
            </a:r>
            <a:endParaRPr lang="en-US" i="1" dirty="0" smtClean="0">
              <a:solidFill>
                <a:schemeClr val="tx1"/>
              </a:solidFill>
            </a:endParaRPr>
          </a:p>
        </p:txBody>
      </p:sp>
      <p:sp>
        <p:nvSpPr>
          <p:cNvPr id="1109014" name="Rectangle 22"/>
          <p:cNvSpPr>
            <a:spLocks noChangeArrowheads="1"/>
          </p:cNvSpPr>
          <p:nvPr/>
        </p:nvSpPr>
        <p:spPr bwMode="auto">
          <a:xfrm>
            <a:off x="4953000" y="2879725"/>
            <a:ext cx="3200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By the distributive property</a:t>
            </a:r>
            <a:endParaRPr lang="en-US" sz="2000" i="1" dirty="0">
              <a:solidFill>
                <a:srgbClr val="00808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01504" y="2807648"/>
            <a:ext cx="171072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00007D"/>
                </a:solidFill>
              </a:rPr>
              <a:t>= (8 + 10)</a:t>
            </a:r>
            <a:r>
              <a:rPr lang="en-US" sz="2800" i="1" dirty="0" smtClean="0">
                <a:solidFill>
                  <a:srgbClr val="00007D"/>
                </a:solidFill>
              </a:rPr>
              <a:t>x</a:t>
            </a: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3419819" y="2807648"/>
            <a:ext cx="104868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00007D"/>
                </a:solidFill>
              </a:rPr>
              <a:t>=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FF0000"/>
                </a:solidFill>
              </a:rPr>
              <a:t>18</a:t>
            </a:r>
            <a:r>
              <a:rPr lang="en-US" sz="2800" i="1" dirty="0" smtClean="0">
                <a:solidFill>
                  <a:srgbClr val="FF0000"/>
                </a:solidFill>
              </a:rPr>
              <a:t>x</a:t>
            </a:r>
            <a:r>
              <a:rPr lang="en-US" sz="2800" dirty="0" smtClean="0"/>
              <a:t> 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2171700" y="4886980"/>
            <a:ext cx="208101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00007D"/>
                </a:solidFill>
              </a:rPr>
              <a:t>= (6.5 − 2.3)</a:t>
            </a:r>
            <a:r>
              <a:rPr lang="en-US" sz="2800" i="1" dirty="0" smtClean="0">
                <a:solidFill>
                  <a:srgbClr val="00007D"/>
                </a:solidFill>
              </a:rPr>
              <a:t>y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4191000" y="4886980"/>
            <a:ext cx="114486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00007D"/>
                </a:solidFill>
              </a:rPr>
              <a:t>=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FF0000"/>
                </a:solidFill>
              </a:rPr>
              <a:t>4.2</a:t>
            </a:r>
            <a:r>
              <a:rPr lang="en-US" sz="2800" i="1" dirty="0" smtClean="0">
                <a:solidFill>
                  <a:srgbClr val="FF0000"/>
                </a:solidFill>
              </a:rPr>
              <a:t>y</a:t>
            </a:r>
            <a:r>
              <a:rPr lang="en-US" sz="2800" i="1" dirty="0" smtClean="0"/>
              <a:t> 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8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89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9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89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89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89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9014" grpId="0"/>
      <p:bldP spid="5" grpId="0"/>
      <p:bldP spid="6" grpId="0"/>
      <p:bldP spid="7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00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 smtClean="0">
                <a:solidFill>
                  <a:schemeClr val="accent1"/>
                </a:solidFill>
              </a:rPr>
              <a:t>Example 2: Combine Like Terms (cont.)</a:t>
            </a:r>
          </a:p>
        </p:txBody>
      </p:sp>
      <p:sp>
        <p:nvSpPr>
          <p:cNvPr id="111001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625608"/>
          </a:xfrm>
          <a:prstGeom prst="rect">
            <a:avLst/>
          </a:prstGeom>
        </p:spPr>
        <p:txBody>
          <a:bodyPr>
            <a:spAutoFit/>
          </a:bodyPr>
          <a:lstStyle/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c.	</a:t>
            </a:r>
            <a:r>
              <a:rPr lang="en-US" i="0" dirty="0" smtClean="0">
                <a:solidFill>
                  <a:srgbClr val="0000FF"/>
                </a:solidFill>
              </a:rPr>
              <a:t>4(</a:t>
            </a:r>
            <a:r>
              <a:rPr lang="en-US" i="1" dirty="0" smtClean="0">
                <a:solidFill>
                  <a:srgbClr val="0000FF"/>
                </a:solidFill>
              </a:rPr>
              <a:t>n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i="0" dirty="0" smtClean="0">
                <a:solidFill>
                  <a:srgbClr val="0000FF"/>
                </a:solidFill>
              </a:rPr>
              <a:t>− 7) + 5(</a:t>
            </a:r>
            <a:r>
              <a:rPr lang="en-US" i="1" dirty="0" smtClean="0">
                <a:solidFill>
                  <a:srgbClr val="0000FF"/>
                </a:solidFill>
              </a:rPr>
              <a:t>n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i="0" dirty="0" smtClean="0">
                <a:solidFill>
                  <a:srgbClr val="0000FF"/>
                </a:solidFill>
              </a:rPr>
              <a:t>+ 1)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endParaRPr lang="en-US" b="1" i="0" dirty="0" smtClean="0">
              <a:solidFill>
                <a:schemeClr val="tx1"/>
              </a:solidFill>
            </a:endParaRPr>
          </a:p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Solution:</a:t>
            </a:r>
          </a:p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endParaRPr lang="en-US" b="1" i="0" dirty="0" smtClean="0">
              <a:solidFill>
                <a:schemeClr val="tx1"/>
              </a:solidFill>
            </a:endParaRPr>
          </a:p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endParaRPr lang="en-US" b="1" i="0" dirty="0" smtClean="0">
              <a:solidFill>
                <a:schemeClr val="tx1"/>
              </a:solidFill>
            </a:endParaRPr>
          </a:p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endParaRPr lang="en-US" b="1" i="0" dirty="0" smtClean="0">
              <a:solidFill>
                <a:schemeClr val="tx1"/>
              </a:solidFill>
            </a:endParaRPr>
          </a:p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endParaRPr lang="en-US" dirty="0" smtClean="0">
              <a:solidFill>
                <a:schemeClr val="tx1"/>
              </a:solidFill>
            </a:endParaRPr>
          </a:p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endParaRPr lang="en-US" dirty="0" smtClean="0">
              <a:solidFill>
                <a:schemeClr val="tx1"/>
              </a:solidFill>
            </a:endParaRPr>
          </a:p>
        </p:txBody>
      </p:sp>
      <p:graphicFrame>
        <p:nvGraphicFramePr>
          <p:cNvPr id="1110040" name="Object 24"/>
          <p:cNvGraphicFramePr>
            <a:graphicFrameLocks noChangeAspect="1"/>
          </p:cNvGraphicFramePr>
          <p:nvPr/>
        </p:nvGraphicFramePr>
        <p:xfrm>
          <a:off x="530352" y="2438400"/>
          <a:ext cx="2552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3" name="Equation" r:id="rId3" imgW="2552400" imgH="469800" progId="Equation.DSMT4">
                  <p:embed/>
                </p:oleObj>
              </mc:Choice>
              <mc:Fallback>
                <p:oleObj name="Equation" r:id="rId3" imgW="2552400" imgH="46980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438400"/>
                        <a:ext cx="25527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10043" name="Rectangle 27"/>
          <p:cNvSpPr>
            <a:spLocks noChangeArrowheads="1"/>
          </p:cNvSpPr>
          <p:nvPr/>
        </p:nvSpPr>
        <p:spPr bwMode="auto">
          <a:xfrm>
            <a:off x="5867400" y="2514600"/>
            <a:ext cx="310896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75000"/>
              </a:lnSpc>
            </a:pPr>
            <a:r>
              <a:rPr lang="en-US" sz="2000" dirty="0">
                <a:solidFill>
                  <a:srgbClr val="008080"/>
                </a:solidFill>
              </a:rPr>
              <a:t>Use the distributive property twice.</a:t>
            </a:r>
            <a:endParaRPr lang="en-US" sz="2000" i="1" dirty="0">
              <a:solidFill>
                <a:srgbClr val="008080"/>
              </a:solidFill>
            </a:endParaRPr>
          </a:p>
        </p:txBody>
      </p:sp>
      <p:sp>
        <p:nvSpPr>
          <p:cNvPr id="1110044" name="Rectangle 28"/>
          <p:cNvSpPr>
            <a:spLocks noChangeArrowheads="1"/>
          </p:cNvSpPr>
          <p:nvPr/>
        </p:nvSpPr>
        <p:spPr bwMode="auto">
          <a:xfrm>
            <a:off x="5867400" y="3260725"/>
            <a:ext cx="32004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75000"/>
              </a:lnSpc>
            </a:pPr>
            <a:r>
              <a:rPr lang="en-US" sz="2000" dirty="0">
                <a:solidFill>
                  <a:srgbClr val="008080"/>
                </a:solidFill>
              </a:rPr>
              <a:t>Use the commutative property of addition.</a:t>
            </a:r>
            <a:endParaRPr lang="en-US" sz="2000" i="1" dirty="0">
              <a:solidFill>
                <a:srgbClr val="008080"/>
              </a:solidFill>
            </a:endParaRPr>
          </a:p>
        </p:txBody>
      </p:sp>
      <p:sp>
        <p:nvSpPr>
          <p:cNvPr id="1110045" name="Rectangle 29"/>
          <p:cNvSpPr>
            <a:spLocks noChangeArrowheads="1"/>
          </p:cNvSpPr>
          <p:nvPr/>
        </p:nvSpPr>
        <p:spPr bwMode="auto">
          <a:xfrm>
            <a:off x="5867400" y="3886200"/>
            <a:ext cx="3200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Combine like terms.</a:t>
            </a:r>
            <a:endParaRPr lang="en-US" sz="2000" i="1" dirty="0">
              <a:solidFill>
                <a:srgbClr val="008080"/>
              </a:solidFill>
            </a:endParaRPr>
          </a:p>
        </p:txBody>
      </p:sp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3124200" y="2514600"/>
          <a:ext cx="2489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4" name="Equation" r:id="rId5" imgW="2489040" imgH="291960" progId="Equation.DSMT4">
                  <p:embed/>
                </p:oleObj>
              </mc:Choice>
              <mc:Fallback>
                <p:oleObj name="Equation" r:id="rId5" imgW="248904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2514600"/>
                        <a:ext cx="2489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3124200" y="3975100"/>
          <a:ext cx="1320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5" name="Equation" r:id="rId7" imgW="1320480" imgH="291960" progId="Equation.DSMT4">
                  <p:embed/>
                </p:oleObj>
              </mc:Choice>
              <mc:Fallback>
                <p:oleObj name="Equation" r:id="rId7" imgW="132048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3975100"/>
                        <a:ext cx="1320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3124200" y="3244850"/>
          <a:ext cx="2489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6" name="Equation" r:id="rId9" imgW="2489040" imgH="291960" progId="Equation.DSMT4">
                  <p:embed/>
                </p:oleObj>
              </mc:Choice>
              <mc:Fallback>
                <p:oleObj name="Equation" r:id="rId9" imgW="248904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3244850"/>
                        <a:ext cx="2489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0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0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0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0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0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0043" grpId="0"/>
      <p:bldP spid="1110044" grpId="0"/>
      <p:bldP spid="111004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00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 smtClean="0">
                <a:solidFill>
                  <a:schemeClr val="accent1"/>
                </a:solidFill>
              </a:rPr>
              <a:t>Example 2: Combine Like Terms (cont.)</a:t>
            </a:r>
          </a:p>
        </p:txBody>
      </p:sp>
      <p:sp>
        <p:nvSpPr>
          <p:cNvPr id="1110019" name="Rectangle 3"/>
          <p:cNvSpPr>
            <a:spLocks noGrp="1"/>
          </p:cNvSpPr>
          <p:nvPr>
            <p:ph idx="1"/>
          </p:nvPr>
        </p:nvSpPr>
        <p:spPr>
          <a:xfrm>
            <a:off x="457200" y="183898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marL="3175" indent="-3175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Solution:</a:t>
            </a:r>
            <a:endParaRPr lang="en-US" dirty="0" smtClean="0">
              <a:solidFill>
                <a:schemeClr val="tx1"/>
              </a:solidFill>
            </a:endParaRPr>
          </a:p>
        </p:txBody>
      </p:sp>
      <p:graphicFrame>
        <p:nvGraphicFramePr>
          <p:cNvPr id="1110041" name="Object 25"/>
          <p:cNvGraphicFramePr>
            <a:graphicFrameLocks noChangeAspect="1"/>
          </p:cNvGraphicFramePr>
          <p:nvPr/>
        </p:nvGraphicFramePr>
        <p:xfrm>
          <a:off x="530352" y="1280160"/>
          <a:ext cx="2806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9" name="Equation" r:id="rId3" imgW="2806560" imgH="380880" progId="Equation.DSMT4">
                  <p:embed/>
                </p:oleObj>
              </mc:Choice>
              <mc:Fallback>
                <p:oleObj name="Equation" r:id="rId3" imgW="2806560" imgH="38088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280160"/>
                        <a:ext cx="28067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10042" name="Object 26"/>
          <p:cNvGraphicFramePr>
            <a:graphicFrameLocks noChangeAspect="1"/>
          </p:cNvGraphicFramePr>
          <p:nvPr/>
        </p:nvGraphicFramePr>
        <p:xfrm>
          <a:off x="533400" y="2468880"/>
          <a:ext cx="2324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0" name="Equation" r:id="rId5" imgW="2323800" imgH="380880" progId="Equation.DSMT4">
                  <p:embed/>
                </p:oleObj>
              </mc:Choice>
              <mc:Fallback>
                <p:oleObj name="Equation" r:id="rId5" imgW="2323800" imgH="38088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468880"/>
                        <a:ext cx="23241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10046" name="Rectangle 30"/>
          <p:cNvSpPr>
            <a:spLocks noChangeArrowheads="1"/>
          </p:cNvSpPr>
          <p:nvPr/>
        </p:nvSpPr>
        <p:spPr bwMode="auto">
          <a:xfrm>
            <a:off x="6019800" y="2590800"/>
            <a:ext cx="27432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75000"/>
              </a:lnSpc>
            </a:pPr>
            <a:r>
              <a:rPr lang="en-US" sz="2000" dirty="0">
                <a:solidFill>
                  <a:srgbClr val="008080"/>
                </a:solidFill>
              </a:rPr>
              <a:t>Use the commutative property of addition.</a:t>
            </a:r>
            <a:endParaRPr lang="en-US" sz="2000" i="1" dirty="0">
              <a:solidFill>
                <a:srgbClr val="008080"/>
              </a:solidFill>
            </a:endParaRPr>
          </a:p>
        </p:txBody>
      </p:sp>
      <p:sp>
        <p:nvSpPr>
          <p:cNvPr id="1110047" name="Rectangle 31"/>
          <p:cNvSpPr>
            <a:spLocks noChangeArrowheads="1"/>
          </p:cNvSpPr>
          <p:nvPr/>
        </p:nvSpPr>
        <p:spPr bwMode="auto">
          <a:xfrm>
            <a:off x="6019800" y="3340100"/>
            <a:ext cx="2743200" cy="3331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75000"/>
              </a:lnSpc>
            </a:pPr>
            <a:r>
              <a:rPr lang="en-US" sz="2000" b="1" dirty="0">
                <a:solidFill>
                  <a:srgbClr val="008080"/>
                </a:solidFill>
              </a:rPr>
              <a:t>Note</a:t>
            </a:r>
            <a:r>
              <a:rPr lang="en-US" sz="2000" b="1" dirty="0" smtClean="0">
                <a:solidFill>
                  <a:srgbClr val="008080"/>
                </a:solidFill>
              </a:rPr>
              <a:t>:</a:t>
            </a:r>
            <a:endParaRPr lang="en-US" sz="2000" b="1" i="1" dirty="0">
              <a:solidFill>
                <a:srgbClr val="008080"/>
              </a:solidFill>
            </a:endParaRPr>
          </a:p>
        </p:txBody>
      </p:sp>
      <p:graphicFrame>
        <p:nvGraphicFramePr>
          <p:cNvPr id="1110048" name="Object 32"/>
          <p:cNvGraphicFramePr>
            <a:graphicFrameLocks noChangeAspect="1"/>
          </p:cNvGraphicFramePr>
          <p:nvPr/>
        </p:nvGraphicFramePr>
        <p:xfrm>
          <a:off x="6781800" y="3309414"/>
          <a:ext cx="14478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1" name="Equation" r:id="rId7" imgW="1447560" imgH="736560" progId="Equation.DSMT4">
                  <p:embed/>
                </p:oleObj>
              </mc:Choice>
              <mc:Fallback>
                <p:oleObj name="Equation" r:id="rId7" imgW="1447560" imgH="736560" progId="Equation.DSMT4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1800" y="3309414"/>
                        <a:ext cx="1447800" cy="73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4" name="Object 6"/>
          <p:cNvGraphicFramePr>
            <a:graphicFrameLocks noChangeAspect="1"/>
          </p:cNvGraphicFramePr>
          <p:nvPr/>
        </p:nvGraphicFramePr>
        <p:xfrm>
          <a:off x="2971800" y="4076700"/>
          <a:ext cx="1460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2" name="Equation" r:id="rId9" imgW="1460160" imgH="380880" progId="Equation.DSMT4">
                  <p:embed/>
                </p:oleObj>
              </mc:Choice>
              <mc:Fallback>
                <p:oleObj name="Equation" r:id="rId9" imgW="146016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4076700"/>
                        <a:ext cx="1460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5" name="Object 7"/>
          <p:cNvGraphicFramePr>
            <a:graphicFrameLocks noChangeAspect="1"/>
          </p:cNvGraphicFramePr>
          <p:nvPr/>
        </p:nvGraphicFramePr>
        <p:xfrm>
          <a:off x="2971800" y="2476500"/>
          <a:ext cx="2603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3" name="Equation" r:id="rId11" imgW="2603160" imgH="380880" progId="Equation.DSMT4">
                  <p:embed/>
                </p:oleObj>
              </mc:Choice>
              <mc:Fallback>
                <p:oleObj name="Equation" r:id="rId11" imgW="260316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2476500"/>
                        <a:ext cx="2603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6" name="Object 8"/>
          <p:cNvGraphicFramePr>
            <a:graphicFrameLocks noChangeAspect="1"/>
          </p:cNvGraphicFramePr>
          <p:nvPr/>
        </p:nvGraphicFramePr>
        <p:xfrm>
          <a:off x="2971800" y="3225800"/>
          <a:ext cx="29337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4" name="Equation" r:id="rId13" imgW="2933640" imgH="482400" progId="Equation.DSMT4">
                  <p:embed/>
                </p:oleObj>
              </mc:Choice>
              <mc:Fallback>
                <p:oleObj name="Equation" r:id="rId13" imgW="2933640" imgH="4824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3225800"/>
                        <a:ext cx="29337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0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0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0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0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0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0019" grpId="0" build="p"/>
      <p:bldP spid="1110046" grpId="0"/>
      <p:bldP spid="1110047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443</Words>
  <Application>Microsoft Office PowerPoint</Application>
  <PresentationFormat>On-screen Show (4:3)</PresentationFormat>
  <Paragraphs>99</Paragraphs>
  <Slides>17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Calibri</vt:lpstr>
      <vt:lpstr>Courier New</vt:lpstr>
      <vt:lpstr>Arial</vt:lpstr>
      <vt:lpstr>Symbol</vt:lpstr>
      <vt:lpstr>Office Theme</vt:lpstr>
      <vt:lpstr>Equation</vt:lpstr>
      <vt:lpstr>Section 2.1</vt:lpstr>
      <vt:lpstr>Objectives</vt:lpstr>
      <vt:lpstr>Simplifying Algebraic Expressions</vt:lpstr>
      <vt:lpstr>Simplifying Algebraic Expressions</vt:lpstr>
      <vt:lpstr>Example 1: Like Terms</vt:lpstr>
      <vt:lpstr>Simplifying Algebraic Expressions</vt:lpstr>
      <vt:lpstr>Example 2: Combine Like Terms</vt:lpstr>
      <vt:lpstr>Example 2: Combine Like Terms (cont.)</vt:lpstr>
      <vt:lpstr>Example 2: Combine Like Terms (cont.)</vt:lpstr>
      <vt:lpstr>Example 2: Combine Like Terms (cont.)</vt:lpstr>
      <vt:lpstr>Evaluating Algebraic Expressions</vt:lpstr>
      <vt:lpstr>Example 3: Evaluate Algebraic Expressions</vt:lpstr>
      <vt:lpstr>Example 3: Evaluate Algebraic Expressions (cont.)</vt:lpstr>
      <vt:lpstr>Example 3: Evaluate Algebraic Expressions (cont.)</vt:lpstr>
      <vt:lpstr>Example 3: Evaluate Algebraic Expressions (cont.)</vt:lpstr>
      <vt:lpstr>Practice Problems</vt:lpstr>
      <vt:lpstr>Practice Problem Answers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Algebra</dc:title>
  <dc:creator>Hawkes Learning Systems</dc:creator>
  <cp:lastModifiedBy>ashish.samudre</cp:lastModifiedBy>
  <cp:revision>35</cp:revision>
  <dcterms:created xsi:type="dcterms:W3CDTF">2013-04-26T14:43:13Z</dcterms:created>
  <dcterms:modified xsi:type="dcterms:W3CDTF">2017-08-02T11:18:48Z</dcterms:modified>
</cp:coreProperties>
</file>