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000000"/>
    <a:srgbClr val="0000FF"/>
    <a:srgbClr val="008080"/>
    <a:srgbClr val="FFFFCC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e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e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89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DFBE-7086-4AF6-8CE7-72E687D8BD79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39659-37BB-4457-85B4-7EE5C90CF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9.e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2.4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Decimal Numbers and Fractions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4: Fraction to Decimal Form,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Infinite Repeating Decimal</a:t>
            </a:r>
          </a:p>
        </p:txBody>
      </p:sp>
      <p:sp>
        <p:nvSpPr>
          <p:cNvPr id="13946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Thus to four decimal places we have</a:t>
            </a: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With a TI-84 Plus calculator you will find the following:</a:t>
            </a:r>
          </a:p>
        </p:txBody>
      </p:sp>
      <p:graphicFrame>
        <p:nvGraphicFramePr>
          <p:cNvPr id="1394694" name="Object 6"/>
          <p:cNvGraphicFramePr>
            <a:graphicFrameLocks noChangeAspect="1"/>
          </p:cNvGraphicFramePr>
          <p:nvPr/>
        </p:nvGraphicFramePr>
        <p:xfrm>
          <a:off x="5867400" y="1129145"/>
          <a:ext cx="165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1650960" imgH="838080" progId="Equation.DSMT4">
                  <p:embed/>
                </p:oleObj>
              </mc:Choice>
              <mc:Fallback>
                <p:oleObj name="Equation" r:id="rId3" imgW="165096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29145"/>
                        <a:ext cx="165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4695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743200"/>
            <a:ext cx="3200400" cy="26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Changing Decimals to Fraction Form</a:t>
            </a:r>
          </a:p>
        </p:txBody>
      </p:sp>
      <p:sp>
        <p:nvSpPr>
          <p:cNvPr id="13957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indent="-4572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Changing Decimals to Fraction Form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write a decimal in fraction form: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Write the fraction part of the decimal in the numerator and the position (place value) in the denominator.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Reduce the fraction to lowest terms.</a:t>
            </a:r>
            <a:endParaRPr lang="en-US" sz="200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5: Decimal to Fraction Form</a:t>
            </a:r>
          </a:p>
        </p:txBody>
      </p:sp>
      <p:sp>
        <p:nvSpPr>
          <p:cNvPr id="13967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the decimal number </a:t>
            </a:r>
            <a:r>
              <a:rPr lang="en-US" i="0" dirty="0">
                <a:solidFill>
                  <a:srgbClr val="0000FF"/>
                </a:solidFill>
              </a:rPr>
              <a:t>0.56</a:t>
            </a:r>
            <a:r>
              <a:rPr lang="en-US" i="0" dirty="0">
                <a:solidFill>
                  <a:schemeClr val="tx1"/>
                </a:solidFill>
              </a:rPr>
              <a:t> in fraction form, reduced.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96740" name="Object 4"/>
          <p:cNvGraphicFramePr>
            <a:graphicFrameLocks noChangeAspect="1"/>
          </p:cNvGraphicFramePr>
          <p:nvPr/>
        </p:nvGraphicFramePr>
        <p:xfrm>
          <a:off x="530352" y="320675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660240" imgH="291960" progId="Equation.DSMT4">
                  <p:embed/>
                </p:oleObj>
              </mc:Choice>
              <mc:Fallback>
                <p:oleObj name="Equation" r:id="rId3" imgW="66024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20675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97601" y="29337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876240" imgH="838080" progId="Equation.DSMT4">
                  <p:embed/>
                </p:oleObj>
              </mc:Choice>
              <mc:Fallback>
                <p:oleObj name="Equation" r:id="rId5" imgW="8762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601" y="29337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280750" y="29337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7" imgW="1117440" imgH="838080" progId="Equation.DSMT4">
                  <p:embed/>
                </p:oleObj>
              </mc:Choice>
              <mc:Fallback>
                <p:oleObj name="Equation" r:id="rId7" imgW="11174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750" y="2933700"/>
                        <a:ext cx="111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505200" y="2933700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9" imgW="711000" imgH="838080" progId="Equation.DSMT4">
                  <p:embed/>
                </p:oleObj>
              </mc:Choice>
              <mc:Fallback>
                <p:oleObj name="Equation" r:id="rId9" imgW="711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33700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6: Calculating Average Speed</a:t>
            </a:r>
          </a:p>
        </p:txBody>
      </p:sp>
      <p:sp>
        <p:nvSpPr>
          <p:cNvPr id="13977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19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3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During three school days in one week, Matilde drove her mother’s car to school and noted that her top speed each day was </a:t>
            </a:r>
            <a:r>
              <a:rPr lang="en-US" i="0" dirty="0">
                <a:solidFill>
                  <a:srgbClr val="0000FF"/>
                </a:solidFill>
              </a:rPr>
              <a:t>25 mph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>
                <a:solidFill>
                  <a:srgbClr val="0000FF"/>
                </a:solidFill>
              </a:rPr>
              <a:t>35 mph</a:t>
            </a:r>
            <a:r>
              <a:rPr lang="en-US" i="0" dirty="0">
                <a:solidFill>
                  <a:schemeClr val="tx1"/>
                </a:solidFill>
              </a:rPr>
              <a:t>, and </a:t>
            </a: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. When her mother asked what her average top speed was, what was her answer (to the nearest tenth)?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Solution:  </a:t>
            </a:r>
            <a:r>
              <a:rPr lang="en-US" dirty="0">
                <a:solidFill>
                  <a:schemeClr val="tx1"/>
                </a:solidFill>
              </a:rPr>
              <a:t>Matilde had taken this class and knew to add the numbers and divide by 3: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dirty="0">
                <a:solidFill>
                  <a:srgbClr val="0000FF"/>
                </a:solidFill>
              </a:rPr>
              <a:t>	25 + 35 + 55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7F"/>
                </a:solidFill>
              </a:rPr>
              <a:t>= 115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7F"/>
                </a:solidFill>
              </a:rPr>
              <a:t>115 ÷ 3 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38.3 mph</a:t>
            </a:r>
            <a:r>
              <a:rPr lang="en-US" dirty="0">
                <a:solidFill>
                  <a:schemeClr val="tx1"/>
                </a:solidFill>
              </a:rPr>
              <a:t> (to the nearest tenth)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Her average speed was </a:t>
            </a:r>
            <a:r>
              <a:rPr lang="en-US" dirty="0">
                <a:solidFill>
                  <a:srgbClr val="FF0000"/>
                </a:solidFill>
              </a:rPr>
              <a:t>38.3 mph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Using Calculators </a:t>
            </a:r>
          </a:p>
        </p:txBody>
      </p:sp>
      <p:sp>
        <p:nvSpPr>
          <p:cNvPr id="13998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Graphing Calculators and Fractions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TI-84 Plus Graphing Calculator has commands that will: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Change decimal numbers into fraction form.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Change fractions into decimal form (done by 	division).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Add two fractions with different denominators and 	find the result with a common denominator.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7: Evaluating Fractions with a Calculator</a:t>
            </a:r>
          </a:p>
        </p:txBody>
      </p:sp>
      <p:sp>
        <p:nvSpPr>
          <p:cNvPr id="14008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a TI-84 Plus calculator (or other graphing calculator) to perform the following: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chemeClr val="tx1"/>
                </a:solidFill>
              </a:rPr>
              <a:t>Change the decimal number </a:t>
            </a:r>
            <a:r>
              <a:rPr lang="en-US" i="0" dirty="0">
                <a:solidFill>
                  <a:srgbClr val="0000FF"/>
                </a:solidFill>
              </a:rPr>
              <a:t>0.82</a:t>
            </a:r>
            <a:r>
              <a:rPr lang="en-US" i="0" dirty="0">
                <a:solidFill>
                  <a:schemeClr val="tx1"/>
                </a:solidFill>
              </a:rPr>
              <a:t> into fraction form. </a:t>
            </a:r>
          </a:p>
          <a:p>
            <a:pPr marL="0" indent="0">
              <a:spcBef>
                <a:spcPct val="6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Change the fraction      into decimal form. </a:t>
            </a:r>
          </a:p>
          <a:p>
            <a:pPr marL="0" indent="0">
              <a:spcBef>
                <a:spcPct val="6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Find the sum                in fraction form. </a:t>
            </a:r>
          </a:p>
        </p:txBody>
      </p:sp>
      <p:graphicFrame>
        <p:nvGraphicFramePr>
          <p:cNvPr id="1400836" name="Object 4"/>
          <p:cNvGraphicFramePr>
            <a:graphicFrameLocks noChangeAspect="1"/>
          </p:cNvGraphicFramePr>
          <p:nvPr/>
        </p:nvGraphicFramePr>
        <p:xfrm>
          <a:off x="3962400" y="2750130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266400" imgH="838080" progId="Equation.DSMT4">
                  <p:embed/>
                </p:oleObj>
              </mc:Choice>
              <mc:Fallback>
                <p:oleObj name="Equation" r:id="rId3" imgW="26640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50130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0837" name="Object 5"/>
          <p:cNvGraphicFramePr>
            <a:graphicFrameLocks noChangeAspect="1"/>
          </p:cNvGraphicFramePr>
          <p:nvPr/>
        </p:nvGraphicFramePr>
        <p:xfrm>
          <a:off x="3038475" y="3429000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977760" imgH="838080" progId="Equation.DSMT4">
                  <p:embed/>
                </p:oleObj>
              </mc:Choice>
              <mc:Fallback>
                <p:oleObj name="Equation" r:id="rId5" imgW="97776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429000"/>
                        <a:ext cx="977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7: Evaluating Fractions with a Calculator (cont.)</a:t>
            </a:r>
          </a:p>
        </p:txBody>
      </p:sp>
      <p:sp>
        <p:nvSpPr>
          <p:cNvPr id="14028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Solutions: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 </a:t>
            </a:r>
            <a:r>
              <a:rPr lang="en-US" i="0" dirty="0">
                <a:solidFill>
                  <a:schemeClr val="tx1"/>
                </a:solidFill>
              </a:rPr>
              <a:t>Proceed as follows: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Enter the numbers </a:t>
            </a:r>
            <a:r>
              <a:rPr lang="en-US" i="0" dirty="0">
                <a:solidFill>
                  <a:srgbClr val="0000FF"/>
                </a:solidFill>
              </a:rPr>
              <a:t>0.82</a:t>
            </a:r>
            <a:r>
              <a:rPr lang="en-US" i="0" dirty="0">
                <a:solidFill>
                  <a:schemeClr val="tx1"/>
                </a:solidFill>
              </a:rPr>
              <a:t> (or just </a:t>
            </a:r>
            <a:r>
              <a:rPr lang="en-US" i="0" dirty="0">
                <a:solidFill>
                  <a:srgbClr val="0000FF"/>
                </a:solidFill>
              </a:rPr>
              <a:t>.82</a:t>
            </a:r>
            <a:r>
              <a:rPr lang="en-US" i="0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Press             .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Select </a:t>
            </a:r>
            <a:r>
              <a:rPr lang="en-US" b="1" i="0" dirty="0">
                <a:solidFill>
                  <a:srgbClr val="00007F"/>
                </a:solidFill>
              </a:rPr>
              <a:t>&gt;Frac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pressing            .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Press           again.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screen will display: </a:t>
            </a:r>
          </a:p>
        </p:txBody>
      </p:sp>
      <p:pic>
        <p:nvPicPr>
          <p:cNvPr id="1402886" name="Picture 6" descr="M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95600"/>
            <a:ext cx="931863" cy="455613"/>
          </a:xfrm>
          <a:prstGeom prst="rect">
            <a:avLst/>
          </a:prstGeom>
          <a:noFill/>
        </p:spPr>
      </p:pic>
      <p:pic>
        <p:nvPicPr>
          <p:cNvPr id="1402887" name="Picture 7" descr="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3050" y="3405188"/>
            <a:ext cx="7762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8" name="Picture 8" descr="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54450"/>
            <a:ext cx="7762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9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95600"/>
            <a:ext cx="3200400" cy="264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890" name="Text Box 10"/>
          <p:cNvSpPr txBox="1">
            <a:spLocks noChangeArrowheads="1"/>
          </p:cNvSpPr>
          <p:nvPr/>
        </p:nvSpPr>
        <p:spPr bwMode="auto">
          <a:xfrm>
            <a:off x="5300663" y="5583238"/>
            <a:ext cx="369093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Note that the fraction is reduced.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7: Evaluating Fractions with a Calculator (cont.)</a:t>
            </a:r>
          </a:p>
        </p:txBody>
      </p:sp>
      <p:sp>
        <p:nvSpPr>
          <p:cNvPr id="14039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Proceed as follows: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Enter the fraction      by entering </a:t>
            </a:r>
            <a:r>
              <a:rPr lang="en-US" i="0" dirty="0">
                <a:solidFill>
                  <a:srgbClr val="0000FF"/>
                </a:solidFill>
              </a:rPr>
              <a:t>5 ÷ 8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Press           . </a:t>
            </a:r>
          </a:p>
          <a:p>
            <a:pPr marL="0" indent="0" algn="just">
              <a:spcBef>
                <a:spcPct val="4000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03909" name="Picture 5" descr="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370138"/>
            <a:ext cx="7762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03913" name="Object 9"/>
          <p:cNvGraphicFramePr>
            <a:graphicFrameLocks noChangeAspect="1"/>
          </p:cNvGraphicFramePr>
          <p:nvPr/>
        </p:nvGraphicFramePr>
        <p:xfrm>
          <a:off x="3200400" y="1676400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4" imgW="266400" imgH="838080" progId="Equation.DSMT4">
                  <p:embed/>
                </p:oleObj>
              </mc:Choice>
              <mc:Fallback>
                <p:oleObj name="Equation" r:id="rId4" imgW="266400" imgH="838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914" name="Text Box 10"/>
          <p:cNvSpPr txBox="1">
            <a:spLocks noChangeArrowheads="1"/>
          </p:cNvSpPr>
          <p:nvPr/>
        </p:nvSpPr>
        <p:spPr bwMode="auto">
          <a:xfrm>
            <a:off x="455613" y="3276600"/>
            <a:ext cx="4878387" cy="1800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/>
              <a:t>The calculator will automatically give the answer in decimal form and the screen will appear as follows:</a:t>
            </a:r>
          </a:p>
        </p:txBody>
      </p:sp>
      <p:pic>
        <p:nvPicPr>
          <p:cNvPr id="1403915" name="Picture 11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124200"/>
            <a:ext cx="3200400" cy="264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7: Evaluating Fractions with a Calculator (cont.)</a:t>
            </a:r>
          </a:p>
        </p:txBody>
      </p:sp>
      <p:sp>
        <p:nvSpPr>
          <p:cNvPr id="14049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Proceed as follows: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Enter the sum of the fractions as </a:t>
            </a:r>
            <a:r>
              <a:rPr lang="en-US" i="0" dirty="0">
                <a:solidFill>
                  <a:srgbClr val="0000FF"/>
                </a:solidFill>
              </a:rPr>
              <a:t>(3 ÷ 5)+ (3 ÷ 20)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Press              .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Select </a:t>
            </a:r>
            <a:r>
              <a:rPr lang="en-US" b="1" i="0" dirty="0">
                <a:solidFill>
                  <a:srgbClr val="00007F"/>
                </a:solidFill>
              </a:rPr>
              <a:t>&gt;Frac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pressing           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Press           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4000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04932" name="Picture 4" descr="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713" y="2884488"/>
            <a:ext cx="7762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4936" name="Picture 8" descr="M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338" y="2394267"/>
            <a:ext cx="931862" cy="455613"/>
          </a:xfrm>
          <a:prstGeom prst="rect">
            <a:avLst/>
          </a:prstGeom>
          <a:noFill/>
        </p:spPr>
      </p:pic>
      <p:pic>
        <p:nvPicPr>
          <p:cNvPr id="1404937" name="Picture 9" descr="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363913"/>
            <a:ext cx="7762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4938" name="Text Box 10"/>
          <p:cNvSpPr txBox="1">
            <a:spLocks noChangeArrowheads="1"/>
          </p:cNvSpPr>
          <p:nvPr/>
        </p:nvSpPr>
        <p:spPr bwMode="auto">
          <a:xfrm>
            <a:off x="455613" y="4343400"/>
            <a:ext cx="4130675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/>
              <a:t>The display on the screen will appear as follows: </a:t>
            </a:r>
          </a:p>
        </p:txBody>
      </p:sp>
      <p:pic>
        <p:nvPicPr>
          <p:cNvPr id="1404939" name="Picture 11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819400"/>
            <a:ext cx="3200400" cy="26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4940" name="Text Box 12"/>
          <p:cNvSpPr txBox="1">
            <a:spLocks noChangeArrowheads="1"/>
          </p:cNvSpPr>
          <p:nvPr/>
        </p:nvSpPr>
        <p:spPr bwMode="auto">
          <a:xfrm>
            <a:off x="5129213" y="5546725"/>
            <a:ext cx="363378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Note that the fraction is reduced.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8" grpId="0"/>
      <p:bldP spid="14049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8" name="Text Box 6"/>
          <p:cNvSpPr txBox="1">
            <a:spLocks noChangeArrowheads="1"/>
          </p:cNvSpPr>
          <p:nvPr/>
        </p:nvSpPr>
        <p:spPr bwMode="auto">
          <a:xfrm>
            <a:off x="455613" y="3581400"/>
            <a:ext cx="5121275" cy="22272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/>
              <a:t>We can divide by using long division as in                 or use a calculator as in </a:t>
            </a:r>
            <a:r>
              <a:rPr lang="en-US" sz="2800" dirty="0">
                <a:solidFill>
                  <a:srgbClr val="0000FF"/>
                </a:solidFill>
              </a:rPr>
              <a:t>3 ÷ 7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FF0000"/>
                </a:solidFill>
              </a:rPr>
              <a:t>0.428571428571</a:t>
            </a:r>
            <a:r>
              <a:rPr lang="en-US" sz="2800" dirty="0"/>
              <a:t> (accurate to ten decimal places on a TI-84 Plus).</a:t>
            </a:r>
          </a:p>
        </p:txBody>
      </p:sp>
      <p:sp>
        <p:nvSpPr>
          <p:cNvPr id="14059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8: Converting Fractions to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Infinite Repeating Decimals</a:t>
            </a:r>
          </a:p>
        </p:txBody>
      </p:sp>
      <p:sp>
        <p:nvSpPr>
          <p:cNvPr id="14059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821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lnSpc>
                <a:spcPct val="11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the fraction     in decimal form as an infinite </a:t>
            </a:r>
          </a:p>
          <a:p>
            <a:pPr marL="0" indent="0">
              <a:lnSpc>
                <a:spcPct val="11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repeating decimal. Then round the decimal to the nearest ten-thousandth (four decimal places).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05956" name="Object 4"/>
          <p:cNvGraphicFramePr>
            <a:graphicFrameLocks noChangeAspect="1"/>
          </p:cNvGraphicFramePr>
          <p:nvPr/>
        </p:nvGraphicFramePr>
        <p:xfrm>
          <a:off x="3179763" y="117071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253800" imgH="838080" progId="Equation.DSMT4">
                  <p:embed/>
                </p:oleObj>
              </mc:Choice>
              <mc:Fallback>
                <p:oleObj name="Equation" r:id="rId3" imgW="25380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117071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57" name="Object 5"/>
          <p:cNvGraphicFramePr>
            <a:graphicFrameLocks noChangeAspect="1"/>
          </p:cNvGraphicFramePr>
          <p:nvPr/>
        </p:nvGraphicFramePr>
        <p:xfrm>
          <a:off x="2470150" y="4038600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5" imgW="1180800" imgH="571320" progId="Equation.DSMT4">
                  <p:embed/>
                </p:oleObj>
              </mc:Choice>
              <mc:Fallback>
                <p:oleObj name="Equation" r:id="rId5" imgW="118080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4038600"/>
                        <a:ext cx="118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6">
            <a:extLst>
              <a:ext uri="{FF2B5EF4-FFF2-40B4-BE49-F238E27FC236}">
                <a16:creationId xmlns:a16="http://schemas.microsoft.com/office/drawing/2014/main" id="{AAEAC1E5-45F3-4338-BAB2-6D5331D0F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9" y="3132473"/>
            <a:ext cx="3228571" cy="26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noFill/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Operate with decimal numbers.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fractions to decimal form.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decimals to fraction form.</a:t>
            </a:r>
            <a:r>
              <a:rPr lang="en-US" i="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8: Converting Fractions to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Infinite Repeating Decimals (cont.)</a:t>
            </a:r>
          </a:p>
        </p:txBody>
      </p:sp>
      <p:sp>
        <p:nvSpPr>
          <p:cNvPr id="14069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has automatically rounded the last digit. In fact the pattern of digits is an infinite pattern: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15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Or, we can put a bar over the pattern (indicating that the pattern repeats indefinitely):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406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37499"/>
              </p:ext>
            </p:extLst>
          </p:nvPr>
        </p:nvGraphicFramePr>
        <p:xfrm>
          <a:off x="1828800" y="2444750"/>
          <a:ext cx="6273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6273720" imgH="825480" progId="Equation.DSMT4">
                  <p:embed/>
                </p:oleObj>
              </mc:Choice>
              <mc:Fallback>
                <p:oleObj name="Equation" r:id="rId3" imgW="6273720" imgH="825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44750"/>
                        <a:ext cx="6273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9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32428"/>
              </p:ext>
            </p:extLst>
          </p:nvPr>
        </p:nvGraphicFramePr>
        <p:xfrm>
          <a:off x="1882775" y="4806950"/>
          <a:ext cx="196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1968480" imgH="825480" progId="Equation.DSMT4">
                  <p:embed/>
                </p:oleObj>
              </mc:Choice>
              <mc:Fallback>
                <p:oleObj name="Equation" r:id="rId5" imgW="1968480" imgH="825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806950"/>
                        <a:ext cx="1968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Multiplication and Division with Decimals (Review)</a:t>
            </a:r>
          </a:p>
        </p:txBody>
      </p:sp>
      <p:sp>
        <p:nvSpPr>
          <p:cNvPr id="1177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indent="-45720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Multiplying Two Decimal Numbers</a:t>
            </a:r>
          </a:p>
          <a:p>
            <a:pPr marL="457200" indent="-4572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Multiply the two numbers as if they were whole numbers.</a:t>
            </a:r>
          </a:p>
          <a:p>
            <a:pPr marL="457200" indent="-4572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Count the total number of places to the right of the decimal points in both numbers being multiplied.</a:t>
            </a:r>
          </a:p>
          <a:p>
            <a:pPr marL="457200" indent="-4572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Place the decimal point in the product so that the number of places to the right is the same as that found in step 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AutoShape 2"/>
          <p:cNvSpPr>
            <a:spLocks noGrp="1" noChangeAspect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1: Multiplication with Decimals</a:t>
            </a:r>
          </a:p>
        </p:txBody>
      </p:sp>
      <p:sp>
        <p:nvSpPr>
          <p:cNvPr id="1388547" name="Rectangle 3"/>
          <p:cNvSpPr>
            <a:spLocks noGrp="1"/>
          </p:cNvSpPr>
          <p:nvPr>
            <p:ph idx="1"/>
          </p:nvPr>
        </p:nvSpPr>
        <p:spPr>
          <a:xfrm>
            <a:off x="455613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products.</a:t>
            </a:r>
          </a:p>
        </p:txBody>
      </p:sp>
      <p:graphicFrame>
        <p:nvGraphicFramePr>
          <p:cNvPr id="1388548" name="Object 4"/>
          <p:cNvGraphicFramePr>
            <a:graphicFrameLocks noChangeAspect="1"/>
          </p:cNvGraphicFramePr>
          <p:nvPr/>
        </p:nvGraphicFramePr>
        <p:xfrm>
          <a:off x="530352" y="1905000"/>
          <a:ext cx="1193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" imgW="1193760" imgH="927000" progId="Equation.DSMT4">
                  <p:embed/>
                </p:oleObj>
              </mc:Choice>
              <mc:Fallback>
                <p:oleObj name="Equation" r:id="rId3" imgW="1193760" imgH="927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05000"/>
                        <a:ext cx="11938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49" name="Object 5"/>
          <p:cNvGraphicFramePr>
            <a:graphicFrameLocks noChangeAspect="1"/>
          </p:cNvGraphicFramePr>
          <p:nvPr/>
        </p:nvGraphicFramePr>
        <p:xfrm>
          <a:off x="5105400" y="1828800"/>
          <a:ext cx="1536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1536480" imgH="927000" progId="Equation.DSMT4">
                  <p:embed/>
                </p:oleObj>
              </mc:Choice>
              <mc:Fallback>
                <p:oleObj name="Equation" r:id="rId5" imgW="1536480" imgH="927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15367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0" name="Object 6"/>
          <p:cNvGraphicFramePr>
            <a:graphicFrameLocks noChangeAspect="1"/>
          </p:cNvGraphicFramePr>
          <p:nvPr/>
        </p:nvGraphicFramePr>
        <p:xfrm>
          <a:off x="838200" y="3733800"/>
          <a:ext cx="3467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7" imgW="3466800" imgH="927000" progId="Equation.DSMT4">
                  <p:embed/>
                </p:oleObj>
              </mc:Choice>
              <mc:Fallback>
                <p:oleObj name="Equation" r:id="rId7" imgW="3466800" imgH="927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3467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1" name="Text Box 7"/>
          <p:cNvSpPr txBox="1">
            <a:spLocks noChangeArrowheads="1"/>
          </p:cNvSpPr>
          <p:nvPr/>
        </p:nvSpPr>
        <p:spPr bwMode="auto">
          <a:xfrm>
            <a:off x="455613" y="2986088"/>
            <a:ext cx="1592262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/>
              <a:t>Solution:</a:t>
            </a:r>
            <a:r>
              <a:rPr lang="en-US" sz="2800" dirty="0"/>
              <a:t> </a:t>
            </a:r>
          </a:p>
        </p:txBody>
      </p:sp>
      <p:sp>
        <p:nvSpPr>
          <p:cNvPr id="1388552" name="Rectangle 8"/>
          <p:cNvSpPr>
            <a:spLocks noChangeArrowheads="1"/>
          </p:cNvSpPr>
          <p:nvPr/>
        </p:nvSpPr>
        <p:spPr bwMode="auto">
          <a:xfrm>
            <a:off x="5341938" y="2895600"/>
            <a:ext cx="1592262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/>
              <a:t>Solution:</a:t>
            </a:r>
            <a:r>
              <a:rPr lang="en-US" sz="2800" dirty="0"/>
              <a:t> 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969820" y="48768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9" imgW="825480" imgH="291960" progId="Equation.DSMT4">
                  <p:embed/>
                </p:oleObj>
              </mc:Choice>
              <mc:Fallback>
                <p:oleObj name="Equation" r:id="rId9" imgW="8254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20" y="48768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313710" y="4876800"/>
          <a:ext cx="199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1" imgW="1993680" imgH="279360" progId="Equation.DSMT4">
                  <p:embed/>
                </p:oleObj>
              </mc:Choice>
              <mc:Fallback>
                <p:oleObj name="Equation" r:id="rId11" imgW="199368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710" y="4876800"/>
                        <a:ext cx="199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010400" y="2971800"/>
          <a:ext cx="1092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13" imgW="1091880" imgH="927000" progId="Equation.DSMT4">
                  <p:embed/>
                </p:oleObj>
              </mc:Choice>
              <mc:Fallback>
                <p:oleObj name="Equation" r:id="rId13" imgW="109188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1092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334250" y="4038023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15" imgW="723600" imgH="291960" progId="Equation.DSMT4">
                  <p:embed/>
                </p:oleObj>
              </mc:Choice>
              <mc:Fallback>
                <p:oleObj name="Equation" r:id="rId15" imgW="7236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4038023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356765" y="4406611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7" imgW="558720" imgH="291960" progId="Equation.DSMT4">
                  <p:embed/>
                </p:oleObj>
              </mc:Choice>
              <mc:Fallback>
                <p:oleObj name="Equation" r:id="rId17" imgW="55872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765" y="4406611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851075" y="4775200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9" imgW="1218960" imgH="495000" progId="Equation.DSMT4">
                  <p:embed/>
                </p:oleObj>
              </mc:Choice>
              <mc:Fallback>
                <p:oleObj name="Equation" r:id="rId19" imgW="1218960" imgH="495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075" y="4775200"/>
                        <a:ext cx="121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858000" y="53340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21" imgW="1218960" imgH="291960" progId="Equation.DSMT4">
                  <p:embed/>
                </p:oleObj>
              </mc:Choice>
              <mc:Fallback>
                <p:oleObj name="Equation" r:id="rId21" imgW="121896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3340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51" grpId="0"/>
      <p:bldP spid="13885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Multiplication and Division with Decimals (Review)</a:t>
            </a:r>
          </a:p>
        </p:txBody>
      </p:sp>
      <p:sp>
        <p:nvSpPr>
          <p:cNvPr id="13895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1340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Dividing Two Decimal Numbers</a:t>
            </a:r>
          </a:p>
          <a:p>
            <a:pPr marL="457200" indent="-45720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find the quotient of two decimal numbers:</a:t>
            </a:r>
          </a:p>
          <a:p>
            <a:pPr marL="457200" indent="-457200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Move the decimal point in the divisor to the right to get a whole number, </a:t>
            </a:r>
          </a:p>
          <a:p>
            <a:pPr marL="457200" indent="-457200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Move the decimal point in the dividend the same number of places,</a:t>
            </a:r>
          </a:p>
          <a:p>
            <a:pPr marL="457200" indent="-457200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Place the decimal point in the quotient above the new place in the dividend, then</a:t>
            </a:r>
          </a:p>
          <a:p>
            <a:pPr marL="457200" indent="-457200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4.	</a:t>
            </a:r>
            <a:r>
              <a:rPr lang="en-US" i="0" dirty="0">
                <a:solidFill>
                  <a:srgbClr val="000000"/>
                </a:solidFill>
              </a:rPr>
              <a:t>Divide as with whole numbers.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2: Division with Decimals</a:t>
            </a:r>
          </a:p>
        </p:txBody>
      </p:sp>
      <p:sp>
        <p:nvSpPr>
          <p:cNvPr id="1390595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90596" name="Object 4"/>
          <p:cNvGraphicFramePr>
            <a:graphicFrameLocks noChangeAspect="1"/>
          </p:cNvGraphicFramePr>
          <p:nvPr/>
        </p:nvGraphicFramePr>
        <p:xfrm>
          <a:off x="533400" y="1280160"/>
          <a:ext cx="4051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4051080" imgH="571320" progId="Equation.DSMT4">
                  <p:embed/>
                </p:oleObj>
              </mc:Choice>
              <mc:Fallback>
                <p:oleObj name="Equation" r:id="rId3" imgW="4051080" imgH="571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80160"/>
                        <a:ext cx="4051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0597" name="Object 5"/>
          <p:cNvGraphicFramePr>
            <a:graphicFrameLocks noChangeAspect="1"/>
          </p:cNvGraphicFramePr>
          <p:nvPr/>
        </p:nvGraphicFramePr>
        <p:xfrm>
          <a:off x="2057400" y="2559050"/>
          <a:ext cx="1447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1447560" imgH="571320" progId="Equation.DSMT4">
                  <p:embed/>
                </p:oleObj>
              </mc:Choice>
              <mc:Fallback>
                <p:oleObj name="Equation" r:id="rId5" imgW="144756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59050"/>
                        <a:ext cx="1447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0598" name="Object 6"/>
          <p:cNvGraphicFramePr>
            <a:graphicFrameLocks noChangeAspect="1"/>
          </p:cNvGraphicFramePr>
          <p:nvPr/>
        </p:nvGraphicFramePr>
        <p:xfrm>
          <a:off x="1905000" y="3594100"/>
          <a:ext cx="1435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7" imgW="1434960" imgH="901440" progId="Equation.DSMT4">
                  <p:embed/>
                </p:oleObj>
              </mc:Choice>
              <mc:Fallback>
                <p:oleObj name="Equation" r:id="rId7" imgW="1434960" imgH="901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94100"/>
                        <a:ext cx="1435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0600" name="Line 8"/>
          <p:cNvSpPr>
            <a:spLocks noChangeShapeType="1"/>
          </p:cNvSpPr>
          <p:nvPr/>
        </p:nvSpPr>
        <p:spPr bwMode="auto">
          <a:xfrm rot="-120000" flipH="1">
            <a:off x="3059113" y="3124200"/>
            <a:ext cx="11112" cy="533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390601" name="Text Box 9"/>
          <p:cNvSpPr txBox="1">
            <a:spLocks noChangeArrowheads="1"/>
          </p:cNvSpPr>
          <p:nvPr/>
        </p:nvSpPr>
        <p:spPr bwMode="auto">
          <a:xfrm>
            <a:off x="3886200" y="3144838"/>
            <a:ext cx="293687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Decimal point in quotient. </a:t>
            </a:r>
          </a:p>
        </p:txBody>
      </p:sp>
      <p:sp>
        <p:nvSpPr>
          <p:cNvPr id="1390602" name="Text Box 10"/>
          <p:cNvSpPr txBox="1">
            <a:spLocks noChangeArrowheads="1"/>
          </p:cNvSpPr>
          <p:nvPr/>
        </p:nvSpPr>
        <p:spPr bwMode="auto">
          <a:xfrm>
            <a:off x="3870325" y="4059238"/>
            <a:ext cx="4754563" cy="854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We are actually multiplying both the divisor 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and dividend by 10: </a:t>
            </a:r>
          </a:p>
        </p:txBody>
      </p:sp>
      <p:graphicFrame>
        <p:nvGraphicFramePr>
          <p:cNvPr id="1390603" name="Object 11"/>
          <p:cNvGraphicFramePr>
            <a:graphicFrameLocks noChangeAspect="1"/>
          </p:cNvGraphicFramePr>
          <p:nvPr/>
        </p:nvGraphicFramePr>
        <p:xfrm>
          <a:off x="6096000" y="4430713"/>
          <a:ext cx="198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9" imgW="1981080" imgH="622080" progId="Equation.DSMT4">
                  <p:embed/>
                </p:oleObj>
              </mc:Choice>
              <mc:Fallback>
                <p:oleObj name="Equation" r:id="rId9" imgW="1981080" imgH="622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30713"/>
                        <a:ext cx="198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5" grpId="0" build="p"/>
      <p:bldP spid="1390600" grpId="0" animBg="1"/>
      <p:bldP spid="1390601" grpId="0"/>
      <p:bldP spid="1390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2: Division with Decimals (cont.)</a:t>
            </a:r>
          </a:p>
        </p:txBody>
      </p:sp>
      <p:graphicFrame>
        <p:nvGraphicFramePr>
          <p:cNvPr id="1391623" name="Object 7"/>
          <p:cNvGraphicFramePr>
            <a:graphicFrameLocks noChangeAspect="1"/>
          </p:cNvGraphicFramePr>
          <p:nvPr/>
        </p:nvGraphicFramePr>
        <p:xfrm>
          <a:off x="3393210" y="1752600"/>
          <a:ext cx="234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2349360" imgH="571320" progId="Equation.DSMT4">
                  <p:embed/>
                </p:oleObj>
              </mc:Choice>
              <mc:Fallback>
                <p:oleObj name="Equation" r:id="rId3" imgW="2349360" imgH="571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210" y="1752600"/>
                        <a:ext cx="2349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356100" y="515389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5" imgW="215640" imgH="291960" progId="Equation.DSMT4">
                  <p:embed/>
                </p:oleObj>
              </mc:Choice>
              <mc:Fallback>
                <p:oleObj name="Equation" r:id="rId5" imgW="21564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15389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937000" y="455586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7" imgW="634680" imgH="406080" progId="Equation.DSMT4">
                  <p:embed/>
                </p:oleObj>
              </mc:Choice>
              <mc:Fallback>
                <p:oleObj name="Equation" r:id="rId7" imgW="634680" imgH="406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55586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191000" y="4072138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9" imgW="380880" imgH="291960" progId="Equation.DSMT4">
                  <p:embed/>
                </p:oleObj>
              </mc:Choice>
              <mc:Fallback>
                <p:oleObj name="Equation" r:id="rId9" imgW="3808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72138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874798" y="3474113"/>
          <a:ext cx="723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11" imgW="723600" imgH="406080" progId="Equation.DSMT4">
                  <p:embed/>
                </p:oleObj>
              </mc:Choice>
              <mc:Fallback>
                <p:oleObj name="Equation" r:id="rId11" imgW="72360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798" y="3474113"/>
                        <a:ext cx="723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874798" y="2990388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13" imgW="545760" imgH="291960" progId="Equation.DSMT4">
                  <p:embed/>
                </p:oleObj>
              </mc:Choice>
              <mc:Fallback>
                <p:oleObj name="Equation" r:id="rId13" imgW="545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798" y="2990388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874798" y="239236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5" imgW="634680" imgH="406080" progId="Equation.DSMT4">
                  <p:embed/>
                </p:oleObj>
              </mc:Choice>
              <mc:Fallback>
                <p:oleObj name="Equation" r:id="rId15" imgW="63468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798" y="239236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066310" y="142702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7" imgW="190440" imgH="279360" progId="Equation.DSMT4">
                  <p:embed/>
                </p:oleObj>
              </mc:Choice>
              <mc:Fallback>
                <p:oleObj name="Equation" r:id="rId17" imgW="1904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310" y="142702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225635" y="142702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9" imgW="203040" imgH="291960" progId="Equation.DSMT4">
                  <p:embed/>
                </p:oleObj>
              </mc:Choice>
              <mc:Fallback>
                <p:oleObj name="Equation" r:id="rId19" imgW="20304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635" y="142702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440380" y="142702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21" imgW="279360" imgH="279360" progId="Equation.DSMT4">
                  <p:embed/>
                </p:oleObj>
              </mc:Choice>
              <mc:Fallback>
                <p:oleObj name="Equation" r:id="rId21" imgW="27936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380" y="142702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3: Fraction to Decimal Form, Terminating Decimal</a:t>
            </a:r>
          </a:p>
        </p:txBody>
      </p:sp>
      <p:sp>
        <p:nvSpPr>
          <p:cNvPr id="1392643" name="Rectangle 3"/>
          <p:cNvSpPr>
            <a:spLocks noGrp="1"/>
          </p:cNvSpPr>
          <p:nvPr>
            <p:ph idx="1"/>
          </p:nvPr>
        </p:nvSpPr>
        <p:spPr>
          <a:xfrm>
            <a:off x="457200" y="2129302"/>
            <a:ext cx="8229600" cy="34963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               so we divide. With a calculator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ct val="6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Or,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8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Long division will give the same result.</a:t>
            </a:r>
          </a:p>
        </p:txBody>
      </p:sp>
      <p:graphicFrame>
        <p:nvGraphicFramePr>
          <p:cNvPr id="1392644" name="Object 4"/>
          <p:cNvGraphicFramePr>
            <a:graphicFrameLocks noChangeAspect="1"/>
          </p:cNvGraphicFramePr>
          <p:nvPr/>
        </p:nvGraphicFramePr>
        <p:xfrm>
          <a:off x="530352" y="1280160"/>
          <a:ext cx="405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" imgW="4051080" imgH="838080" progId="Equation.DSMT4">
                  <p:embed/>
                </p:oleObj>
              </mc:Choice>
              <mc:Fallback>
                <p:oleObj name="Equation" r:id="rId3" imgW="405108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80160"/>
                        <a:ext cx="405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5" name="Object 5"/>
          <p:cNvGraphicFramePr>
            <a:graphicFrameLocks noChangeAspect="1"/>
          </p:cNvGraphicFramePr>
          <p:nvPr/>
        </p:nvGraphicFramePr>
        <p:xfrm>
          <a:off x="536575" y="26670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5" imgW="1193760" imgH="838080" progId="Equation.DSMT4">
                  <p:embed/>
                </p:oleObj>
              </mc:Choice>
              <mc:Fallback>
                <p:oleObj name="Equation" r:id="rId5" imgW="119376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67000"/>
                        <a:ext cx="1193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6" name="Object 6"/>
          <p:cNvGraphicFramePr>
            <a:graphicFrameLocks noChangeAspect="1"/>
          </p:cNvGraphicFramePr>
          <p:nvPr/>
        </p:nvGraphicFramePr>
        <p:xfrm>
          <a:off x="6411913" y="2667000"/>
          <a:ext cx="163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7" imgW="1638000" imgH="838080" progId="Equation.DSMT4">
                  <p:embed/>
                </p:oleObj>
              </mc:Choice>
              <mc:Fallback>
                <p:oleObj name="Equation" r:id="rId7" imgW="163800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2667000"/>
                        <a:ext cx="1638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7" name="Object 7"/>
          <p:cNvGraphicFramePr>
            <a:graphicFrameLocks noChangeAspect="1"/>
          </p:cNvGraphicFramePr>
          <p:nvPr/>
        </p:nvGraphicFramePr>
        <p:xfrm>
          <a:off x="2362200" y="4191000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9" imgW="457200" imgH="838080" progId="Equation.DSMT4">
                  <p:embed/>
                </p:oleObj>
              </mc:Choice>
              <mc:Fallback>
                <p:oleObj name="Equation" r:id="rId9" imgW="45720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457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921000" y="4191000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1" imgW="1015920" imgH="838080" progId="Equation.DSMT4">
                  <p:embed/>
                </p:oleObj>
              </mc:Choice>
              <mc:Fallback>
                <p:oleObj name="Equation" r:id="rId11" imgW="10159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4191000"/>
                        <a:ext cx="101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038600" y="4495800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3" imgW="1574640" imgH="291960" progId="Equation.DSMT4">
                  <p:embed/>
                </p:oleObj>
              </mc:Choice>
              <mc:Fallback>
                <p:oleObj name="Equation" r:id="rId13" imgW="1574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95800"/>
                        <a:ext cx="1574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715000" y="44958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5" imgW="1091880" imgH="291960" progId="Equation.DSMT4">
                  <p:embed/>
                </p:oleObj>
              </mc:Choice>
              <mc:Fallback>
                <p:oleObj name="Equation" r:id="rId15" imgW="10918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4: Fraction to Decimal Form,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Infinite Repeating Decimal</a:t>
            </a:r>
          </a:p>
        </p:txBody>
      </p:sp>
      <p:sp>
        <p:nvSpPr>
          <p:cNvPr id="13936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the fraction     in decimal form as an infinite repeating decimal. Round the decimal to the nearest ten-thousandth (four decimal places).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By dividing with long division (or using a calculator) we will find that</a:t>
            </a:r>
            <a:r>
              <a:rPr lang="en-US" sz="2000" i="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93668" name="Object 4"/>
          <p:cNvGraphicFramePr>
            <a:graphicFrameLocks noChangeAspect="1"/>
          </p:cNvGraphicFramePr>
          <p:nvPr/>
        </p:nvGraphicFramePr>
        <p:xfrm>
          <a:off x="3200400" y="1184565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" imgW="253800" imgH="838080" progId="Equation.DSMT4">
                  <p:embed/>
                </p:oleObj>
              </mc:Choice>
              <mc:Fallback>
                <p:oleObj name="Equation" r:id="rId3" imgW="25380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84565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69" name="Object 5"/>
          <p:cNvGraphicFramePr>
            <a:graphicFrameLocks noChangeAspect="1"/>
          </p:cNvGraphicFramePr>
          <p:nvPr/>
        </p:nvGraphicFramePr>
        <p:xfrm>
          <a:off x="1524000" y="43434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253800" imgH="838080" progId="Equation.DSMT4">
                  <p:embed/>
                </p:oleObj>
              </mc:Choice>
              <mc:Fallback>
                <p:oleObj name="Equation" r:id="rId5" imgW="2538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877290" y="46355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" imgW="939600" imgH="279360" progId="Equation.DSMT4">
                  <p:embed/>
                </p:oleObj>
              </mc:Choice>
              <mc:Fallback>
                <p:oleObj name="Equation" r:id="rId7" imgW="9396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290" y="46355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895600" y="4629150"/>
          <a:ext cx="295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9" imgW="2958840" imgH="291960" progId="Equation.DSMT4">
                  <p:embed/>
                </p:oleObj>
              </mc:Choice>
              <mc:Fallback>
                <p:oleObj name="Equation" r:id="rId9" imgW="29588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29150"/>
                        <a:ext cx="295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943600" y="4495800"/>
          <a:ext cx="167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1" imgW="1676160" imgH="406080" progId="Equation.DSMT4">
                  <p:embed/>
                </p:oleObj>
              </mc:Choice>
              <mc:Fallback>
                <p:oleObj name="Equation" r:id="rId11" imgW="167616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95800"/>
                        <a:ext cx="167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510540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This notation with the bar over the six digits </a:t>
            </a:r>
            <a:r>
              <a:rPr lang="en-US" sz="2800" dirty="0">
                <a:solidFill>
                  <a:srgbClr val="00007F"/>
                </a:solidFill>
              </a:rPr>
              <a:t>142857</a:t>
            </a:r>
            <a:r>
              <a:rPr lang="en-US" sz="2800" dirty="0"/>
              <a:t> indicates that they repeat indefinitely and in that 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621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Equation</vt:lpstr>
      <vt:lpstr>Section 2.4</vt:lpstr>
      <vt:lpstr>Objectives</vt:lpstr>
      <vt:lpstr>Multiplication and Division with Decimals (Review)</vt:lpstr>
      <vt:lpstr>Example 1: Multiplication with Decimals</vt:lpstr>
      <vt:lpstr>Multiplication and Division with Decimals (Review)</vt:lpstr>
      <vt:lpstr>Example 2: Division with Decimals</vt:lpstr>
      <vt:lpstr>Example 2: Division with Decimals (cont.)</vt:lpstr>
      <vt:lpstr>Example 3: Fraction to Decimal Form, Terminating Decimal</vt:lpstr>
      <vt:lpstr>Example 4: Fraction to Decimal Form,  Infinite Repeating Decimal</vt:lpstr>
      <vt:lpstr>Example 4: Fraction to Decimal Form,  Infinite Repeating Decimal</vt:lpstr>
      <vt:lpstr>Changing Decimals to Fraction Form</vt:lpstr>
      <vt:lpstr>Example 5: Decimal to Fraction Form</vt:lpstr>
      <vt:lpstr>Example 6: Calculating Average Speed</vt:lpstr>
      <vt:lpstr>Using Calculators </vt:lpstr>
      <vt:lpstr>Example 7: Evaluating Fractions with a Calculator</vt:lpstr>
      <vt:lpstr>Example 7: Evaluating Fractions with a Calculator (cont.)</vt:lpstr>
      <vt:lpstr>Example 7: Evaluating Fractions with a Calculator (cont.)</vt:lpstr>
      <vt:lpstr>Example 7: Evaluating Fractions with a Calculator (cont.)</vt:lpstr>
      <vt:lpstr>Example 8: Converting Fractions to  Infinite Repeating Decimals</vt:lpstr>
      <vt:lpstr>Example 8: Converting Fractions to  Infinite Repeating Decimals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</dc:title>
  <dc:creator>Hawkes Learning Systems</dc:creator>
  <cp:lastModifiedBy>Daniel Breuer</cp:lastModifiedBy>
  <cp:revision>42</cp:revision>
  <dcterms:created xsi:type="dcterms:W3CDTF">2013-04-26T14:43:13Z</dcterms:created>
  <dcterms:modified xsi:type="dcterms:W3CDTF">2018-03-05T14:40:36Z</dcterms:modified>
</cp:coreProperties>
</file>