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000000"/>
    <a:srgbClr val="0000FF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444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e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e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e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5095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31EB5A-C5E9-499F-985D-1181CA749B43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9DD88F-1098-4976-AAA8-3CB5A951B9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652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DD88F-1098-4976-AAA8-3CB5A951B99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635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7.wmf"/><Relationship Id="rId4" Type="http://schemas.openxmlformats.org/officeDocument/2006/relationships/image" Target="../media/image24.e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4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5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3.wmf"/><Relationship Id="rId5" Type="http://schemas.openxmlformats.org/officeDocument/2006/relationships/image" Target="../media/image30.emf"/><Relationship Id="rId15" Type="http://schemas.openxmlformats.org/officeDocument/2006/relationships/image" Target="../media/image35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34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1.bin"/><Relationship Id="rId18" Type="http://schemas.openxmlformats.org/officeDocument/2006/relationships/image" Target="../media/image44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1.wmf"/><Relationship Id="rId1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40.wmf"/><Relationship Id="rId4" Type="http://schemas.openxmlformats.org/officeDocument/2006/relationships/image" Target="../media/image37.e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2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46.png"/><Relationship Id="rId4" Type="http://schemas.openxmlformats.org/officeDocument/2006/relationships/image" Target="../media/image45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49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50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5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2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2.5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Order of Operations with Negative Numbers and Fractions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90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2: Order of Operations with Fractions (cont.)</a:t>
            </a:r>
          </a:p>
        </p:txBody>
      </p:sp>
      <p:sp>
        <p:nvSpPr>
          <p:cNvPr id="15790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b="1" i="0" smtClean="0">
                <a:solidFill>
                  <a:schemeClr val="tx1"/>
                </a:solidFill>
              </a:rPr>
              <a:t>Solutions:</a:t>
            </a:r>
            <a:r>
              <a:rPr lang="en-US" i="0" smtClean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579012" name="Object 4"/>
          <p:cNvGraphicFramePr>
            <a:graphicFrameLocks noChangeAspect="1"/>
          </p:cNvGraphicFramePr>
          <p:nvPr/>
        </p:nvGraphicFramePr>
        <p:xfrm>
          <a:off x="530352" y="1905000"/>
          <a:ext cx="2413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3" imgW="2412720" imgH="927000" progId="Equation.DSMT4">
                  <p:embed/>
                </p:oleObj>
              </mc:Choice>
              <mc:Fallback>
                <p:oleObj name="Equation" r:id="rId3" imgW="2412720" imgH="927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05000"/>
                        <a:ext cx="24130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3124200" y="5511800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5" imgW="495000" imgH="279360" progId="Equation.DSMT4">
                  <p:embed/>
                </p:oleObj>
              </mc:Choice>
              <mc:Fallback>
                <p:oleObj name="Equation" r:id="rId5" imgW="49500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511800"/>
                        <a:ext cx="495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124200" y="4419600"/>
          <a:ext cx="469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7" imgW="4698720" imgH="838080" progId="Equation.DSMT4">
                  <p:embed/>
                </p:oleObj>
              </mc:Choice>
              <mc:Fallback>
                <p:oleObj name="Equation" r:id="rId7" imgW="46987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419600"/>
                        <a:ext cx="469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3124200" y="3094567"/>
          <a:ext cx="5308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9" imgW="5308560" imgH="927000" progId="Equation.DSMT4">
                  <p:embed/>
                </p:oleObj>
              </mc:Choice>
              <mc:Fallback>
                <p:oleObj name="Equation" r:id="rId9" imgW="530856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094567"/>
                        <a:ext cx="5308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3124200" y="1943100"/>
          <a:ext cx="5867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11" imgW="5867280" imgH="1028520" progId="Equation.DSMT4">
                  <p:embed/>
                </p:oleObj>
              </mc:Choice>
              <mc:Fallback>
                <p:oleObj name="Equation" r:id="rId11" imgW="5867280" imgH="10285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943100"/>
                        <a:ext cx="5867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3962395" y="4191000"/>
          <a:ext cx="152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13" imgW="152280" imgH="190440" progId="Equation.DSMT4">
                  <p:embed/>
                </p:oleObj>
              </mc:Choice>
              <mc:Fallback>
                <p:oleObj name="Equation" r:id="rId13" imgW="152280" imgH="190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395" y="4191000"/>
                        <a:ext cx="1524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flipV="1">
            <a:off x="3352800" y="44958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3823855" y="44958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3352800" y="500149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3810000" y="4966855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9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00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2: Order of Operations with Fractions (cont.)</a:t>
            </a:r>
          </a:p>
        </p:txBody>
      </p:sp>
      <p:graphicFrame>
        <p:nvGraphicFramePr>
          <p:cNvPr id="1580036" name="Object 4"/>
          <p:cNvGraphicFramePr>
            <a:graphicFrameLocks noChangeAspect="1"/>
          </p:cNvGraphicFramePr>
          <p:nvPr/>
        </p:nvGraphicFramePr>
        <p:xfrm>
          <a:off x="530352" y="1280160"/>
          <a:ext cx="2705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4" imgW="2705040" imgH="990360" progId="Equation.DSMT4">
                  <p:embed/>
                </p:oleObj>
              </mc:Choice>
              <mc:Fallback>
                <p:oleObj name="Equation" r:id="rId4" imgW="2705040" imgH="9903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27051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3276600" y="1295400"/>
          <a:ext cx="3860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6" imgW="3860640" imgH="927000" progId="Equation.DSMT4">
                  <p:embed/>
                </p:oleObj>
              </mc:Choice>
              <mc:Fallback>
                <p:oleObj name="Equation" r:id="rId6" imgW="386064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295400"/>
                        <a:ext cx="3860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276600" y="2286000"/>
          <a:ext cx="5003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8" imgW="5003640" imgH="952200" progId="Equation.DSMT4">
                  <p:embed/>
                </p:oleObj>
              </mc:Choice>
              <mc:Fallback>
                <p:oleObj name="Equation" r:id="rId8" imgW="500364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286000"/>
                        <a:ext cx="50038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276600" y="3302000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10" imgW="1231560" imgH="838080" progId="Equation.DSMT4">
                  <p:embed/>
                </p:oleObj>
              </mc:Choice>
              <mc:Fallback>
                <p:oleObj name="Equation" r:id="rId10" imgW="12315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302000"/>
                        <a:ext cx="123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3276600" y="4203700"/>
          <a:ext cx="412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12" imgW="4127400" imgH="838080" progId="Equation.DSMT4">
                  <p:embed/>
                </p:oleObj>
              </mc:Choice>
              <mc:Fallback>
                <p:oleObj name="Equation" r:id="rId12" imgW="41274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203700"/>
                        <a:ext cx="412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3276600" y="5105400"/>
          <a:ext cx="326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14" imgW="3263760" imgH="838080" progId="Equation.DSMT4">
                  <p:embed/>
                </p:oleObj>
              </mc:Choice>
              <mc:Fallback>
                <p:oleObj name="Equation" r:id="rId14" imgW="3263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105400"/>
                        <a:ext cx="326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4024745" y="3186545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16" imgW="139680" imgH="190440" progId="Equation.DSMT4">
                  <p:embed/>
                </p:oleObj>
              </mc:Choice>
              <mc:Fallback>
                <p:oleObj name="Equation" r:id="rId16" imgW="139680" imgH="190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4745" y="3186545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flipV="1">
            <a:off x="3519055" y="2327565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3491345" y="2833255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3886200" y="233449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3886200" y="284711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4440380" y="286789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4918365" y="23622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10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2: Order of Operations with Fractions (cont.)</a:t>
            </a:r>
          </a:p>
        </p:txBody>
      </p:sp>
      <p:graphicFrame>
        <p:nvGraphicFramePr>
          <p:cNvPr id="1581059" name="Object 3"/>
          <p:cNvGraphicFramePr>
            <a:graphicFrameLocks noChangeAspect="1"/>
          </p:cNvGraphicFramePr>
          <p:nvPr/>
        </p:nvGraphicFramePr>
        <p:xfrm>
          <a:off x="530352" y="1280160"/>
          <a:ext cx="297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3" imgW="2971800" imgH="838080" progId="Equation.DSMT4">
                  <p:embed/>
                </p:oleObj>
              </mc:Choice>
              <mc:Fallback>
                <p:oleObj name="Equation" r:id="rId3" imgW="297180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297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3629890" y="1295400"/>
          <a:ext cx="394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Equation" r:id="rId5" imgW="3949560" imgH="838080" progId="Equation.DSMT4">
                  <p:embed/>
                </p:oleObj>
              </mc:Choice>
              <mc:Fallback>
                <p:oleObj name="Equation" r:id="rId5" imgW="39495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9890" y="1295400"/>
                        <a:ext cx="394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3629890" y="2266950"/>
          <a:ext cx="5372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Equation" r:id="rId7" imgW="5371920" imgH="838080" progId="Equation.DSMT4">
                  <p:embed/>
                </p:oleObj>
              </mc:Choice>
              <mc:Fallback>
                <p:oleObj name="Equation" r:id="rId7" imgW="53719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9890" y="2266950"/>
                        <a:ext cx="5372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629890" y="3238500"/>
          <a:ext cx="411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Equation" r:id="rId9" imgW="4114800" imgH="838080" progId="Equation.DSMT4">
                  <p:embed/>
                </p:oleObj>
              </mc:Choice>
              <mc:Fallback>
                <p:oleObj name="Equation" r:id="rId9" imgW="41148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9890" y="3238500"/>
                        <a:ext cx="4114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629890" y="4210050"/>
          <a:ext cx="458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Equation" r:id="rId11" imgW="4584600" imgH="838080" progId="Equation.DSMT4">
                  <p:embed/>
                </p:oleObj>
              </mc:Choice>
              <mc:Fallback>
                <p:oleObj name="Equation" r:id="rId11" imgW="45846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9890" y="4210050"/>
                        <a:ext cx="458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3629890" y="5181600"/>
          <a:ext cx="415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Equation" r:id="rId13" imgW="4152600" imgH="838080" progId="Equation.DSMT4">
                  <p:embed/>
                </p:oleObj>
              </mc:Choice>
              <mc:Fallback>
                <p:oleObj name="Equation" r:id="rId13" imgW="41526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9890" y="5181600"/>
                        <a:ext cx="415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733800" y="297180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name="Equation" r:id="rId15" imgW="139680" imgH="203040" progId="Equation.DSMT4">
                  <p:embed/>
                </p:oleObj>
              </mc:Choice>
              <mc:Fallback>
                <p:oleObj name="Equation" r:id="rId15" imgW="139680" imgH="203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971800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6248400" y="2971800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Equation" r:id="rId17" imgW="241200" imgH="203040" progId="Equation.DSMT4">
                  <p:embed/>
                </p:oleObj>
              </mc:Choice>
              <mc:Fallback>
                <p:oleObj name="Equation" r:id="rId17" imgW="241200" imgH="2030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971800"/>
                        <a:ext cx="241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V="1">
            <a:off x="4391890" y="2327565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765965" y="28194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3900055" y="28194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5334000" y="2327565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5818910" y="28194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20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3: Order of Operations with Decimals (using Calculators)</a:t>
            </a:r>
          </a:p>
        </p:txBody>
      </p:sp>
      <p:sp>
        <p:nvSpPr>
          <p:cNvPr id="15820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smtClean="0">
                <a:solidFill>
                  <a:schemeClr val="tx1"/>
                </a:solidFill>
              </a:rPr>
              <a:t>Calculators are programmed to use the rules for order of operations. Use your TI-84 Plus graphing calculator to find the value of each of the following expressions.</a:t>
            </a:r>
            <a:endParaRPr lang="en-US" b="1" i="0" smtClean="0">
              <a:solidFill>
                <a:schemeClr val="tx1"/>
              </a:solidFill>
            </a:endParaRPr>
          </a:p>
        </p:txBody>
      </p:sp>
      <p:graphicFrame>
        <p:nvGraphicFramePr>
          <p:cNvPr id="1582084" name="Object 4"/>
          <p:cNvGraphicFramePr>
            <a:graphicFrameLocks noChangeAspect="1"/>
          </p:cNvGraphicFramePr>
          <p:nvPr/>
        </p:nvGraphicFramePr>
        <p:xfrm>
          <a:off x="609600" y="2819400"/>
          <a:ext cx="4318000" cy="180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3" imgW="4317840" imgH="1803240" progId="Equation.DSMT4">
                  <p:embed/>
                </p:oleObj>
              </mc:Choice>
              <mc:Fallback>
                <p:oleObj name="Equation" r:id="rId3" imgW="4317840" imgH="1803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819400"/>
                        <a:ext cx="4318000" cy="180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3"/>
          <p:cNvSpPr txBox="1">
            <a:spLocks/>
          </p:cNvSpPr>
          <p:nvPr/>
        </p:nvSpPr>
        <p:spPr>
          <a:xfrm>
            <a:off x="5181600" y="2743200"/>
            <a:ext cx="3429000" cy="104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13263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>
                <a:tab pos="4513263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a.</a:t>
            </a:r>
          </a:p>
        </p:txBody>
      </p:sp>
      <p:pic>
        <p:nvPicPr>
          <p:cNvPr id="6" name="Picture 4" descr="sampl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62600" y="3276600"/>
            <a:ext cx="3200400" cy="26428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31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3: Order of Operations with Decimals (using Calculators) (cont.)</a:t>
            </a:r>
          </a:p>
        </p:txBody>
      </p:sp>
      <p:sp>
        <p:nvSpPr>
          <p:cNvPr id="15831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  <a:tabLst>
                <a:tab pos="4513263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 b.	c.</a:t>
            </a:r>
          </a:p>
        </p:txBody>
      </p:sp>
      <p:pic>
        <p:nvPicPr>
          <p:cNvPr id="1583109" name="Picture 5" descr="sample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14400" y="1295400"/>
            <a:ext cx="3200400" cy="2642852"/>
          </a:xfrm>
          <a:prstGeom prst="rect">
            <a:avLst/>
          </a:prstGeom>
          <a:noFill/>
        </p:spPr>
      </p:pic>
      <p:pic>
        <p:nvPicPr>
          <p:cNvPr id="1583111" name="Picture 7" descr="sample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34000" y="1295400"/>
            <a:ext cx="3200400" cy="26444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41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15841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30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smtClean="0">
                <a:solidFill>
                  <a:srgbClr val="000000"/>
                </a:solidFill>
              </a:rPr>
              <a:t>Use the rules for order of operations to evaluate each expression.</a:t>
            </a:r>
          </a:p>
          <a:p>
            <a:pPr marL="0" indent="0">
              <a:buFont typeface="Courier New" pitchFamily="49" charset="0"/>
              <a:buNone/>
            </a:pPr>
            <a:endParaRPr lang="en-US" i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smtClean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1584132" name="Object 4"/>
          <p:cNvGraphicFramePr>
            <a:graphicFrameLocks noChangeAspect="1"/>
          </p:cNvGraphicFramePr>
          <p:nvPr/>
        </p:nvGraphicFramePr>
        <p:xfrm>
          <a:off x="530352" y="2336800"/>
          <a:ext cx="7366000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Equation" r:id="rId3" imgW="7365960" imgH="2819160" progId="Equation.DSMT4">
                  <p:embed/>
                </p:oleObj>
              </mc:Choice>
              <mc:Fallback>
                <p:oleObj name="Equation" r:id="rId3" imgW="7365960" imgH="28191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36800"/>
                        <a:ext cx="7366000" cy="281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51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Practice Problems (cont.)</a:t>
            </a:r>
          </a:p>
        </p:txBody>
      </p:sp>
      <p:sp>
        <p:nvSpPr>
          <p:cNvPr id="15851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smtClean="0">
                <a:solidFill>
                  <a:srgbClr val="000000"/>
                </a:solidFill>
              </a:rPr>
              <a:t>Simplify.</a:t>
            </a:r>
          </a:p>
          <a:p>
            <a:pPr>
              <a:buFont typeface="Courier New" pitchFamily="49" charset="0"/>
              <a:buNone/>
            </a:pPr>
            <a:r>
              <a:rPr lang="en-US" i="0" smtClean="0">
                <a:solidFill>
                  <a:srgbClr val="000000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i="0" smtClean="0">
              <a:solidFill>
                <a:srgbClr val="000000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smtClean="0">
              <a:solidFill>
                <a:srgbClr val="000000"/>
              </a:solidFill>
            </a:endParaRPr>
          </a:p>
        </p:txBody>
      </p:sp>
      <p:graphicFrame>
        <p:nvGraphicFramePr>
          <p:cNvPr id="1585156" name="Object 4"/>
          <p:cNvGraphicFramePr>
            <a:graphicFrameLocks noChangeAspect="1"/>
          </p:cNvGraphicFramePr>
          <p:nvPr/>
        </p:nvGraphicFramePr>
        <p:xfrm>
          <a:off x="530352" y="1981200"/>
          <a:ext cx="293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Equation" r:id="rId3" imgW="2933640" imgH="838080" progId="Equation.DSMT4">
                  <p:embed/>
                </p:oleObj>
              </mc:Choice>
              <mc:Fallback>
                <p:oleObj name="Equation" r:id="rId3" imgW="293364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81200"/>
                        <a:ext cx="2933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61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Practice Problem Answers</a:t>
            </a:r>
          </a:p>
        </p:txBody>
      </p:sp>
      <p:graphicFrame>
        <p:nvGraphicFramePr>
          <p:cNvPr id="1586180" name="Object 4"/>
          <p:cNvGraphicFramePr>
            <a:graphicFrameLocks noChangeAspect="1"/>
          </p:cNvGraphicFramePr>
          <p:nvPr/>
        </p:nvGraphicFramePr>
        <p:xfrm>
          <a:off x="530352" y="1280160"/>
          <a:ext cx="6819900" cy="248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Equation" r:id="rId3" imgW="6819840" imgH="2489040" progId="Equation.DSMT4">
                  <p:embed/>
                </p:oleObj>
              </mc:Choice>
              <mc:Fallback>
                <p:oleObj name="Equation" r:id="rId3" imgW="6819840" imgH="2489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6819900" cy="248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noFill/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Evaluate integer, fractional, and decimal expressions using the rules for order of operations.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18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Order of Operations </a:t>
            </a:r>
          </a:p>
        </p:txBody>
      </p:sp>
      <p:sp>
        <p:nvSpPr>
          <p:cNvPr id="15718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5509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5138" indent="-465138" algn="ctr">
              <a:spcBef>
                <a:spcPts val="300"/>
              </a:spcBef>
              <a:buFont typeface="Courier New" pitchFamily="49" charset="0"/>
              <a:buNone/>
            </a:pPr>
            <a:r>
              <a:rPr lang="en-US" b="1" i="0" smtClean="0">
                <a:solidFill>
                  <a:srgbClr val="000000"/>
                </a:solidFill>
              </a:rPr>
              <a:t>Rules for Order of Operations</a:t>
            </a:r>
          </a:p>
          <a:p>
            <a:pPr marL="465138" indent="-465138">
              <a:spcBef>
                <a:spcPts val="300"/>
              </a:spcBef>
              <a:buFont typeface="Courier New" pitchFamily="49" charset="0"/>
              <a:buNone/>
            </a:pPr>
            <a:r>
              <a:rPr lang="en-US" b="1" i="0" smtClean="0">
                <a:solidFill>
                  <a:srgbClr val="000000"/>
                </a:solidFill>
              </a:rPr>
              <a:t>1.	</a:t>
            </a:r>
            <a:r>
              <a:rPr lang="en-US" i="0" smtClean="0">
                <a:solidFill>
                  <a:srgbClr val="000000"/>
                </a:solidFill>
              </a:rPr>
              <a:t>Simplify within grouping symbols, such as parentheses ( ), brackets [ ], and braces { }, working from the inner most grouping outward.</a:t>
            </a:r>
          </a:p>
          <a:p>
            <a:pPr marL="465138" indent="-465138">
              <a:spcBef>
                <a:spcPts val="300"/>
              </a:spcBef>
              <a:buFont typeface="Courier New" pitchFamily="49" charset="0"/>
              <a:buNone/>
            </a:pPr>
            <a:r>
              <a:rPr lang="en-US" b="1" i="0" smtClean="0">
                <a:solidFill>
                  <a:srgbClr val="000000"/>
                </a:solidFill>
              </a:rPr>
              <a:t>2.	</a:t>
            </a:r>
            <a:r>
              <a:rPr lang="en-US" i="0" smtClean="0">
                <a:solidFill>
                  <a:srgbClr val="000000"/>
                </a:solidFill>
              </a:rPr>
              <a:t>Find any powers indicated by exponents.</a:t>
            </a:r>
          </a:p>
          <a:p>
            <a:pPr marL="465138" indent="-465138">
              <a:spcBef>
                <a:spcPts val="300"/>
              </a:spcBef>
              <a:buFont typeface="Courier New" pitchFamily="49" charset="0"/>
              <a:buNone/>
            </a:pPr>
            <a:r>
              <a:rPr lang="en-US" b="1" i="0" smtClean="0">
                <a:solidFill>
                  <a:srgbClr val="000000"/>
                </a:solidFill>
              </a:rPr>
              <a:t>3.	</a:t>
            </a:r>
            <a:r>
              <a:rPr lang="en-US" i="0" smtClean="0">
                <a:solidFill>
                  <a:srgbClr val="000000"/>
                </a:solidFill>
              </a:rPr>
              <a:t>Moving from </a:t>
            </a:r>
            <a:r>
              <a:rPr lang="en-US" b="1" i="0" smtClean="0">
                <a:solidFill>
                  <a:srgbClr val="A50021"/>
                </a:solidFill>
              </a:rPr>
              <a:t>left to right</a:t>
            </a:r>
            <a:r>
              <a:rPr lang="en-US" i="0" smtClean="0">
                <a:solidFill>
                  <a:srgbClr val="000000"/>
                </a:solidFill>
              </a:rPr>
              <a:t>, perform any multiplications </a:t>
            </a:r>
            <a:r>
              <a:rPr lang="en-US" b="1" i="0" smtClean="0">
                <a:solidFill>
                  <a:srgbClr val="A50021"/>
                </a:solidFill>
              </a:rPr>
              <a:t>or</a:t>
            </a:r>
            <a:r>
              <a:rPr lang="en-US" b="1" i="0" smtClean="0">
                <a:solidFill>
                  <a:srgbClr val="000000"/>
                </a:solidFill>
              </a:rPr>
              <a:t> </a:t>
            </a:r>
            <a:r>
              <a:rPr lang="en-US" i="0" smtClean="0">
                <a:solidFill>
                  <a:srgbClr val="000000"/>
                </a:solidFill>
              </a:rPr>
              <a:t>divisions </a:t>
            </a:r>
            <a:r>
              <a:rPr lang="en-US" b="1" i="0" smtClean="0">
                <a:solidFill>
                  <a:srgbClr val="A50021"/>
                </a:solidFill>
              </a:rPr>
              <a:t>in the order they appear</a:t>
            </a:r>
            <a:r>
              <a:rPr lang="en-US" i="0" smtClean="0">
                <a:solidFill>
                  <a:srgbClr val="000000"/>
                </a:solidFill>
              </a:rPr>
              <a:t>.</a:t>
            </a:r>
          </a:p>
          <a:p>
            <a:pPr marL="465138" indent="-465138">
              <a:spcBef>
                <a:spcPts val="300"/>
              </a:spcBef>
              <a:buFont typeface="Courier New" pitchFamily="49" charset="0"/>
              <a:buNone/>
            </a:pPr>
            <a:r>
              <a:rPr lang="en-US" b="1" i="0" smtClean="0">
                <a:solidFill>
                  <a:srgbClr val="000000"/>
                </a:solidFill>
              </a:rPr>
              <a:t>4.	</a:t>
            </a:r>
            <a:r>
              <a:rPr lang="en-US" i="0" smtClean="0">
                <a:solidFill>
                  <a:srgbClr val="000000"/>
                </a:solidFill>
              </a:rPr>
              <a:t>Moving from </a:t>
            </a:r>
            <a:r>
              <a:rPr lang="en-US" b="1" i="0" smtClean="0">
                <a:solidFill>
                  <a:srgbClr val="A50021"/>
                </a:solidFill>
              </a:rPr>
              <a:t>left to right</a:t>
            </a:r>
            <a:r>
              <a:rPr lang="en-US" i="0" smtClean="0">
                <a:solidFill>
                  <a:srgbClr val="000000"/>
                </a:solidFill>
              </a:rPr>
              <a:t>, perform any additions </a:t>
            </a:r>
            <a:r>
              <a:rPr lang="en-US" b="1" i="0" smtClean="0">
                <a:solidFill>
                  <a:srgbClr val="A50021"/>
                </a:solidFill>
              </a:rPr>
              <a:t>or</a:t>
            </a:r>
            <a:r>
              <a:rPr lang="en-US" b="1" i="0" smtClean="0">
                <a:solidFill>
                  <a:srgbClr val="000000"/>
                </a:solidFill>
              </a:rPr>
              <a:t> </a:t>
            </a:r>
            <a:r>
              <a:rPr lang="en-US" i="0" smtClean="0">
                <a:solidFill>
                  <a:srgbClr val="000000"/>
                </a:solidFill>
              </a:rPr>
              <a:t>subtractions </a:t>
            </a:r>
            <a:r>
              <a:rPr lang="en-US" b="1" i="0" smtClean="0">
                <a:solidFill>
                  <a:srgbClr val="A50021"/>
                </a:solidFill>
              </a:rPr>
              <a:t>in the order they appear</a:t>
            </a:r>
            <a:r>
              <a:rPr lang="en-US" i="0" smtClean="0">
                <a:solidFill>
                  <a:srgbClr val="000000"/>
                </a:solidFill>
              </a:rPr>
              <a:t>.</a:t>
            </a:r>
            <a:r>
              <a:rPr lang="en-US" sz="2000" i="0" smtClean="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28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Order of Operations</a:t>
            </a:r>
          </a:p>
        </p:txBody>
      </p:sp>
      <p:sp>
        <p:nvSpPr>
          <p:cNvPr id="15728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1761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bIns="228600"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0" smtClean="0">
                <a:solidFill>
                  <a:srgbClr val="000000"/>
                </a:solidFill>
              </a:rPr>
              <a:t>Notes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smtClean="0">
                <a:solidFill>
                  <a:srgbClr val="000000"/>
                </a:solidFill>
              </a:rPr>
              <a:t>Other grouping symbols are the absolute value bars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smtClean="0">
                <a:solidFill>
                  <a:srgbClr val="000000"/>
                </a:solidFill>
              </a:rPr>
              <a:t>(such as          ), the fraction bar (as in             ), and the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smtClean="0">
                <a:solidFill>
                  <a:srgbClr val="000000"/>
                </a:solidFill>
              </a:rPr>
              <a:t>square root symbol (such as               ). </a:t>
            </a:r>
          </a:p>
        </p:txBody>
      </p:sp>
      <p:graphicFrame>
        <p:nvGraphicFramePr>
          <p:cNvPr id="1572868" name="Object 4"/>
          <p:cNvGraphicFramePr>
            <a:graphicFrameLocks noChangeAspect="1"/>
          </p:cNvGraphicFramePr>
          <p:nvPr/>
        </p:nvGraphicFramePr>
        <p:xfrm>
          <a:off x="1762125" y="2510703"/>
          <a:ext cx="78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3" imgW="787320" imgH="469800" progId="Equation.DSMT4">
                  <p:embed/>
                </p:oleObj>
              </mc:Choice>
              <mc:Fallback>
                <p:oleObj name="Equation" r:id="rId3" imgW="78732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125" y="2510703"/>
                        <a:ext cx="7874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72869" name="Object 5"/>
          <p:cNvGraphicFramePr>
            <a:graphicFrameLocks noChangeAspect="1"/>
          </p:cNvGraphicFramePr>
          <p:nvPr/>
        </p:nvGraphicFramePr>
        <p:xfrm>
          <a:off x="6067425" y="233449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5" imgW="901440" imgH="838080" progId="Equation.DSMT4">
                  <p:embed/>
                </p:oleObj>
              </mc:Choice>
              <mc:Fallback>
                <p:oleObj name="Equation" r:id="rId5" imgW="90144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7425" y="2334490"/>
                        <a:ext cx="901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72870" name="Object 6"/>
          <p:cNvGraphicFramePr>
            <a:graphicFrameLocks noChangeAspect="1"/>
          </p:cNvGraphicFramePr>
          <p:nvPr/>
        </p:nvGraphicFramePr>
        <p:xfrm>
          <a:off x="4643438" y="3096490"/>
          <a:ext cx="1117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7" imgW="1117440" imgH="444240" progId="Equation.DSMT4">
                  <p:embed/>
                </p:oleObj>
              </mc:Choice>
              <mc:Fallback>
                <p:oleObj name="Equation" r:id="rId7" imgW="1117440" imgH="4442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3096490"/>
                        <a:ext cx="1117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38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Order of Operations</a:t>
            </a:r>
          </a:p>
        </p:txBody>
      </p:sp>
      <p:sp>
        <p:nvSpPr>
          <p:cNvPr id="15738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0" smtClean="0">
                <a:solidFill>
                  <a:srgbClr val="000000"/>
                </a:solidFill>
              </a:rPr>
              <a:t>Note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smtClean="0">
                <a:solidFill>
                  <a:srgbClr val="000000"/>
                </a:solidFill>
              </a:rPr>
              <a:t>Even though the mnemonic </a:t>
            </a:r>
            <a:r>
              <a:rPr lang="en-US" b="1" i="0" smtClean="0">
                <a:solidFill>
                  <a:srgbClr val="A50021"/>
                </a:solidFill>
              </a:rPr>
              <a:t>PEMDAS</a:t>
            </a:r>
            <a:r>
              <a:rPr lang="en-US" b="1" i="0" smtClean="0">
                <a:solidFill>
                  <a:srgbClr val="000000"/>
                </a:solidFill>
              </a:rPr>
              <a:t> </a:t>
            </a:r>
            <a:r>
              <a:rPr lang="en-US" i="0" smtClean="0">
                <a:solidFill>
                  <a:srgbClr val="000000"/>
                </a:solidFill>
              </a:rPr>
              <a:t>is helpful, remember that multiplication and division are performed as they appear, left to right. Also, addition and subtraction are performed as they appear, left to right.</a:t>
            </a:r>
          </a:p>
          <a:p>
            <a:pPr marL="0" indent="0">
              <a:buFont typeface="Courier New" pitchFamily="49" charset="0"/>
              <a:buNone/>
            </a:pPr>
            <a:endParaRPr lang="en-US" i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smtClean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1573892" name="Object 4"/>
          <p:cNvGraphicFramePr>
            <a:graphicFrameLocks noChangeAspect="1"/>
          </p:cNvGraphicFramePr>
          <p:nvPr/>
        </p:nvGraphicFramePr>
        <p:xfrm>
          <a:off x="1600200" y="3886200"/>
          <a:ext cx="57150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3" imgW="5715000" imgH="1688760" progId="Equation.DSMT4">
                  <p:embed/>
                </p:oleObj>
              </mc:Choice>
              <mc:Fallback>
                <p:oleObj name="Equation" r:id="rId3" imgW="5715000" imgH="16887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886200"/>
                        <a:ext cx="5715000" cy="168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971800" y="4572000"/>
          <a:ext cx="5613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3" imgW="5613120" imgH="355320" progId="Equation.DSMT4">
                  <p:embed/>
                </p:oleObj>
              </mc:Choice>
              <mc:Fallback>
                <p:oleObj name="Equation" r:id="rId3" imgW="561312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572000"/>
                        <a:ext cx="5613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749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1: Order of Operations with Integers</a:t>
            </a:r>
          </a:p>
        </p:txBody>
      </p:sp>
      <p:sp>
        <p:nvSpPr>
          <p:cNvPr id="15749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5138" algn="l"/>
                <a:tab pos="3657600" algn="l"/>
                <a:tab pos="4122738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Use the rules for order of operations to evaluate each of the following expressions.</a:t>
            </a:r>
          </a:p>
          <a:p>
            <a:pPr>
              <a:tabLst>
                <a:tab pos="465138" algn="l"/>
                <a:tab pos="3657600" algn="l"/>
                <a:tab pos="4122738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a.	</a:t>
            </a:r>
            <a:r>
              <a:rPr lang="en-US" i="0" dirty="0" smtClean="0">
                <a:solidFill>
                  <a:srgbClr val="0000FF"/>
                </a:solidFill>
              </a:rPr>
              <a:t>36 ÷ 4 − 6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  <a:sym typeface="Symbol" pitchFamily="18" charset="2"/>
              </a:rPr>
              <a:t></a:t>
            </a:r>
            <a:r>
              <a:rPr lang="en-US" i="0" dirty="0" smtClean="0">
                <a:solidFill>
                  <a:srgbClr val="0000FF"/>
                </a:solidFill>
              </a:rPr>
              <a:t> 2</a:t>
            </a:r>
            <a:r>
              <a:rPr lang="en-US" i="0" baseline="30000" dirty="0" smtClean="0">
                <a:solidFill>
                  <a:srgbClr val="0000FF"/>
                </a:solidFill>
              </a:rPr>
              <a:t>2</a:t>
            </a:r>
            <a:r>
              <a:rPr lang="en-US" i="0" dirty="0" smtClean="0">
                <a:solidFill>
                  <a:schemeClr val="tx1"/>
                </a:solidFill>
              </a:rPr>
              <a:t> 	</a:t>
            </a:r>
            <a:r>
              <a:rPr lang="en-US" b="1" i="0" dirty="0" smtClean="0">
                <a:solidFill>
                  <a:schemeClr val="tx1"/>
                </a:solidFill>
              </a:rPr>
              <a:t>b.	</a:t>
            </a:r>
            <a:r>
              <a:rPr lang="en-US" i="0" dirty="0" smtClean="0">
                <a:solidFill>
                  <a:srgbClr val="0000FF"/>
                </a:solidFill>
              </a:rPr>
              <a:t>2( 3</a:t>
            </a:r>
            <a:r>
              <a:rPr lang="en-US" i="0" baseline="30000" dirty="0" smtClean="0">
                <a:solidFill>
                  <a:srgbClr val="0000FF"/>
                </a:solidFill>
              </a:rPr>
              <a:t>2</a:t>
            </a:r>
            <a:r>
              <a:rPr lang="en-US" i="0" dirty="0" smtClean="0">
                <a:solidFill>
                  <a:srgbClr val="0000FF"/>
                </a:solidFill>
              </a:rPr>
              <a:t> − 1 ) − 3 </a:t>
            </a:r>
            <a:r>
              <a:rPr lang="en-US" i="0" dirty="0" smtClean="0">
                <a:solidFill>
                  <a:srgbClr val="0000FF"/>
                </a:solidFill>
                <a:latin typeface="Symbol" pitchFamily="18" charset="2"/>
                <a:sym typeface="Symbol" pitchFamily="18" charset="2"/>
              </a:rPr>
              <a:t></a:t>
            </a:r>
            <a:r>
              <a:rPr lang="en-US" i="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2</a:t>
            </a:r>
            <a:r>
              <a:rPr lang="en-US" baseline="30000" dirty="0" smtClean="0">
                <a:solidFill>
                  <a:srgbClr val="0000FF"/>
                </a:solidFill>
              </a:rPr>
              <a:t>3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  <a:p>
            <a:pPr>
              <a:tabLst>
                <a:tab pos="465138" algn="l"/>
                <a:tab pos="3657600" algn="l"/>
                <a:tab pos="4122738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c.	</a:t>
            </a:r>
            <a:r>
              <a:rPr lang="en-US" i="0" dirty="0" smtClean="0">
                <a:solidFill>
                  <a:srgbClr val="0000FF"/>
                </a:solidFill>
              </a:rPr>
              <a:t>9 − 2[ ( 3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  <a:sym typeface="Symbol" pitchFamily="18" charset="2"/>
              </a:rPr>
              <a:t></a:t>
            </a:r>
            <a:r>
              <a:rPr lang="en-US" i="0" dirty="0" smtClean="0">
                <a:solidFill>
                  <a:srgbClr val="0000FF"/>
                </a:solidFill>
              </a:rPr>
              <a:t> 5 − 7</a:t>
            </a:r>
            <a:r>
              <a:rPr lang="en-US" i="0" baseline="30000" dirty="0" smtClean="0">
                <a:solidFill>
                  <a:srgbClr val="0000FF"/>
                </a:solidFill>
              </a:rPr>
              <a:t>2</a:t>
            </a:r>
            <a:r>
              <a:rPr lang="en-US" i="0" dirty="0" smtClean="0">
                <a:solidFill>
                  <a:srgbClr val="0000FF"/>
                </a:solidFill>
              </a:rPr>
              <a:t> ) ÷ 2 + 2</a:t>
            </a:r>
            <a:r>
              <a:rPr lang="en-US" i="0" baseline="30000" dirty="0" smtClean="0">
                <a:solidFill>
                  <a:srgbClr val="0000FF"/>
                </a:solidFill>
              </a:rPr>
              <a:t>2</a:t>
            </a:r>
            <a:r>
              <a:rPr lang="en-US" i="0" dirty="0" smtClean="0">
                <a:solidFill>
                  <a:srgbClr val="0000FF"/>
                </a:solidFill>
              </a:rPr>
              <a:t> ]</a:t>
            </a:r>
          </a:p>
          <a:p>
            <a:pPr marL="0" indent="0">
              <a:buFont typeface="Courier New" pitchFamily="49" charset="0"/>
              <a:buNone/>
              <a:tabLst>
                <a:tab pos="465138" algn="l"/>
                <a:tab pos="3657600" algn="l"/>
                <a:tab pos="4122738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Solutions:</a:t>
            </a:r>
            <a:r>
              <a:rPr lang="en-US" i="0" dirty="0" smtClean="0">
                <a:solidFill>
                  <a:schemeClr val="tx1"/>
                </a:solidFill>
              </a:rPr>
              <a:t>  </a:t>
            </a:r>
          </a:p>
        </p:txBody>
      </p:sp>
      <p:graphicFrame>
        <p:nvGraphicFramePr>
          <p:cNvPr id="1574916" name="Object 4"/>
          <p:cNvGraphicFramePr>
            <a:graphicFrameLocks noChangeAspect="1"/>
          </p:cNvGraphicFramePr>
          <p:nvPr/>
        </p:nvGraphicFramePr>
        <p:xfrm>
          <a:off x="530352" y="3886200"/>
          <a:ext cx="2438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5" imgW="2438280" imgH="431640" progId="Equation.DSMT4">
                  <p:embed/>
                </p:oleObj>
              </mc:Choice>
              <mc:Fallback>
                <p:oleObj name="Equation" r:id="rId5" imgW="2438280" imgH="431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886200"/>
                        <a:ext cx="24384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971800" y="5105400"/>
          <a:ext cx="325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7" imgW="3251160" imgH="291960" progId="Equation.DSMT4">
                  <p:embed/>
                </p:oleObj>
              </mc:Choice>
              <mc:Fallback>
                <p:oleObj name="Equation" r:id="rId7" imgW="32511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105400"/>
                        <a:ext cx="325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971800" y="4010890"/>
          <a:ext cx="3403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9" imgW="3403440" imgH="330120" progId="Equation.DSMT4">
                  <p:embed/>
                </p:oleObj>
              </mc:Choice>
              <mc:Fallback>
                <p:oleObj name="Equation" r:id="rId9" imgW="340344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010890"/>
                        <a:ext cx="34036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4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4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59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1: Order of Operations with Integers (cont.)</a:t>
            </a:r>
          </a:p>
        </p:txBody>
      </p:sp>
      <p:graphicFrame>
        <p:nvGraphicFramePr>
          <p:cNvPr id="1575940" name="Object 4"/>
          <p:cNvGraphicFramePr>
            <a:graphicFrameLocks noChangeAspect="1"/>
          </p:cNvGraphicFramePr>
          <p:nvPr/>
        </p:nvGraphicFramePr>
        <p:xfrm>
          <a:off x="530352" y="1280160"/>
          <a:ext cx="2590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3" imgW="2590560" imgH="444240" progId="Equation.DSMT4">
                  <p:embed/>
                </p:oleObj>
              </mc:Choice>
              <mc:Fallback>
                <p:oleObj name="Equation" r:id="rId3" imgW="2590560" imgH="444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2590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3276600" y="3276600"/>
          <a:ext cx="5448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5" imgW="5448240" imgH="355320" progId="Equation.DSMT4">
                  <p:embed/>
                </p:oleObj>
              </mc:Choice>
              <mc:Fallback>
                <p:oleObj name="Equation" r:id="rId5" imgW="544824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276600"/>
                        <a:ext cx="5448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276600" y="2609850"/>
          <a:ext cx="3251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7" imgW="3251160" imgH="330120" progId="Equation.DSMT4">
                  <p:embed/>
                </p:oleObj>
              </mc:Choice>
              <mc:Fallback>
                <p:oleObj name="Equation" r:id="rId7" imgW="3251160" imgH="330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609850"/>
                        <a:ext cx="3251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276600" y="1905000"/>
          <a:ext cx="5651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9" imgW="5651280" imgH="406080" progId="Equation.DSMT4">
                  <p:embed/>
                </p:oleObj>
              </mc:Choice>
              <mc:Fallback>
                <p:oleObj name="Equation" r:id="rId9" imgW="565128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905000"/>
                        <a:ext cx="5651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276600" y="1295400"/>
          <a:ext cx="3403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11" imgW="3403440" imgH="406080" progId="Equation.DSMT4">
                  <p:embed/>
                </p:oleObj>
              </mc:Choice>
              <mc:Fallback>
                <p:oleObj name="Equation" r:id="rId11" imgW="340344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295400"/>
                        <a:ext cx="3403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1: Order of Operations with Integers (cont.)</a:t>
            </a:r>
          </a:p>
        </p:txBody>
      </p:sp>
      <p:graphicFrame>
        <p:nvGraphicFramePr>
          <p:cNvPr id="1576964" name="Object 4"/>
          <p:cNvGraphicFramePr>
            <a:graphicFrameLocks noChangeAspect="1"/>
          </p:cNvGraphicFramePr>
          <p:nvPr/>
        </p:nvGraphicFramePr>
        <p:xfrm>
          <a:off x="530352" y="1280160"/>
          <a:ext cx="386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3" imgW="3860640" imgH="469800" progId="Equation.DSMT4">
                  <p:embed/>
                </p:oleObj>
              </mc:Choice>
              <mc:Fallback>
                <p:oleObj name="Equation" r:id="rId3" imgW="386064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38608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76965" name="Rectangle 5"/>
          <p:cNvSpPr>
            <a:spLocks noChangeArrowheads="1"/>
          </p:cNvSpPr>
          <p:nvPr/>
        </p:nvSpPr>
        <p:spPr bwMode="auto">
          <a:xfrm>
            <a:off x="455613" y="5105400"/>
            <a:ext cx="82264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/>
            <a:r>
              <a:rPr lang="en-US" sz="2800" b="1" dirty="0"/>
              <a:t>Note: </a:t>
            </a:r>
            <a:r>
              <a:rPr lang="en-US" sz="2800" dirty="0"/>
              <a:t>Because of the rules for order of operations at no time did we even subtract 9 − 2. 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243016" y="4876800"/>
          <a:ext cx="463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5" imgW="4635360" imgH="291960" progId="Equation.DSMT4">
                  <p:embed/>
                </p:oleObj>
              </mc:Choice>
              <mc:Fallback>
                <p:oleObj name="Equation" r:id="rId5" imgW="46353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3016" y="4876800"/>
                        <a:ext cx="463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243016" y="4437380"/>
          <a:ext cx="5067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7" imgW="5067000" imgH="330120" progId="Equation.DSMT4">
                  <p:embed/>
                </p:oleObj>
              </mc:Choice>
              <mc:Fallback>
                <p:oleObj name="Equation" r:id="rId7" imgW="5067000" imgH="330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3016" y="4437380"/>
                        <a:ext cx="50673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243016" y="3921760"/>
          <a:ext cx="6642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9" imgW="6642000" imgH="406080" progId="Equation.DSMT4">
                  <p:embed/>
                </p:oleObj>
              </mc:Choice>
              <mc:Fallback>
                <p:oleObj name="Equation" r:id="rId9" imgW="664200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3016" y="3921760"/>
                        <a:ext cx="6642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243016" y="3406140"/>
          <a:ext cx="6858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11" imgW="6858000" imgH="406080" progId="Equation.DSMT4">
                  <p:embed/>
                </p:oleObj>
              </mc:Choice>
              <mc:Fallback>
                <p:oleObj name="Equation" r:id="rId11" imgW="685800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3016" y="3406140"/>
                        <a:ext cx="6858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9945865"/>
              </p:ext>
            </p:extLst>
          </p:nvPr>
        </p:nvGraphicFramePr>
        <p:xfrm>
          <a:off x="1223963" y="2890838"/>
          <a:ext cx="7480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13" imgW="7480080" imgH="406080" progId="Equation.DSMT4">
                  <p:embed/>
                </p:oleObj>
              </mc:Choice>
              <mc:Fallback>
                <p:oleObj name="Equation" r:id="rId13" imgW="7480080" imgH="406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3963" y="2890838"/>
                        <a:ext cx="7480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1243016" y="2374900"/>
          <a:ext cx="7467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15" imgW="7467480" imgH="406080" progId="Equation.DSMT4">
                  <p:embed/>
                </p:oleObj>
              </mc:Choice>
              <mc:Fallback>
                <p:oleObj name="Equation" r:id="rId15" imgW="7467480" imgH="406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3016" y="2374900"/>
                        <a:ext cx="7467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1243016" y="1859280"/>
          <a:ext cx="5232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17" imgW="5232240" imgH="406080" progId="Equation.DSMT4">
                  <p:embed/>
                </p:oleObj>
              </mc:Choice>
              <mc:Fallback>
                <p:oleObj name="Equation" r:id="rId17" imgW="5232240" imgH="406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3016" y="1859280"/>
                        <a:ext cx="5232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6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9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2: Order of Operations with Fractions</a:t>
            </a:r>
          </a:p>
        </p:txBody>
      </p:sp>
      <p:sp>
        <p:nvSpPr>
          <p:cNvPr id="15779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smtClean="0">
                <a:solidFill>
                  <a:schemeClr val="tx1"/>
                </a:solidFill>
              </a:rPr>
              <a:t>Use the rules for order of operations to evaluate each of the following expressions. </a:t>
            </a:r>
          </a:p>
        </p:txBody>
      </p:sp>
      <p:graphicFrame>
        <p:nvGraphicFramePr>
          <p:cNvPr id="1577988" name="Object 4"/>
          <p:cNvGraphicFramePr>
            <a:graphicFrameLocks noChangeAspect="1"/>
          </p:cNvGraphicFramePr>
          <p:nvPr/>
        </p:nvGraphicFramePr>
        <p:xfrm>
          <a:off x="530352" y="2438400"/>
          <a:ext cx="7226300" cy="212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3" imgW="7226280" imgH="2120760" progId="Equation.DSMT4">
                  <p:embed/>
                </p:oleObj>
              </mc:Choice>
              <mc:Fallback>
                <p:oleObj name="Equation" r:id="rId3" imgW="7226280" imgH="21207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38400"/>
                        <a:ext cx="7226300" cy="212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328</Words>
  <Application>Microsoft Office PowerPoint</Application>
  <PresentationFormat>On-screen Show (4:3)</PresentationFormat>
  <Paragraphs>55</Paragraphs>
  <Slides>17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Calibri</vt:lpstr>
      <vt:lpstr>Courier New</vt:lpstr>
      <vt:lpstr>Arial</vt:lpstr>
      <vt:lpstr>Symbol</vt:lpstr>
      <vt:lpstr>Office Theme</vt:lpstr>
      <vt:lpstr>Equation</vt:lpstr>
      <vt:lpstr>Section 2.5</vt:lpstr>
      <vt:lpstr>Objectives</vt:lpstr>
      <vt:lpstr>Order of Operations </vt:lpstr>
      <vt:lpstr>Order of Operations</vt:lpstr>
      <vt:lpstr>Order of Operations</vt:lpstr>
      <vt:lpstr>Example 1: Order of Operations with Integers</vt:lpstr>
      <vt:lpstr>Example 1: Order of Operations with Integers (cont.)</vt:lpstr>
      <vt:lpstr>Example 1: Order of Operations with Integers (cont.)</vt:lpstr>
      <vt:lpstr>Example 2: Order of Operations with Fractions</vt:lpstr>
      <vt:lpstr>Example 2: Order of Operations with Fractions (cont.)</vt:lpstr>
      <vt:lpstr>Example 2: Order of Operations with Fractions (cont.)</vt:lpstr>
      <vt:lpstr>Example 2: Order of Operations with Fractions (cont.)</vt:lpstr>
      <vt:lpstr>Example 3: Order of Operations with Decimals (using Calculators)</vt:lpstr>
      <vt:lpstr>Example 3: Order of Operations with Decimals (using Calculators) (cont.)</vt:lpstr>
      <vt:lpstr>Practice Problems</vt:lpstr>
      <vt:lpstr>Practice Problems (cont.)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35</cp:revision>
  <dcterms:created xsi:type="dcterms:W3CDTF">2013-04-26T14:43:13Z</dcterms:created>
  <dcterms:modified xsi:type="dcterms:W3CDTF">2017-08-02T11:23:59Z</dcterms:modified>
</cp:coreProperties>
</file>