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e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6.e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8.e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0.e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2.e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4.e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0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F184-1492-4C95-ACF0-AC32542EC851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C12B0-AEA2-4A93-9BDD-8D566A9578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3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27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35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4" Type="http://schemas.openxmlformats.org/officeDocument/2006/relationships/image" Target="../media/image10.emf"/><Relationship Id="rId9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3.w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15.w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Translating English Phrases and Algebraic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Translating English Phrases into Algebraic Expressions</a:t>
            </a:r>
          </a:p>
        </p:txBody>
      </p:sp>
      <p:sp>
        <p:nvSpPr>
          <p:cNvPr id="156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 Example 1b, the phrase “the sum of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and 3” was translated as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+ 3. If the expression had been translated as 3 +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i="0" dirty="0" smtClean="0">
                <a:solidFill>
                  <a:srgbClr val="000000"/>
                </a:solidFill>
              </a:rPr>
              <a:t>, there would have been no mathematical error because addition is commutative. That is,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+ 3 = 3 + </a:t>
            </a:r>
            <a:r>
              <a:rPr lang="en-US" i="1" dirty="0" smtClean="0">
                <a:solidFill>
                  <a:srgbClr val="000000"/>
                </a:solidFill>
              </a:rPr>
              <a:t>z</a:t>
            </a:r>
            <a:r>
              <a:rPr lang="en-US" i="0" dirty="0" smtClean="0">
                <a:solidFill>
                  <a:srgbClr val="000000"/>
                </a:solidFill>
              </a:rPr>
              <a:t>. However, in </a:t>
            </a:r>
            <a:r>
              <a:rPr lang="en-US" b="1" i="0" dirty="0" smtClean="0">
                <a:solidFill>
                  <a:srgbClr val="000000"/>
                </a:solidFill>
              </a:rPr>
              <a:t>e.</a:t>
            </a:r>
            <a:r>
              <a:rPr lang="en-US" i="0" dirty="0" smtClean="0">
                <a:solidFill>
                  <a:srgbClr val="000000"/>
                </a:solidFill>
              </a:rPr>
              <a:t>, the phrase “3 less than the product of a number and 5” must be translated as it was because subtraction is </a:t>
            </a:r>
            <a:r>
              <a:rPr lang="en-US" b="1" i="0" dirty="0" smtClean="0">
                <a:solidFill>
                  <a:srgbClr val="000000"/>
                </a:solidFill>
              </a:rPr>
              <a:t>not </a:t>
            </a:r>
            <a:r>
              <a:rPr lang="en-US" i="0" dirty="0" smtClean="0">
                <a:solidFill>
                  <a:srgbClr val="000000"/>
                </a:solidFill>
              </a:rPr>
              <a:t>commutative. Thus,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Translating English Phrases into Algebraic Expressions</a:t>
            </a:r>
          </a:p>
        </p:txBody>
      </p:sp>
      <p:sp>
        <p:nvSpPr>
          <p:cNvPr id="1565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Notes (cont.)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“3 less than 5 times a number” means 5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− 3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while “5 times a number less than 3” means 3 − 5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and "3 less 5 times a number" means 3 − 5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Therefore, be very careful when writing and/or interpreting expressions indicating subtraction. Be sure that the subtraction is in the order indicated by the wording in the problem. The same is true with expressions involving division.</a:t>
            </a:r>
            <a:r>
              <a:rPr lang="en-US" sz="2000" i="0" dirty="0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Algebraic Expression to Phrase</a:t>
            </a:r>
          </a:p>
        </p:txBody>
      </p:sp>
      <p:sp>
        <p:nvSpPr>
          <p:cNvPr id="1566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Write an English phrase that indicates the meaning of each algebraic expression.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+ 8</a:t>
            </a:r>
            <a:r>
              <a:rPr lang="en-US" i="0" dirty="0" smtClean="0">
                <a:solidFill>
                  <a:schemeClr val="tx1"/>
                </a:solidFill>
              </a:rPr>
              <a:t>		</a:t>
            </a: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3(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− 2 )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Solutions: 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			</a:t>
            </a:r>
            <a:endParaRPr lang="en-US" sz="2000" i="0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210580"/>
            <a:ext cx="3245056" cy="208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 smtClean="0"/>
              <a:t>Algebraic Expression</a:t>
            </a:r>
          </a:p>
          <a:p>
            <a:pPr marL="514350" indent="-514350">
              <a:spcBef>
                <a:spcPts val="672"/>
              </a:spcBef>
            </a:pPr>
            <a:r>
              <a:rPr lang="en-US" sz="2800" b="1" dirty="0" smtClean="0"/>
              <a:t>a.</a:t>
            </a:r>
            <a:r>
              <a:rPr lang="en-US" sz="2800" dirty="0" smtClean="0">
                <a:solidFill>
                  <a:srgbClr val="0000FF"/>
                </a:solidFill>
              </a:rPr>
              <a:t>	5</a:t>
            </a:r>
            <a:r>
              <a:rPr lang="en-US" sz="2800" i="1" dirty="0" smtClean="0">
                <a:solidFill>
                  <a:srgbClr val="0000FF"/>
                </a:solidFill>
              </a:rPr>
              <a:t>x</a:t>
            </a:r>
          </a:p>
          <a:p>
            <a:pPr marL="514350" indent="-514350">
              <a:spcBef>
                <a:spcPts val="672"/>
              </a:spcBef>
            </a:pPr>
            <a:r>
              <a:rPr lang="en-US" sz="2800" b="1" dirty="0" smtClean="0"/>
              <a:t>b.	</a:t>
            </a:r>
            <a:r>
              <a:rPr lang="en-US" sz="2800" dirty="0" smtClean="0">
                <a:solidFill>
                  <a:srgbClr val="0000FF"/>
                </a:solidFill>
              </a:rPr>
              <a:t>2</a:t>
            </a:r>
            <a:r>
              <a:rPr lang="en-US" sz="2800" i="1" dirty="0" smtClean="0">
                <a:solidFill>
                  <a:srgbClr val="0000FF"/>
                </a:solidFill>
              </a:rPr>
              <a:t>n</a:t>
            </a:r>
            <a:r>
              <a:rPr lang="en-US" sz="2800" dirty="0" smtClean="0">
                <a:solidFill>
                  <a:srgbClr val="0000FF"/>
                </a:solidFill>
              </a:rPr>
              <a:t> + 8</a:t>
            </a:r>
          </a:p>
          <a:p>
            <a:pPr marL="514350" indent="-514350">
              <a:spcBef>
                <a:spcPts val="672"/>
              </a:spcBef>
            </a:pPr>
            <a:r>
              <a:rPr lang="en-US" sz="2800" b="1" dirty="0" smtClean="0"/>
              <a:t>c.	</a:t>
            </a:r>
            <a:r>
              <a:rPr lang="en-US" sz="2800" dirty="0" smtClean="0">
                <a:solidFill>
                  <a:srgbClr val="0000FF"/>
                </a:solidFill>
              </a:rPr>
              <a:t>3(</a:t>
            </a:r>
            <a:r>
              <a:rPr lang="en-US" sz="2800" i="1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− 2)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038600" y="3210580"/>
            <a:ext cx="4806765" cy="26058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 smtClean="0"/>
              <a:t>Possible English Phrase</a:t>
            </a:r>
          </a:p>
          <a:p>
            <a:pPr>
              <a:spcBef>
                <a:spcPts val="672"/>
              </a:spcBef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The product of a number and 5</a:t>
            </a:r>
            <a:r>
              <a:rPr lang="en-US" sz="2800" dirty="0" smtClean="0"/>
              <a:t> </a:t>
            </a:r>
          </a:p>
          <a:p>
            <a:pPr>
              <a:spcBef>
                <a:spcPts val="672"/>
              </a:spcBef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Twice a number increased by 8</a:t>
            </a:r>
            <a:r>
              <a:rPr lang="en-US" sz="2800" dirty="0" smtClean="0"/>
              <a:t> </a:t>
            </a:r>
          </a:p>
          <a:p>
            <a:pPr>
              <a:spcBef>
                <a:spcPts val="672"/>
              </a:spcBef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Three times the difference </a:t>
            </a:r>
          </a:p>
          <a:p>
            <a:pPr>
              <a:tabLst>
                <a:tab pos="465138" algn="l"/>
                <a:tab pos="2743200" algn="l"/>
                <a:tab pos="3208338" algn="l"/>
                <a:tab pos="3541713" algn="l"/>
                <a:tab pos="3716338" algn="l"/>
                <a:tab pos="5486400" algn="l"/>
                <a:tab pos="5951538" algn="l"/>
              </a:tabLst>
            </a:pPr>
            <a:r>
              <a:rPr lang="en-US" sz="2800" dirty="0" smtClean="0">
                <a:solidFill>
                  <a:srgbClr val="FF0000"/>
                </a:solidFill>
              </a:rPr>
              <a:t>between a number and 2</a:t>
            </a:r>
            <a:r>
              <a:rPr lang="en-US" sz="2800" b="1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Phrase to Algebraic Expression</a:t>
            </a:r>
          </a:p>
        </p:txBody>
      </p:sp>
      <p:sp>
        <p:nvSpPr>
          <p:cNvPr id="15677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Change each phrase into an equivalent algebraic expression.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chemeClr val="tx1"/>
                </a:solidFill>
              </a:rPr>
              <a:t>The quotient of a number and −4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chemeClr val="tx1"/>
                </a:solidFill>
              </a:rPr>
              <a:t>6 less than 5 times a number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chemeClr val="tx1"/>
                </a:solidFill>
              </a:rPr>
              <a:t>Twice the sum of 3 and a number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chemeClr val="tx1"/>
                </a:solidFill>
              </a:rPr>
              <a:t>The cost of renting a truck for one day and driving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	</a:t>
            </a:r>
            <a:r>
              <a:rPr lang="en-US" i="0" dirty="0" smtClean="0">
                <a:solidFill>
                  <a:schemeClr val="tx1"/>
                </a:solidFill>
              </a:rPr>
              <a:t>miles if the rate is $30 per day plus $0.25 per mile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Phrase to Algebraic Expression (cont.)</a:t>
            </a:r>
          </a:p>
        </p:txBody>
      </p:sp>
      <p:sp>
        <p:nvSpPr>
          <p:cNvPr id="15687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Solutions: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588000" y="1905000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3098520" imgH="368280" progId="Equation.DSMT4">
                  <p:embed/>
                </p:oleObj>
              </mc:Choice>
              <mc:Fallback>
                <p:oleObj name="Equation" r:id="rId3" imgW="30985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905000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28700" y="1905000"/>
          <a:ext cx="1028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1028520" imgH="304560" progId="Equation.DSMT4">
                  <p:embed/>
                </p:oleObj>
              </mc:Choice>
              <mc:Fallback>
                <p:oleObj name="Equation" r:id="rId5" imgW="102852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905000"/>
                        <a:ext cx="1028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6896100" y="2438400"/>
          <a:ext cx="48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482400" imgH="838080" progId="Equation.DSMT4">
                  <p:embed/>
                </p:oleObj>
              </mc:Choice>
              <mc:Fallback>
                <p:oleObj name="Equation" r:id="rId7" imgW="482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2438400"/>
                        <a:ext cx="48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6718300" y="3429000"/>
          <a:ext cx="83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838080" imgH="355320" progId="Equation.DSMT4">
                  <p:embed/>
                </p:oleObj>
              </mc:Choice>
              <mc:Fallback>
                <p:oleObj name="Equation" r:id="rId9" imgW="8380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3429000"/>
                        <a:ext cx="838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6604000" y="4191000"/>
          <a:ext cx="106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1" imgW="1066680" imgH="469800" progId="Equation.DSMT4">
                  <p:embed/>
                </p:oleObj>
              </mc:Choice>
              <mc:Fallback>
                <p:oleObj name="Equation" r:id="rId11" imgW="10666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0" y="4191000"/>
                        <a:ext cx="106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6407150" y="541020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3" imgW="1460160" imgH="291960" progId="Equation.DSMT4">
                  <p:embed/>
                </p:oleObj>
              </mc:Choice>
              <mc:Fallback>
                <p:oleObj name="Equation" r:id="rId13" imgW="14601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150" y="541020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17525" y="5105400"/>
          <a:ext cx="5435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5435280" imgH="799920" progId="Equation.DSMT4">
                  <p:embed/>
                </p:oleObj>
              </mc:Choice>
              <mc:Fallback>
                <p:oleObj name="Equation" r:id="rId15" imgW="5435280" imgH="799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5105400"/>
                        <a:ext cx="5435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68325" y="2654300"/>
          <a:ext cx="5397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7" imgW="5397480" imgH="406080" progId="Equation.DSMT4">
                  <p:embed/>
                </p:oleObj>
              </mc:Choice>
              <mc:Fallback>
                <p:oleObj name="Equation" r:id="rId17" imgW="53974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2654300"/>
                        <a:ext cx="5397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30352" y="3454400"/>
          <a:ext cx="467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9" imgW="4673520" imgH="304560" progId="Equation.DSMT4">
                  <p:embed/>
                </p:oleObj>
              </mc:Choice>
              <mc:Fallback>
                <p:oleObj name="Equation" r:id="rId19" imgW="467352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54400"/>
                        <a:ext cx="4673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30225" y="4025900"/>
          <a:ext cx="5435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21" imgW="5435280" imgH="799920" progId="Equation.DSMT4">
                  <p:embed/>
                </p:oleObj>
              </mc:Choice>
              <mc:Fallback>
                <p:oleObj name="Equation" r:id="rId21" imgW="5435280" imgH="7999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4025900"/>
                        <a:ext cx="5435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 </a:t>
            </a:r>
          </a:p>
        </p:txBody>
      </p:sp>
      <p:sp>
        <p:nvSpPr>
          <p:cNvPr id="15697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Change the following phrases to algebraic expressions.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7 less than a number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The quotient of </a:t>
            </a:r>
            <a:r>
              <a:rPr lang="en-US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 and 5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14 more than 3 times a number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Change the following algebraic expressions into English phrases.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  <a:tab pos="2743200" algn="l"/>
                <a:tab pos="3208338" algn="l"/>
                <a:tab pos="5486400" algn="l"/>
                <a:tab pos="5951538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4.	</a:t>
            </a:r>
            <a:r>
              <a:rPr lang="en-US" i="0" dirty="0" smtClean="0">
                <a:solidFill>
                  <a:srgbClr val="000000"/>
                </a:solidFill>
              </a:rPr>
              <a:t>10 −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	</a:t>
            </a:r>
            <a:r>
              <a:rPr lang="en-US" b="1" i="0" dirty="0" smtClean="0">
                <a:solidFill>
                  <a:srgbClr val="000000"/>
                </a:solidFill>
              </a:rPr>
              <a:t>5.	</a:t>
            </a:r>
            <a:r>
              <a:rPr lang="en-US" i="0" dirty="0" smtClean="0">
                <a:solidFill>
                  <a:srgbClr val="000000"/>
                </a:solidFill>
              </a:rPr>
              <a:t>2(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 − 3 )	</a:t>
            </a:r>
            <a:r>
              <a:rPr lang="en-US" b="1" i="0" dirty="0" smtClean="0">
                <a:solidFill>
                  <a:srgbClr val="000000"/>
                </a:solidFill>
              </a:rPr>
              <a:t>6.	</a:t>
            </a:r>
            <a:r>
              <a:rPr lang="en-US" i="0" dirty="0" smtClean="0">
                <a:solidFill>
                  <a:srgbClr val="000000"/>
                </a:solidFill>
              </a:rPr>
              <a:t>5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 + 3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sz="2400" i="0" dirty="0" smtClean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570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1.	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− 7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30000"/>
              </a:lnSpc>
              <a:buFont typeface="Courier New" pitchFamily="49" charset="0"/>
              <a:buNone/>
              <a:tabLst>
                <a:tab pos="465138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2.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30000"/>
              </a:lnSpc>
              <a:buFont typeface="Courier New" pitchFamily="49" charset="0"/>
              <a:buNone/>
              <a:tabLst>
                <a:tab pos="465138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3.	</a:t>
            </a:r>
            <a:r>
              <a:rPr lang="en-US" i="0" dirty="0" smtClean="0">
                <a:solidFill>
                  <a:srgbClr val="FF0000"/>
                </a:solidFill>
              </a:rPr>
              <a:t>3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+ 14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4.	</a:t>
            </a:r>
            <a:r>
              <a:rPr lang="en-US" i="0" dirty="0" smtClean="0">
                <a:solidFill>
                  <a:srgbClr val="FF0000"/>
                </a:solidFill>
              </a:rPr>
              <a:t>10 decreased by a number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5.	</a:t>
            </a:r>
            <a:r>
              <a:rPr lang="en-US" i="0" dirty="0" smtClean="0">
                <a:solidFill>
                  <a:srgbClr val="FF0000"/>
                </a:solidFill>
              </a:rPr>
              <a:t>twice the difference between a number and 3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51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6.	</a:t>
            </a:r>
            <a:r>
              <a:rPr lang="en-US" i="0" dirty="0" smtClean="0">
                <a:solidFill>
                  <a:srgbClr val="FF0000"/>
                </a:solidFill>
              </a:rPr>
              <a:t>5 times a number plus 3 times the same number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70820" name="Object 4"/>
          <p:cNvGraphicFramePr>
            <a:graphicFrameLocks noChangeAspect="1"/>
          </p:cNvGraphicFramePr>
          <p:nvPr/>
        </p:nvGraphicFramePr>
        <p:xfrm>
          <a:off x="1023938" y="187729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1877290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Write the meaning of algebraic expressions in words.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Write algebraic expressions for word phrases.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Translating English Phrases into Algebraic Expressions</a:t>
            </a:r>
          </a:p>
        </p:txBody>
      </p:sp>
      <p:graphicFrame>
        <p:nvGraphicFramePr>
          <p:cNvPr id="1555535" name="Group 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128147"/>
              </p:ext>
            </p:extLst>
          </p:nvPr>
        </p:nvGraphicFramePr>
        <p:xfrm>
          <a:off x="304800" y="1447800"/>
          <a:ext cx="8610600" cy="3840480"/>
        </p:xfrm>
        <a:graphic>
          <a:graphicData uri="http://schemas.openxmlformats.org/drawingml/2006/table">
            <a:tbl>
              <a:tblPr/>
              <a:tblGrid>
                <a:gridCol w="1510018"/>
                <a:gridCol w="1842782"/>
                <a:gridCol w="2209800"/>
                <a:gridCol w="1524000"/>
                <a:gridCol w="1524000"/>
              </a:tblGrid>
              <a:tr h="18097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Key Words to Look For in Translating Phrases</a:t>
                      </a:r>
                    </a:p>
                  </a:txBody>
                  <a:tcPr marL="90601" marR="90601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5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Addition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add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sum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plus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more than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increased by </a:t>
                      </a:r>
                    </a:p>
                  </a:txBody>
                  <a:tcPr marL="90601" marR="90601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Subtraction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subtract (from)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difference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minus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less than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decreased by less 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Multiplication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product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times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twice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of (with fractions and percent)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Division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divide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quotient  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Exponent (Powers)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square of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cube of </a:t>
                      </a:r>
                    </a:p>
                  </a:txBody>
                  <a:tcPr marL="90601" marR="90601" anchorCtr="1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</a:t>
            </a:r>
          </a:p>
        </p:txBody>
      </p:sp>
      <p:graphicFrame>
        <p:nvGraphicFramePr>
          <p:cNvPr id="1558532" name="Object 4"/>
          <p:cNvGraphicFramePr>
            <a:graphicFrameLocks noChangeAspect="1"/>
          </p:cNvGraphicFramePr>
          <p:nvPr/>
        </p:nvGraphicFramePr>
        <p:xfrm>
          <a:off x="530352" y="1981200"/>
          <a:ext cx="48768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876560" imgH="2082600" progId="Equation.DSMT4">
                  <p:embed/>
                </p:oleObj>
              </mc:Choice>
              <mc:Fallback>
                <p:oleObj name="Equation" r:id="rId3" imgW="4876560" imgH="20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4876800" cy="208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895602" y="1280160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602" y="1280160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88000" y="1280160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80160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946900" y="287655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287655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 (cont.)</a:t>
            </a:r>
          </a:p>
        </p:txBody>
      </p:sp>
      <p:graphicFrame>
        <p:nvGraphicFramePr>
          <p:cNvPr id="1559555" name="Object 3"/>
          <p:cNvGraphicFramePr>
            <a:graphicFrameLocks noChangeAspect="1"/>
          </p:cNvGraphicFramePr>
          <p:nvPr/>
        </p:nvGraphicFramePr>
        <p:xfrm>
          <a:off x="530352" y="1828800"/>
          <a:ext cx="38481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3848040" imgH="2628720" progId="Equation.DSMT4">
                  <p:embed/>
                </p:oleObj>
              </mc:Choice>
              <mc:Fallback>
                <p:oleObj name="Equation" r:id="rId3" imgW="3848040" imgH="262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3848100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381252" y="1279525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252" y="1279525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588000" y="1279525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79525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800850" y="29972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672840" imgH="291960" progId="Equation.DSMT4">
                  <p:embed/>
                </p:oleObj>
              </mc:Choice>
              <mc:Fallback>
                <p:oleObj name="Equation" r:id="rId9" imgW="672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0" y="2997200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 (cont.)</a:t>
            </a:r>
          </a:p>
        </p:txBody>
      </p:sp>
      <p:graphicFrame>
        <p:nvGraphicFramePr>
          <p:cNvPr id="1560579" name="Object 3"/>
          <p:cNvGraphicFramePr>
            <a:graphicFrameLocks noChangeAspect="1"/>
          </p:cNvGraphicFramePr>
          <p:nvPr/>
        </p:nvGraphicFramePr>
        <p:xfrm>
          <a:off x="530352" y="1828800"/>
          <a:ext cx="49149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4914720" imgH="2628720" progId="Equation.DSMT4">
                  <p:embed/>
                </p:oleObj>
              </mc:Choice>
              <mc:Fallback>
                <p:oleObj name="Equation" r:id="rId3" imgW="4914720" imgH="262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4914900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914652" y="1279525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4652" y="1279525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588000" y="1279525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79525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623050" y="2959100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1028520" imgH="368280" progId="Equation.DSMT4">
                  <p:embed/>
                </p:oleObj>
              </mc:Choice>
              <mc:Fallback>
                <p:oleObj name="Equation" r:id="rId9" imgW="10285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2959100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 (cont.)</a:t>
            </a:r>
          </a:p>
        </p:txBody>
      </p:sp>
      <p:graphicFrame>
        <p:nvGraphicFramePr>
          <p:cNvPr id="1561603" name="Object 3"/>
          <p:cNvGraphicFramePr>
            <a:graphicFrameLocks noChangeAspect="1"/>
          </p:cNvGraphicFramePr>
          <p:nvPr/>
        </p:nvGraphicFramePr>
        <p:xfrm>
          <a:off x="530352" y="1905000"/>
          <a:ext cx="48895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4889160" imgH="2628720" progId="Equation.DSMT4">
                  <p:embed/>
                </p:oleObj>
              </mc:Choice>
              <mc:Fallback>
                <p:oleObj name="Equation" r:id="rId3" imgW="4889160" imgH="262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4889500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01952" y="1279525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952" y="1279525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588000" y="1279525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79525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711950" y="3079750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850680" imgH="279360" progId="Equation.DSMT4">
                  <p:embed/>
                </p:oleObj>
              </mc:Choice>
              <mc:Fallback>
                <p:oleObj name="Equation" r:id="rId9" imgW="8506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950" y="3079750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 (cont.)</a:t>
            </a:r>
          </a:p>
        </p:txBody>
      </p:sp>
      <p:graphicFrame>
        <p:nvGraphicFramePr>
          <p:cNvPr id="1562627" name="Object 3"/>
          <p:cNvGraphicFramePr>
            <a:graphicFrameLocks noChangeAspect="1"/>
          </p:cNvGraphicFramePr>
          <p:nvPr/>
        </p:nvGraphicFramePr>
        <p:xfrm>
          <a:off x="530352" y="1803400"/>
          <a:ext cx="4864100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4863960" imgH="4216320" progId="Equation.DSMT4">
                  <p:embed/>
                </p:oleObj>
              </mc:Choice>
              <mc:Fallback>
                <p:oleObj name="Equation" r:id="rId3" imgW="4863960" imgH="4216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03400"/>
                        <a:ext cx="4864100" cy="421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889252" y="1279525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252" y="1279525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588000" y="1279525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79525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705600" y="376555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863280" imgH="291960" progId="Equation.DSMT4">
                  <p:embed/>
                </p:oleObj>
              </mc:Choice>
              <mc:Fallback>
                <p:oleObj name="Equation" r:id="rId9" imgW="863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76555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Use of Key Words (cont.)</a:t>
            </a:r>
          </a:p>
        </p:txBody>
      </p:sp>
      <p:graphicFrame>
        <p:nvGraphicFramePr>
          <p:cNvPr id="1563651" name="Object 3"/>
          <p:cNvGraphicFramePr>
            <a:graphicFrameLocks noChangeAspect="1"/>
          </p:cNvGraphicFramePr>
          <p:nvPr/>
        </p:nvGraphicFramePr>
        <p:xfrm>
          <a:off x="530352" y="1981200"/>
          <a:ext cx="4013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4012920" imgH="431640" progId="Equation.DSMT4">
                  <p:embed/>
                </p:oleObj>
              </mc:Choice>
              <mc:Fallback>
                <p:oleObj name="Equation" r:id="rId3" imgW="401292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4013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463802" y="1279525"/>
          <a:ext cx="214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2145960" imgH="368280" progId="Equation.DSMT4">
                  <p:embed/>
                </p:oleObj>
              </mc:Choice>
              <mc:Fallback>
                <p:oleObj name="Equation" r:id="rId5" imgW="2145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802" y="1279525"/>
                        <a:ext cx="214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588000" y="1279525"/>
          <a:ext cx="309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3098520" imgH="368280" progId="Equation.DSMT4">
                  <p:embed/>
                </p:oleObj>
              </mc:Choice>
              <mc:Fallback>
                <p:oleObj name="Equation" r:id="rId7" imgW="3098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1279525"/>
                        <a:ext cx="309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972300" y="201295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330120" imgH="368280" progId="Equation.DSMT4">
                  <p:embed/>
                </p:oleObj>
              </mc:Choice>
              <mc:Fallback>
                <p:oleObj name="Equation" r:id="rId9" imgW="33012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2012950"/>
                        <a:ext cx="33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978650" y="2774950"/>
          <a:ext cx="31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1" imgW="317160" imgH="368280" progId="Equation.DSMT4">
                  <p:embed/>
                </p:oleObj>
              </mc:Choice>
              <mc:Fallback>
                <p:oleObj name="Equation" r:id="rId11" imgW="3171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650" y="2774950"/>
                        <a:ext cx="31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2743200"/>
          <a:ext cx="3771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3" imgW="3771720" imgH="431640" progId="Equation.DSMT4">
                  <p:embed/>
                </p:oleObj>
              </mc:Choice>
              <mc:Fallback>
                <p:oleObj name="Equation" r:id="rId13" imgW="377172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3771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422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Courier New</vt:lpstr>
      <vt:lpstr>Arial</vt:lpstr>
      <vt:lpstr>Office Theme</vt:lpstr>
      <vt:lpstr>Equation</vt:lpstr>
      <vt:lpstr>Section 2.6</vt:lpstr>
      <vt:lpstr>Objectives</vt:lpstr>
      <vt:lpstr>Translating English Phrases into Algebraic Expressions</vt:lpstr>
      <vt:lpstr>Example 1: Use of Key Words</vt:lpstr>
      <vt:lpstr>Example 1: Use of Key Words (cont.)</vt:lpstr>
      <vt:lpstr>Example 1: Use of Key Words (cont.)</vt:lpstr>
      <vt:lpstr>Example 1: Use of Key Words (cont.)</vt:lpstr>
      <vt:lpstr>Example 1: Use of Key Words (cont.)</vt:lpstr>
      <vt:lpstr>Example 1: Use of Key Words (cont.)</vt:lpstr>
      <vt:lpstr>Translating English Phrases into Algebraic Expressions</vt:lpstr>
      <vt:lpstr>Translating English Phrases into Algebraic Expressions</vt:lpstr>
      <vt:lpstr>Example 2: Algebraic Expression to Phrase</vt:lpstr>
      <vt:lpstr>Example 3: Phrase to Algebraic Expression</vt:lpstr>
      <vt:lpstr>Example 3: Phrase to Algebraic Expression (cont.)</vt:lpstr>
      <vt:lpstr>Practice Problems 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36</cp:revision>
  <dcterms:created xsi:type="dcterms:W3CDTF">2013-04-26T14:43:13Z</dcterms:created>
  <dcterms:modified xsi:type="dcterms:W3CDTF">2017-08-02T11:25:32Z</dcterms:modified>
</cp:coreProperties>
</file>